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4" r:id="rId7"/>
    <p:sldId id="265" r:id="rId8"/>
    <p:sldId id="267" r:id="rId9"/>
    <p:sldId id="268" r:id="rId10"/>
    <p:sldId id="270" r:id="rId11"/>
    <p:sldId id="271" r:id="rId12"/>
    <p:sldId id="272" r:id="rId13"/>
    <p:sldId id="274" r:id="rId14"/>
    <p:sldId id="275" r:id="rId15"/>
    <p:sldId id="276" r:id="rId16"/>
    <p:sldId id="273" r:id="rId17"/>
    <p:sldId id="277" r:id="rId18"/>
    <p:sldId id="278" r:id="rId19"/>
    <p:sldId id="279" r:id="rId20"/>
    <p:sldId id="280" r:id="rId21"/>
    <p:sldId id="28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74E9E2-31A6-417F-A727-4BCA8B57BE45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4DBC8-1814-4F5B-90A6-4E7FE77F2C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Documents%20and%20Settings\MARTJI\Dokumenty\FILMY\Sleep%20and%20relaxing%20music,%20tropic%20island!%204.mp3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56.jpeg"/><Relationship Id="rId7" Type="http://schemas.openxmlformats.org/officeDocument/2006/relationships/image" Target="../media/image4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27.jpeg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1.jpeg"/><Relationship Id="rId7" Type="http://schemas.openxmlformats.org/officeDocument/2006/relationships/image" Target="../media/image2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24.jpeg"/><Relationship Id="rId9" Type="http://schemas.openxmlformats.org/officeDocument/2006/relationships/image" Target="../media/image5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lib.cz/IMG/GAL/75138.jpg" TargetMode="External"/><Relationship Id="rId3" Type="http://schemas.openxmlformats.org/officeDocument/2006/relationships/hyperlink" Target="http://upload.wikimedia.org/wikipedia/commons/thumb/4/4a/World_map_torrid.svg/300px-World_map_torrid.svg.png" TargetMode="External"/><Relationship Id="rId7" Type="http://schemas.openxmlformats.org/officeDocument/2006/relationships/hyperlink" Target="http://img.blesk.cz/img/1/gallery/687067_kava-kavovnik-pestovani-sklizen-prazeni-domov-obyvak-bydleni-hobby.jpg" TargetMode="External"/><Relationship Id="rId12" Type="http://schemas.openxmlformats.org/officeDocument/2006/relationships/hyperlink" Target="http://upload.wikimedia.org/wikipedia/commons/thumb/3/3a/Taiwan_2009_JinGuaShi_Historic_Gold_Mine_Ancient_Alleyway_Walls_FRD_8695.jpg/220px-Taiwan_2009_JinGuaShi_Historic_Gold_Mine_Ancient_Alleyway_Walls_FRD_8695.jpg" TargetMode="External"/><Relationship Id="rId2" Type="http://schemas.openxmlformats.org/officeDocument/2006/relationships/hyperlink" Target="http://flowerszone.ru/wp-content/uploads/2010/09/tropik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2.jxs.cz/389/627/7f9c79b724_57402049_o2.jpg" TargetMode="External"/><Relationship Id="rId11" Type="http://schemas.openxmlformats.org/officeDocument/2006/relationships/hyperlink" Target="http://s0.geograph.org.uk/geophotos/02/53/85/2538552_16c5b516.jpg" TargetMode="External"/><Relationship Id="rId5" Type="http://schemas.openxmlformats.org/officeDocument/2006/relationships/hyperlink" Target="http://www.osel.cz/_popisky/115_/s_1157282000.jpg" TargetMode="External"/><Relationship Id="rId10" Type="http://schemas.openxmlformats.org/officeDocument/2006/relationships/hyperlink" Target="http://upload.wikimedia.org/wikipedia/commons/8/88/Saintpaulia.jpg" TargetMode="External"/><Relationship Id="rId4" Type="http://schemas.openxmlformats.org/officeDocument/2006/relationships/hyperlink" Target="http://www.mojecesty.net/palma.jpg" TargetMode="External"/><Relationship Id="rId9" Type="http://schemas.openxmlformats.org/officeDocument/2006/relationships/hyperlink" Target="http://idlowongan.com/wp-content/uploads/2011/10/cymbidium-orchid-flower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eceptar.cz/res/data/062/007625_02_023007.jpg" TargetMode="External"/><Relationship Id="rId13" Type="http://schemas.openxmlformats.org/officeDocument/2006/relationships/hyperlink" Target="http://ecolibrary.org/images/full_image/Savanna_w_termite_nest_and_Acacia_Tanzania_DP29.jpg" TargetMode="External"/><Relationship Id="rId3" Type="http://schemas.openxmlformats.org/officeDocument/2006/relationships/hyperlink" Target="http://1.bp.blogspot.com/-2362ePFdP3E/ToOJbs0j8EI/AAAAAAAAEKE/F49_tZCKssA" TargetMode="External"/><Relationship Id="rId7" Type="http://schemas.openxmlformats.org/officeDocument/2006/relationships/hyperlink" Target="http://iguanapets.org/wp-content/uploads/2010/03/iguana1.jpg" TargetMode="External"/><Relationship Id="rId12" Type="http://schemas.openxmlformats.org/officeDocument/2006/relationships/hyperlink" Target="http://medias.photodeck.com/726bead0-3870-11df-93e6-b98ab142fce8/nami0740_xlarge.jpg" TargetMode="External"/><Relationship Id="rId2" Type="http://schemas.openxmlformats.org/officeDocument/2006/relationships/hyperlink" Target="http://image.gardening.eu/appartamento/singolepiante/Ficus-lyrata/Ficus-Lyrat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vet-puzzle.sk/images/dino/alternatives/511088_1.jpg" TargetMode="External"/><Relationship Id="rId11" Type="http://schemas.openxmlformats.org/officeDocument/2006/relationships/hyperlink" Target="http://upload.wikimedia.org/wikipedia/commons/thumb/2/21/Junior-Jaguar-Belize-Zoo.jpg/220px-Junior-Jaguar-Belize-Zoo.jpg" TargetMode="External"/><Relationship Id="rId5" Type="http://schemas.openxmlformats.org/officeDocument/2006/relationships/hyperlink" Target="http://2.bp.blogspot.com/-ssl5qO-_6Bo/T19fuNBFAtI/AAAAAAAABD4/_d-n1Luof8s/s1600/crocodile.jpg" TargetMode="External"/><Relationship Id="rId10" Type="http://schemas.openxmlformats.org/officeDocument/2006/relationships/hyperlink" Target="http://upload.wikimedia.org/wikipedia/commons/thumb/4/4a/Tigers_playing_at_Pilibhit_Tiger_Reserve_area.jpg/220px-Tigers_playing_at_Pilibhit_Tiger_Reserve_area.jpg" TargetMode="External"/><Relationship Id="rId4" Type="http://schemas.openxmlformats.org/officeDocument/2006/relationships/hyperlink" Target="http://i1-win.softpedia-static.com/screenshots/Cheerful-Monkeys-Screensaver_1.jpg" TargetMode="External"/><Relationship Id="rId9" Type="http://schemas.openxmlformats.org/officeDocument/2006/relationships/hyperlink" Target="http://korsika.rovnou.cz/fotky/korsika-had.jpg" TargetMode="External"/><Relationship Id="rId14" Type="http://schemas.openxmlformats.org/officeDocument/2006/relationships/hyperlink" Target="http://t2.gstatic.com/images?q=tbn:ANd9GcQRG996J082oe_00rQj_0UTu31zuy3_Y08M5N0z01qKMr7UNGGXzFG213A0Pw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quidoo.com/giraffe_gifts" TargetMode="External"/><Relationship Id="rId13" Type="http://schemas.openxmlformats.org/officeDocument/2006/relationships/hyperlink" Target="http://www.photoearth.cz/html/fotografie/19_183.jpg" TargetMode="External"/><Relationship Id="rId3" Type="http://schemas.openxmlformats.org/officeDocument/2006/relationships/hyperlink" Target="http://4.bp.blogspot.com/-ULSr3kMYONo/T0yD49GpU8I/AAAAAAAAAPQ/zql_7S2krmk/s1600/Elephant.jpg" TargetMode="External"/><Relationship Id="rId7" Type="http://schemas.openxmlformats.org/officeDocument/2006/relationships/hyperlink" Target="http://0.tqn.com/d/animals/1/0/c/s/dreamstime_10339575.jpg" TargetMode="External"/><Relationship Id="rId12" Type="http://schemas.openxmlformats.org/officeDocument/2006/relationships/hyperlink" Target="http://images.cdn.fotopedia.com/flickr-2434840052-hd.jpg" TargetMode="External"/><Relationship Id="rId2" Type="http://schemas.openxmlformats.org/officeDocument/2006/relationships/hyperlink" Target="http://cdn9.wn.com/pd/d3/c3/9cd1fcdd6981c91b2a65ad30a21e_grande.jpg" TargetMode="External"/><Relationship Id="rId16" Type="http://schemas.openxmlformats.org/officeDocument/2006/relationships/hyperlink" Target="http://t3.gstatic.com/images?q=tbn:ANd9GcTcx06ur9jddTrXu0iY98ayR-ZVgzbkzARy6mDtFwSOcaRz3cXXP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mbiatourism.com/travel/wildlife/images/Lion%20-%20Busanga%20main%20pride.jpg" TargetMode="External"/><Relationship Id="rId11" Type="http://schemas.openxmlformats.org/officeDocument/2006/relationships/hyperlink" Target="http://www.foto-priban.cz/images/detail/d7-4570-01-sup_7051.jpg" TargetMode="External"/><Relationship Id="rId5" Type="http://schemas.openxmlformats.org/officeDocument/2006/relationships/hyperlink" Target="http://www.dreamcatchers.org/images/rb/riddle-rhinos.jpg" TargetMode="External"/><Relationship Id="rId15" Type="http://schemas.openxmlformats.org/officeDocument/2006/relationships/hyperlink" Target="http://edu.glogster.com/media/5/20/43/28/20432893.jpg" TargetMode="External"/><Relationship Id="rId10" Type="http://schemas.openxmlformats.org/officeDocument/2006/relationships/hyperlink" Target="http://nd01.jxs.cz/961/914/835fd48caa_22534334_o2.jpg" TargetMode="External"/><Relationship Id="rId4" Type="http://schemas.openxmlformats.org/officeDocument/2006/relationships/hyperlink" Target="http://img.blesk.cz/static/old_abc/tistene_ABC/2008/10/29-zebry-maso.jpg" TargetMode="External"/><Relationship Id="rId9" Type="http://schemas.openxmlformats.org/officeDocument/2006/relationships/hyperlink" Target="http://upload.wikimedia.org/wikipedia/commons/thumb/5/5e/Blackbuck_male_female.jpg/300px-Blackbuck_male_female.jpg" TargetMode="External"/><Relationship Id="rId14" Type="http://schemas.openxmlformats.org/officeDocument/2006/relationships/hyperlink" Target="http://dc370.4shared.com/img/T6EnQdW1/s7/entardecer_egito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7d.img.v4.skyrock.net/7da/bnyamin/pics/2402511613_small_1.jpg" TargetMode="External"/><Relationship Id="rId13" Type="http://schemas.openxmlformats.org/officeDocument/2006/relationships/hyperlink" Target="http://fanart.lionking.org/Artists/Jogu/Gazelle2.jpg" TargetMode="External"/><Relationship Id="rId3" Type="http://schemas.openxmlformats.org/officeDocument/2006/relationships/hyperlink" Target="http://www.datesaregreat.com/assets/20101026113820-Main1_p1.jpg" TargetMode="External"/><Relationship Id="rId7" Type="http://schemas.openxmlformats.org/officeDocument/2006/relationships/hyperlink" Target="http://www.bdml.cruiseholidaysuk.co.uk/common/showimage.ashx/347943/500x354.jpg" TargetMode="External"/><Relationship Id="rId12" Type="http://schemas.openxmlformats.org/officeDocument/2006/relationships/hyperlink" Target="http://t2.gstatic.com/images?q=tbn:ANd9GcSp4y8lottwvOO4a-1nxnQxjzhalkjsC_hBBVw_JuzPrkTBDauXcg" TargetMode="External"/><Relationship Id="rId2" Type="http://schemas.openxmlformats.org/officeDocument/2006/relationships/hyperlink" Target="http://static.flickr.com/3116/3155564644_bef946546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9/Double-banded_Sandgrouse.JPG/258px-Double-banded_Sandgrouse.JPG" TargetMode="External"/><Relationship Id="rId11" Type="http://schemas.openxmlformats.org/officeDocument/2006/relationships/hyperlink" Target="http://www.clker.com/cliparts/3/5/0/9/1312924730694708908Rhino.svg.med.png" TargetMode="External"/><Relationship Id="rId5" Type="http://schemas.openxmlformats.org/officeDocument/2006/relationships/hyperlink" Target="http://hadi.wbs.cz/rohh.jpg" TargetMode="External"/><Relationship Id="rId10" Type="http://schemas.openxmlformats.org/officeDocument/2006/relationships/hyperlink" Target="http://t1.gstatic.com/images?q=tbn:ANd9GcTrvtv6fK4Zw3d8_Jy5KyLcnYW7pi5oUVmNF7_PELD5Gy7MQYcpoA&amp;t=1" TargetMode="External"/><Relationship Id="rId4" Type="http://schemas.openxmlformats.org/officeDocument/2006/relationships/hyperlink" Target="http://metin2wiki.eu/images/e/e2/Klauengiftspinne.jpg" TargetMode="External"/><Relationship Id="rId9" Type="http://schemas.openxmlformats.org/officeDocument/2006/relationships/hyperlink" Target="http://login.greatbignews.com/userfiles/103/images/grasshoppercopywritePhilMeye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3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488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492896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15_Tropický pás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4941168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Autor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Jiří Martínek,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ZŠ a MŠ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Hazlov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Období vytvoření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prosinec 2011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</p:txBody>
      </p:sp>
      <p:pic>
        <p:nvPicPr>
          <p:cNvPr id="8" name="Sleep and relaxing music, tropic island! 4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8839200" y="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15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26064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  <a:cs typeface="Arial" charset="0"/>
              </a:rPr>
              <a:t>Tropický pás</a:t>
            </a:r>
            <a:endParaRPr lang="cs-CZ" sz="2800" b="1" u="sng" cap="small" dirty="0">
              <a:latin typeface="Comic Sans MS" pitchFamily="66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980728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000" b="1" dirty="0" smtClean="0"/>
              <a:t>jde o nejteplejší oblast na Zemi</a:t>
            </a:r>
          </a:p>
          <a:p>
            <a:pPr>
              <a:spcAft>
                <a:spcPts val="1200"/>
              </a:spcAft>
              <a:buFont typeface="Wingdings" pitchFamily="2" charset="2"/>
              <a:buChar char="v"/>
            </a:pPr>
            <a:r>
              <a:rPr lang="cs-CZ" sz="2000" b="1" dirty="0" smtClean="0"/>
              <a:t> střídání ročních období je téměř nerozeznatelné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 najdeme zde tři druhy krajiny :</a:t>
            </a:r>
          </a:p>
          <a:p>
            <a:pPr>
              <a:spcAft>
                <a:spcPts val="600"/>
              </a:spcAft>
            </a:pPr>
            <a:r>
              <a:rPr lang="cs-CZ" dirty="0"/>
              <a:t>	</a:t>
            </a:r>
            <a:r>
              <a:rPr lang="cs-CZ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tropické deštné lesy </a:t>
            </a:r>
            <a:r>
              <a:rPr lang="cs-CZ" dirty="0" smtClean="0"/>
              <a:t>– jsou kolem rovníku</a:t>
            </a:r>
          </a:p>
          <a:p>
            <a:pPr>
              <a:spcAft>
                <a:spcPts val="600"/>
              </a:spcAft>
            </a:pPr>
            <a:r>
              <a:rPr lang="cs-CZ" dirty="0"/>
              <a:t>	</a:t>
            </a:r>
            <a:r>
              <a:rPr lang="cs-CZ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od tropických deštných lesů směrem na sever a jih</a:t>
            </a:r>
          </a:p>
          <a:p>
            <a:r>
              <a:rPr lang="cs-CZ" dirty="0"/>
              <a:t>	</a:t>
            </a:r>
            <a:r>
              <a:rPr lang="cs-CZ" b="1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pouště</a:t>
            </a:r>
            <a:r>
              <a:rPr lang="cs-CZ" dirty="0" smtClean="0"/>
              <a:t> – severní a jižní okraj tropického pásu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Odhadneš na základě obrázku, které světadíly se nacházejí v tropickém pásu ? Napiš je na připravené řádky.</a:t>
            </a:r>
            <a:endParaRPr lang="cs-CZ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283968" y="4653136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283968" y="5157192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283968" y="5661248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83968" y="6165304"/>
            <a:ext cx="3528392" cy="0"/>
          </a:xfrm>
          <a:prstGeom prst="line">
            <a:avLst/>
          </a:prstGeom>
          <a:ln w="254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633478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cap="small" dirty="0">
                <a:latin typeface="Comic Sans MS" pitchFamily="66" charset="0"/>
                <a:cs typeface="Arial" charset="0"/>
              </a:rPr>
              <a:t>Řešení 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630932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Amerika. Afrika,  jižní část Asie, Austrálie a Oceánie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691680" y="6237312"/>
            <a:ext cx="6264696" cy="620688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http://upload.wikimedia.org/wikipedia/commons/thumb/4/4a/World_map_torrid.svg/300px-World_map_torrid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24" y="433190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26064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  <a:cs typeface="Arial" charset="0"/>
              </a:rPr>
              <a:t>Tropické deštné lesy</a:t>
            </a:r>
            <a:endParaRPr lang="cs-CZ" sz="2800" b="1" u="sng" cap="small" dirty="0">
              <a:latin typeface="Comic Sans MS" pitchFamily="66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široký pás kolem rovníku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76470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je zde velmi teplo, vlhko, skoro stále prší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196752"/>
            <a:ext cx="8820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rozmanité  rostlinstvo :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palmy, kaučukovník, kávovník, kakaovník, kokosovník, banánovník,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ananasovník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, orchideje, liány, pokojové rostliny – fikus, africká fialka, monstera </a:t>
            </a: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 descr="http://www.mojecesty.net/pal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1728192" cy="1296144"/>
          </a:xfrm>
          <a:prstGeom prst="rect">
            <a:avLst/>
          </a:prstGeom>
          <a:noFill/>
        </p:spPr>
      </p:pic>
      <p:pic>
        <p:nvPicPr>
          <p:cNvPr id="1028" name="Picture 4" descr="http://www.osel.cz/_popisky/115_/s_11572820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717032"/>
            <a:ext cx="1296144" cy="1296145"/>
          </a:xfrm>
          <a:prstGeom prst="rect">
            <a:avLst/>
          </a:prstGeom>
          <a:noFill/>
        </p:spPr>
      </p:pic>
      <p:pic>
        <p:nvPicPr>
          <p:cNvPr id="1030" name="Picture 6" descr="http://nd02.jxs.cz/389/627/7f9c79b724_57402049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916832"/>
            <a:ext cx="1113028" cy="1656184"/>
          </a:xfrm>
          <a:prstGeom prst="rect">
            <a:avLst/>
          </a:prstGeom>
          <a:noFill/>
        </p:spPr>
      </p:pic>
      <p:pic>
        <p:nvPicPr>
          <p:cNvPr id="1034" name="Picture 10" descr="http://img.blesk.cz/img/1/gallery/687067_kava-kavovnik-pestovani-sklizen-prazeni-domov-obyvak-bydleni-hobb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3861048"/>
            <a:ext cx="1728192" cy="1148288"/>
          </a:xfrm>
          <a:prstGeom prst="rect">
            <a:avLst/>
          </a:prstGeom>
          <a:noFill/>
        </p:spPr>
      </p:pic>
      <p:pic>
        <p:nvPicPr>
          <p:cNvPr id="1036" name="Picture 12" descr="http://www.biolib.cz/IMG/GAL/7513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5013176"/>
            <a:ext cx="1224136" cy="1634301"/>
          </a:xfrm>
          <a:prstGeom prst="rect">
            <a:avLst/>
          </a:prstGeom>
          <a:noFill/>
        </p:spPr>
      </p:pic>
      <p:pic>
        <p:nvPicPr>
          <p:cNvPr id="1038" name="Picture 14" descr="http://idlowongan.com/wp-content/uploads/2011/10/cymbidium-orchid-flower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08304" y="2132856"/>
            <a:ext cx="1436068" cy="2160240"/>
          </a:xfrm>
          <a:prstGeom prst="rect">
            <a:avLst/>
          </a:prstGeom>
          <a:noFill/>
        </p:spPr>
      </p:pic>
      <p:pic>
        <p:nvPicPr>
          <p:cNvPr id="1040" name="Picture 16" descr="http://upload.wikimedia.org/wikipedia/commons/8/88/Saintpauli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5445224"/>
            <a:ext cx="2195736" cy="1142789"/>
          </a:xfrm>
          <a:prstGeom prst="rect">
            <a:avLst/>
          </a:prstGeom>
          <a:noFill/>
        </p:spPr>
      </p:pic>
      <p:pic>
        <p:nvPicPr>
          <p:cNvPr id="1042" name="Picture 18" descr="http://s0.geograph.org.uk/geophotos/02/53/85/2538552_16c5b516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3573016"/>
            <a:ext cx="1728192" cy="1297879"/>
          </a:xfrm>
          <a:prstGeom prst="rect">
            <a:avLst/>
          </a:prstGeom>
          <a:noFill/>
        </p:spPr>
      </p:pic>
      <p:pic>
        <p:nvPicPr>
          <p:cNvPr id="1044" name="Picture 20" descr="http://upload.wikimedia.org/wikipedia/commons/thumb/3/3a/Taiwan_2009_JinGuaShi_Historic_Gold_Mine_Ancient_Alleyway_Walls_FRD_8695.jpg/220px-Taiwan_2009_JinGuaShi_Historic_Gold_Mine_Ancient_Alleyway_Walls_FRD_8695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31840" y="5157192"/>
            <a:ext cx="1008112" cy="1516750"/>
          </a:xfrm>
          <a:prstGeom prst="rect">
            <a:avLst/>
          </a:prstGeom>
          <a:noFill/>
        </p:spPr>
      </p:pic>
      <p:pic>
        <p:nvPicPr>
          <p:cNvPr id="1046" name="Picture 22" descr="http://image.gardening.eu/appartamento/singolepiante/Ficus-lyrata/Ficus-Lyrata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5013176"/>
            <a:ext cx="1440160" cy="1387018"/>
          </a:xfrm>
          <a:prstGeom prst="rect">
            <a:avLst/>
          </a:prstGeom>
          <a:noFill/>
        </p:spPr>
      </p:pic>
      <p:pic>
        <p:nvPicPr>
          <p:cNvPr id="2" name="Picture 2" descr="http://hey-to-hel.surfino.info/uploads/w-Kokosnuss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573" y="2115993"/>
            <a:ext cx="2298923" cy="129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75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5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25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225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25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7000"/>
                            </p:stCondLst>
                            <p:childTnLst>
                              <p:par>
                                <p:cTn id="62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9750"/>
                            </p:stCondLst>
                            <p:childTnLst>
                              <p:par>
                                <p:cTn id="69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2500"/>
                            </p:stCondLst>
                            <p:childTnLst>
                              <p:par>
                                <p:cTn id="76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35250"/>
                            </p:stCondLst>
                            <p:childTnLst>
                              <p:par>
                                <p:cTn id="83" presetID="31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 rozmanité živočišstvo : 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opice, krokodýl, papoušek, leguán, stromové žáby, hadi, tygr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(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Asie ), jaguár ( Amerika )</a:t>
            </a:r>
          </a:p>
        </p:txBody>
      </p:sp>
      <p:pic>
        <p:nvPicPr>
          <p:cNvPr id="18434" name="Picture 2" descr="http://i1-win.softpedia-static.com/screenshots/Cheerful-Monkeys-Screensaver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988840"/>
            <a:ext cx="1944216" cy="1557039"/>
          </a:xfrm>
          <a:prstGeom prst="rect">
            <a:avLst/>
          </a:prstGeom>
          <a:noFill/>
        </p:spPr>
      </p:pic>
      <p:pic>
        <p:nvPicPr>
          <p:cNvPr id="18436" name="Picture 4" descr="http://2.bp.blogspot.com/-ssl5qO-_6Bo/T19fuNBFAtI/AAAAAAAABD4/_d-n1Luof8s/s1600/crocodi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941168"/>
            <a:ext cx="2304256" cy="1730506"/>
          </a:xfrm>
          <a:prstGeom prst="rect">
            <a:avLst/>
          </a:prstGeom>
          <a:noFill/>
        </p:spPr>
      </p:pic>
      <p:pic>
        <p:nvPicPr>
          <p:cNvPr id="18438" name="Picture 6" descr="http://www.svet-puzzle.sk/images/dino/alternatives/511088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340768"/>
            <a:ext cx="1944216" cy="1460114"/>
          </a:xfrm>
          <a:prstGeom prst="rect">
            <a:avLst/>
          </a:prstGeom>
          <a:noFill/>
        </p:spPr>
      </p:pic>
      <p:pic>
        <p:nvPicPr>
          <p:cNvPr id="18440" name="Picture 8" descr="http://iguanapets.org/wp-content/uploads/2010/03/iguana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869160"/>
            <a:ext cx="2476766" cy="1728192"/>
          </a:xfrm>
          <a:prstGeom prst="rect">
            <a:avLst/>
          </a:prstGeom>
          <a:noFill/>
        </p:spPr>
      </p:pic>
      <p:pic>
        <p:nvPicPr>
          <p:cNvPr id="18442" name="Picture 10" descr="http://www.ireceptar.cz/res/data/062/007625_02_023007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99792" y="1340768"/>
            <a:ext cx="2664296" cy="1400173"/>
          </a:xfrm>
          <a:prstGeom prst="rect">
            <a:avLst/>
          </a:prstGeom>
          <a:noFill/>
        </p:spPr>
      </p:pic>
      <p:pic>
        <p:nvPicPr>
          <p:cNvPr id="18444" name="Picture 12" descr="http://korsika.rovnou.cz/fotky/korsika-had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3068960"/>
            <a:ext cx="2088232" cy="1566174"/>
          </a:xfrm>
          <a:prstGeom prst="rect">
            <a:avLst/>
          </a:prstGeom>
          <a:noFill/>
        </p:spPr>
      </p:pic>
      <p:pic>
        <p:nvPicPr>
          <p:cNvPr id="18446" name="Picture 14" descr="http://upload.wikimedia.org/wikipedia/commons/thumb/4/4a/Tigers_playing_at_Pilibhit_Tiger_Reserve_area.jpg/220px-Tigers_playing_at_Pilibhit_Tiger_Reserve_are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5856" y="3068960"/>
            <a:ext cx="2304256" cy="1581558"/>
          </a:xfrm>
          <a:prstGeom prst="rect">
            <a:avLst/>
          </a:prstGeom>
          <a:noFill/>
        </p:spPr>
      </p:pic>
      <p:pic>
        <p:nvPicPr>
          <p:cNvPr id="18448" name="Picture 16" descr="http://upload.wikimedia.org/wikipedia/commons/thumb/2/21/Junior-Jaguar-Belize-Zoo.jpg/220px-Junior-Jaguar-Belize-Zoo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3933056"/>
            <a:ext cx="2095500" cy="253365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6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80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6064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  <a:cs typeface="Arial" charset="0"/>
              </a:rPr>
              <a:t>Savany</a:t>
            </a:r>
            <a:endParaRPr lang="cs-CZ" sz="2800" b="1" u="sng" cap="small" dirty="0">
              <a:latin typeface="Comic Sans MS" pitchFamily="66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8334" y="796062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rovné otevřené plochy, tráva, keře, stromy rozptýleně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9638" y="1338208"/>
            <a:ext cx="6036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od tropických deštných lesů směrem k severu a k jihu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9638" y="184482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po výrazném období sucha nastává období dešťů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6412" y="2380238"/>
            <a:ext cx="8468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rostlinstvo :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vysoké traviny, plantáže bavlníku a podzemnice olejné s plody burskými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oříšky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 descr="http://t2.gstatic.com/images?q=tbn:ANd9GcQRG996J082oe_00rQj_0UTu31zuy3_Y08M5N0z01qKMr7UNGGXzFG213A0P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75062"/>
            <a:ext cx="2422532" cy="1847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cdn9.wn.com/pd/d3/c3/9cd1fcdd6981c91b2a65ad30a21e_grand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108" y="4704395"/>
            <a:ext cx="2424269" cy="181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3059832" y="3034097"/>
            <a:ext cx="2648809" cy="2409172"/>
            <a:chOff x="3059832" y="3034097"/>
            <a:chExt cx="2648809" cy="2409172"/>
          </a:xfrm>
        </p:grpSpPr>
        <p:pic>
          <p:nvPicPr>
            <p:cNvPr id="2050" name="Picture 2" descr="http://ecolibrary.org/images/full_image/Savanna_w_termite_nest_and_Acacia_Tanzania_DP29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3034097"/>
              <a:ext cx="2648809" cy="19866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451155" y="5073937"/>
              <a:ext cx="186616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accent3">
                      <a:lumMod val="50000"/>
                    </a:schemeClr>
                  </a:solidFill>
                </a:rPr>
                <a:t>termitiště</a:t>
              </a:r>
              <a:endParaRPr lang="cs-CZ" b="1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 flipH="1" flipV="1">
              <a:off x="3923928" y="4509120"/>
              <a:ext cx="288032" cy="564817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032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8" presetClass="entr" presetSubtype="3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živočišstvo :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slon, zebra,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 žirafa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nosorožec,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gepard, 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lev,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antilopa, pakůň, sup, hyena,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                  prase bradavičnaté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http://4.bp.blogspot.com/-ULSr3kMYONo/T0yD49GpU8I/AAAAAAAAAPQ/zql_7S2krmk/s1600/Elephan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29" y="4477522"/>
            <a:ext cx="3014160" cy="226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mg.blesk.cz/static/old_abc/tistene_ABC/2008/10/29-zebry-mas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112" y="2056690"/>
            <a:ext cx="3007333" cy="2298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dreamcatchers.org/images/rb/riddle-rhino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445" y="4477522"/>
            <a:ext cx="3101178" cy="224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zambiatourism.com/travel/wildlife/images/Lion%20-%20Busanga%20main%20prid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387" y="1700808"/>
            <a:ext cx="1961688" cy="240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0.tqn.com/d/animals/1/0/c/s/dreamstime_1033957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78581"/>
            <a:ext cx="2947749" cy="221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t1.gstatic.com/images?q=tbn:ANd9GcQQyGOU-3HjfJxLCf06ldgmV50FE_gyRt0DwzUKBhiYnGqtbJnyYAqgaNc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359" y="4225543"/>
            <a:ext cx="2020827" cy="251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593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http://nd01.jxs.cz/961/914/835fd48caa_22534334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03510"/>
            <a:ext cx="3018929" cy="206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8" descr="http://www.foto-priban.cz/images/detail/d7-4570-01-sup_705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31753"/>
            <a:ext cx="3020622" cy="201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upload.wikimedia.org/wikipedia/commons/thumb/5/5e/Blackbuck_male_female.jpg/300px-Blackbuck_male_femal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212"/>
            <a:ext cx="271285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images.cdn.fotopedia.com/flickr-2434840052-hd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656" y="152405"/>
            <a:ext cx="2962425" cy="197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photoearth.cz/html/fotografie/19_18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296" y="2127356"/>
            <a:ext cx="2808312" cy="204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84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6632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  <a:cs typeface="Arial" charset="0"/>
              </a:rPr>
              <a:t>pouště</a:t>
            </a:r>
            <a:endParaRPr lang="cs-CZ" sz="2800" b="1" u="sng" cap="small" dirty="0">
              <a:latin typeface="Comic Sans MS" pitchFamily="66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39852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severní a jižní okraje tropického pásu, ale krajiny bez rostlin, vody a s nevyvinutými půdami v suchém podnebí pásu subtropického, mírného i polárního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286183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velmi vysoké teploty přes den, velmi nízké v noci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678496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velmi malé osídlení, pouze u zdrojů vody =   </a:t>
            </a:r>
            <a:r>
              <a:rPr lang="cs-CZ" sz="2000" b="1" i="1" spc="300" dirty="0" smtClean="0">
                <a:solidFill>
                  <a:schemeClr val="accent2">
                    <a:lumMod val="75000"/>
                  </a:schemeClr>
                </a:solidFill>
              </a:rPr>
              <a:t>oázy</a:t>
            </a:r>
            <a:endParaRPr lang="cs-CZ" sz="2000" b="1" i="1" spc="3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http://edu.glogster.com/media/5/20/43/28/204328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819129"/>
            <a:ext cx="2466975" cy="185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3.gstatic.com/images?q=tbn:ANd9GcTcx06ur9jddTrXu0iY98ayR-ZVgzbkzARy6mDtFwSOcaRz3cXXPw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31474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static.flickr.com/3116/3155564644_bef946546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363" y="3096333"/>
            <a:ext cx="2270972" cy="302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datesaregreat.com/assets/20101026113820-Main1_p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158371"/>
            <a:ext cx="2861617" cy="150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88748" y="2078606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rostlinstvo :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kaktusy, tučnolisté rostliny, baobab, datlovníky s plody datlí, ovoce a zelenina – pouze na uměle zavlažovaných pozemcích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2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60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889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živočišstvo :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velbloud,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surikata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štír, fenek, sarančata,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stepokur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pavouci, plazi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http://metin2wiki.eu/images/e/e2/Klauengiftspin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04" y="610546"/>
            <a:ext cx="1857224" cy="209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hadi.wbs.cz/roh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5" y="3068960"/>
            <a:ext cx="23042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7d.img.v4.skyrock.net/7da/bnyamin/pics/2402511613_small_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626" y="692696"/>
            <a:ext cx="2078724" cy="192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login.greatbignews.com/userfiles/103/images/grasshoppercopywritePhilMeyer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93" y="5078981"/>
            <a:ext cx="2089043" cy="163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1.gstatic.com/images?q=tbn:ANd9GcTrvtv6fK4Zw3d8_Jy5KyLcnYW7pi5oUVmNF7_PELD5Gy7MQYcpoA&amp;t=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338" y="828612"/>
            <a:ext cx="248879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i.ytimg.com/vi/17Jea4T9JJk/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524" y="5085182"/>
            <a:ext cx="2242580" cy="168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upload.wikimedia.org/wikipedia/commons/thumb/f/f9/Double-banded_Sandgrouse.JPG/258px-Double-banded_Sandgrouse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597" y="5076279"/>
            <a:ext cx="2288953" cy="167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018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0511" y="241358"/>
            <a:ext cx="8079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Opakování. Co víš o tropickém pásu.</a:t>
            </a:r>
            <a:endParaRPr lang="cs-CZ" sz="2800" b="1" u="sng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3099" y="993677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Podtrhni názvy rostlin rostoucích v pralese 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646" y="171371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palmy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84412" y="2339574"/>
            <a:ext cx="1416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kapradiny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0511" y="276686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sněženky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02573" y="171371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orchideje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89050" y="2748505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obilí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2748505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vysoká tráva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36843" y="174101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brambory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89713" y="276021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baobaby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33347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liány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00627" y="174101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kaktusy</a:t>
            </a:r>
            <a:endParaRPr lang="cs-CZ" sz="20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446646" y="1941069"/>
            <a:ext cx="1224136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2202573" y="2013800"/>
            <a:ext cx="1224136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nahoru 15"/>
          <p:cNvSpPr/>
          <p:nvPr/>
        </p:nvSpPr>
        <p:spPr>
          <a:xfrm>
            <a:off x="5889713" y="2028148"/>
            <a:ext cx="1224136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nahoru 16"/>
          <p:cNvSpPr/>
          <p:nvPr/>
        </p:nvSpPr>
        <p:spPr>
          <a:xfrm>
            <a:off x="4932040" y="2533529"/>
            <a:ext cx="1224136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nahoru 17"/>
          <p:cNvSpPr/>
          <p:nvPr/>
        </p:nvSpPr>
        <p:spPr>
          <a:xfrm>
            <a:off x="3736369" y="3048587"/>
            <a:ext cx="1455237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nahoru 18"/>
          <p:cNvSpPr/>
          <p:nvPr/>
        </p:nvSpPr>
        <p:spPr>
          <a:xfrm>
            <a:off x="5889713" y="3035639"/>
            <a:ext cx="1224136" cy="20005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nahoru 19"/>
          <p:cNvSpPr/>
          <p:nvPr/>
        </p:nvSpPr>
        <p:spPr>
          <a:xfrm>
            <a:off x="1430013" y="2596583"/>
            <a:ext cx="1368152" cy="16363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9093" y="378904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Spoj čarou rostlinu s užitkem, který nám dává.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5538" y="4158372"/>
            <a:ext cx="12385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kávovník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9669" y="5021161"/>
            <a:ext cx="12385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vanilka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6319" y="4558482"/>
            <a:ext cx="1446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kakaovník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7001" y="5430464"/>
            <a:ext cx="15622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skořicovník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370" y="5820132"/>
            <a:ext cx="12385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mahagon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46646" y="6223949"/>
            <a:ext cx="12385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eben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755576" y="4558482"/>
            <a:ext cx="79208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766490" y="4956671"/>
            <a:ext cx="7909966" cy="1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766490" y="5405703"/>
            <a:ext cx="7909966" cy="155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66490" y="5820132"/>
            <a:ext cx="79099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66490" y="6220242"/>
            <a:ext cx="7909966" cy="22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766490" y="6620352"/>
            <a:ext cx="7909966" cy="37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112363" y="4127594"/>
            <a:ext cx="3268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dřevo na bižuterii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98018" y="4558482"/>
            <a:ext cx="3297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aromatické koření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60978" y="5005593"/>
            <a:ext cx="3297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oblíbený nápoj dospělých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60979" y="5442191"/>
            <a:ext cx="3297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aromatická kůra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60979" y="5842301"/>
            <a:ext cx="25353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oblíbený dětský nápoj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60979" y="6220242"/>
            <a:ext cx="3239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dřevo na nábytek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8179116" y="418915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>
                <a:solidFill>
                  <a:srgbClr val="FF0000"/>
                </a:solidFill>
              </a:rPr>
              <a:t>eben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208404" y="454985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>
                <a:solidFill>
                  <a:srgbClr val="FF0000"/>
                </a:solidFill>
              </a:rPr>
              <a:t>vanilka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179116" y="5037314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>
                <a:solidFill>
                  <a:srgbClr val="FF0000"/>
                </a:solidFill>
              </a:rPr>
              <a:t>káva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884368" y="5461242"/>
            <a:ext cx="1230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>
                <a:solidFill>
                  <a:srgbClr val="FF0000"/>
                </a:solidFill>
              </a:rPr>
              <a:t>skořicovník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884368" y="5882340"/>
            <a:ext cx="1230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>
                <a:solidFill>
                  <a:srgbClr val="FF0000"/>
                </a:solidFill>
              </a:rPr>
              <a:t>kakaovník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100392" y="6296098"/>
            <a:ext cx="10148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mahagon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55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1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7229784"/>
              </p:ext>
            </p:extLst>
          </p:nvPr>
        </p:nvGraphicFramePr>
        <p:xfrm>
          <a:off x="647564" y="974162"/>
          <a:ext cx="7848872" cy="536146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333886"/>
                <a:gridCol w="6218843"/>
                <a:gridCol w="648072"/>
                <a:gridCol w="648071"/>
              </a:tblGrid>
              <a:tr h="9461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ANO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1.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Tropické pralesy se rozprostírají v okolí rovníku.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D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P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2.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Podnebí v nich se v průběhu roku téměř nemění.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Ž</a:t>
                      </a:r>
                      <a:endParaRPr lang="cs-CZ" sz="2000" b="1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R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3.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V tropických pralesích prší velmi zřídka.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I</a:t>
                      </a:r>
                      <a:endParaRPr lang="cs-CZ" sz="2000" b="1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U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4.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Největší a nejznámější je Amazonský prales.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N</a:t>
                      </a:r>
                      <a:endParaRPr lang="cs-CZ" sz="2000" b="1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V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5.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Roste zde pouze malé množství rostlinných druhů.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F</a:t>
                      </a:r>
                      <a:endParaRPr lang="cs-CZ" sz="2000" b="1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G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6.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Tropické pralesy dávají člověku velký užitek.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L</a:t>
                      </a:r>
                      <a:endParaRPr lang="cs-CZ" sz="2000" b="1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J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  <a:tr h="6307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7.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Největší nebezpečí pro prales představuje bezhlavé kácení.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E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</a:rPr>
                        <a:t>A</a:t>
                      </a:r>
                      <a:endParaRPr lang="cs-CZ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089" marR="52089" marT="0" marB="0" anchor="ctr" anchorCtr="1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349500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60648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cap="small" dirty="0" smtClean="0">
                <a:latin typeface="Comic Sans MS" pitchFamily="66" charset="0"/>
              </a:rPr>
              <a:t>Rozhodni o správnosti tvrzení a příslušné písmeno zapiš do tajenky.</a:t>
            </a:r>
            <a:endParaRPr lang="cs-CZ" sz="2000" b="1" u="sng" cap="small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5597" y="1334203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TAJENKA :  _  _  _  _  _  _  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1334203"/>
            <a:ext cx="16294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small" dirty="0" smtClean="0">
                <a:solidFill>
                  <a:srgbClr val="FF0000"/>
                </a:solidFill>
              </a:rPr>
              <a:t>Džungle</a:t>
            </a:r>
            <a:endParaRPr lang="cs-CZ" sz="2000" b="1" cap="small" dirty="0">
              <a:solidFill>
                <a:srgbClr val="FF0000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5436096" y="1334203"/>
            <a:ext cx="1368152" cy="400110"/>
          </a:xfrm>
          <a:prstGeom prst="hexagon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38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0955412"/>
              </p:ext>
            </p:extLst>
          </p:nvPr>
        </p:nvGraphicFramePr>
        <p:xfrm>
          <a:off x="3491880" y="795238"/>
          <a:ext cx="4914306" cy="4721996"/>
        </p:xfrm>
        <a:graphic>
          <a:graphicData uri="http://schemas.openxmlformats.org/drawingml/2006/table">
            <a:tbl>
              <a:tblPr firstRow="1" firstCol="1" bandRow="1"/>
              <a:tblGrid>
                <a:gridCol w="432048"/>
                <a:gridCol w="432048"/>
                <a:gridCol w="576064"/>
                <a:gridCol w="432048"/>
                <a:gridCol w="432048"/>
                <a:gridCol w="432048"/>
                <a:gridCol w="432048"/>
                <a:gridCol w="405689"/>
                <a:gridCol w="446755"/>
                <a:gridCol w="446755"/>
                <a:gridCol w="446755"/>
              </a:tblGrid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18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186113" y="24765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Čtyřstranná šipka 4"/>
          <p:cNvSpPr/>
          <p:nvPr/>
        </p:nvSpPr>
        <p:spPr>
          <a:xfrm>
            <a:off x="5435878" y="2851640"/>
            <a:ext cx="288032" cy="228600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9540" y="914720"/>
            <a:ext cx="182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 král zvířat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611" y="1284052"/>
            <a:ext cx="2930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černo-bílý lichokopytník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9540" y="1670156"/>
            <a:ext cx="2956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 největší suchozemské zvíře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9540" y="2039488"/>
            <a:ext cx="182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r>
              <a:rPr lang="cs-CZ" dirty="0" smtClean="0"/>
              <a:t> </a:t>
            </a:r>
            <a:r>
              <a:rPr lang="cs-CZ" b="1" dirty="0" smtClean="0"/>
              <a:t>dřeviny savan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9540" y="2423474"/>
            <a:ext cx="182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 druh opice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9541" y="3203104"/>
            <a:ext cx="454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7871" y="3705181"/>
            <a:ext cx="268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 nelétavý obrovský pták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2868" y="4074513"/>
            <a:ext cx="291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 Rostliny travnatých oblastí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868" y="4452973"/>
            <a:ext cx="440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7871" y="5013176"/>
            <a:ext cx="599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9" name="Picture 3" descr="Rhino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38450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Rhino Clip 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05288" y="-25900063"/>
            <a:ext cx="2838450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http://t3.gstatic.com/images?q=tbn:ANd9GcQUMzsOf3fjUo9u8pdQkN717KLWjQO5eVNJh6N8fm9CN4bFum6mH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05599"/>
            <a:ext cx="935339" cy="650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http://t2.gstatic.com/images?q=tbn:ANd9GcSp4y8lottwvOO4a-1nxnQxjzhalkjsC_hBBVw_JuzPrkTBDauXc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1359">
            <a:off x="925332" y="4367934"/>
            <a:ext cx="431526" cy="53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http://fanart.lionking.org/Artists/Jogu/Gazelle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906" y="5021108"/>
            <a:ext cx="724938" cy="7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51520" y="0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Křížovka – </a:t>
            </a:r>
            <a:r>
              <a:rPr lang="cs-CZ" sz="2000" b="1" u="sng" cap="small" dirty="0" smtClean="0">
                <a:latin typeface="Comic Sans MS" pitchFamily="66" charset="0"/>
              </a:rPr>
              <a:t>zvířata a rostliny travnatých oblastí</a:t>
            </a:r>
            <a:endParaRPr lang="cs-CZ" sz="2000" b="1" u="sng" cap="small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623731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Tajenka :  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 travnatých oblastech žijí    </a:t>
            </a:r>
            <a:r>
              <a:rPr lang="cs-CZ" b="1" dirty="0" smtClean="0"/>
              <a:t>_  _  _  _  _      _  _  _  _  _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019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1340768"/>
          <a:ext cx="8712966" cy="4694618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402624"/>
                <a:gridCol w="3542178"/>
                <a:gridCol w="446978"/>
                <a:gridCol w="1186935"/>
                <a:gridCol w="424163"/>
                <a:gridCol w="1125912"/>
                <a:gridCol w="360040"/>
                <a:gridCol w="1224136"/>
              </a:tblGrid>
              <a:tr h="4320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1.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Pouště vznikají na místech, kde je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málo srážek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/>
                        <a:t>dostatek </a:t>
                      </a:r>
                      <a:r>
                        <a:rPr lang="cs-CZ" sz="1800" dirty="0"/>
                        <a:t>srážek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/>
                        <a:t>velká </a:t>
                      </a:r>
                      <a:r>
                        <a:rPr lang="cs-CZ" sz="1800" dirty="0"/>
                        <a:t>zima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1796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2.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Pouště bývají pokryté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blátem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kamením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Č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/>
                        <a:t>pískem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3145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3.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Nejtypičtější zvíře na poušti je 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jelen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velbloud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/>
                        <a:t>slon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3145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4.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Nejtypičtější rostlina na poušti je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kaktus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dub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/>
                        <a:t>růže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64881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5.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Místo kolem vodních pramenů se nazývá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pláž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oáza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vesnice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4229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6.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Největší poušť světa je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Á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Gobi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Kalahari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É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Sahara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3963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7.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Velké kopce navátého písku jsou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duny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kopce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hory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44182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8.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Mezi pouštní živočichy nepatří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hmyz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ryby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plazi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64881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9.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Mezi pouštní rostliny nepatří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liány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Jehličnaté stromy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trávy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  <a:tr h="55854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10.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/>
                        <a:t>Poušť se nenachází v 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Austrálii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Asii</a:t>
                      </a:r>
                      <a:endParaRPr lang="cs-CZ" sz="18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1800" b="1" dirty="0">
                        <a:solidFill>
                          <a:schemeClr val="accent6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Evropě</a:t>
                      </a:r>
                      <a:endParaRPr lang="cs-CZ" sz="1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196" marR="45196" marT="0" marB="0" anchor="ctr"/>
                </a:tc>
              </a:tr>
            </a:tbl>
          </a:graphicData>
        </a:graphic>
      </p:graphicFrame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cap="small" dirty="0" smtClean="0">
                <a:latin typeface="Comic Sans MS" pitchFamily="66" charset="0"/>
              </a:rPr>
              <a:t>Pouštní kvíz</a:t>
            </a:r>
            <a:endParaRPr lang="cs-CZ" sz="2000" b="1" u="sng" cap="small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88640"/>
            <a:ext cx="169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Tajenka :</a:t>
            </a:r>
            <a:endParaRPr lang="cs-CZ" b="1" cap="small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62068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Jen 5% obyvatel světa žije na pouštích. Mnoho z nich tvoří  _  _  _  _  _  _  _</a:t>
            </a:r>
            <a:br>
              <a:rPr lang="cs-CZ" b="1" dirty="0" smtClean="0"/>
            </a:br>
            <a:r>
              <a:rPr lang="cs-CZ" b="1" dirty="0" smtClean="0"/>
              <a:t>_  _  _  _  _  .  (v jedné „otázce“ jsou možné dvě správné odpovědi)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1653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small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Řešení  tajenky :</a:t>
            </a:r>
            <a:endParaRPr lang="cs-CZ" b="1" cap="small" dirty="0"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616530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Kočovní kmeny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2843808" y="6165304"/>
            <a:ext cx="2016224" cy="43204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593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osel.cz/_popisky/115_/s_115728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5373216"/>
            <a:ext cx="1296144" cy="1296145"/>
          </a:xfrm>
          <a:prstGeom prst="rect">
            <a:avLst/>
          </a:prstGeom>
          <a:noFill/>
        </p:spPr>
      </p:pic>
      <p:pic>
        <p:nvPicPr>
          <p:cNvPr id="3" name="Picture 8" descr="http://www.naturfoto.cz/fotografie/sevcik/kokosovnik-orechoplody--kokos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005064"/>
            <a:ext cx="1800200" cy="1206135"/>
          </a:xfrm>
          <a:prstGeom prst="rect">
            <a:avLst/>
          </a:prstGeom>
          <a:noFill/>
        </p:spPr>
      </p:pic>
      <p:pic>
        <p:nvPicPr>
          <p:cNvPr id="4" name="Picture 16" descr="http://upload.wikimedia.org/wikipedia/commons/8/88/Saintpauli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636912"/>
            <a:ext cx="2905455" cy="1512168"/>
          </a:xfrm>
          <a:prstGeom prst="rect">
            <a:avLst/>
          </a:prstGeom>
          <a:noFill/>
        </p:spPr>
      </p:pic>
      <p:pic>
        <p:nvPicPr>
          <p:cNvPr id="5" name="Picture 6" descr="http://cdn9.wn.com/pd/d3/c3/9cd1fcdd6981c91b2a65ad30a21e_grand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424269" cy="181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edu.glogster.com/media/5/20/43/28/2043289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97152"/>
            <a:ext cx="2466975" cy="1850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static.flickr.com/3116/3155564644_bef946546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12776"/>
            <a:ext cx="1800200" cy="240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www.datesaregreat.com/assets/20101026113820-Main1_p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52936"/>
            <a:ext cx="2861617" cy="150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Elipsa 8"/>
          <p:cNvSpPr/>
          <p:nvPr/>
        </p:nvSpPr>
        <p:spPr>
          <a:xfrm>
            <a:off x="2411760" y="2420888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699792" y="4365104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436096" y="1340768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436096" y="4149080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076056" y="5661248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8244408" y="2276872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8028384" y="4365104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51520" y="188640"/>
            <a:ext cx="8533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cap="small" dirty="0" smtClean="0">
                <a:latin typeface="Comic Sans MS" pitchFamily="66" charset="0"/>
              </a:rPr>
              <a:t>Do připravených polí napiš, ve které krajině tropického pásu se jednotlivé rostliny nacházejí.</a:t>
            </a:r>
            <a:r>
              <a:rPr lang="cs-CZ" sz="2000" b="1" cap="small" dirty="0" smtClean="0">
                <a:latin typeface="Comic Sans MS" pitchFamily="66" charset="0"/>
              </a:rPr>
              <a:t/>
            </a:r>
            <a:br>
              <a:rPr lang="cs-CZ" sz="2000" b="1" cap="small" dirty="0" smtClean="0">
                <a:latin typeface="Comic Sans MS" pitchFamily="66" charset="0"/>
              </a:rPr>
            </a:br>
            <a:r>
              <a:rPr lang="cs-CZ" sz="2000" b="1" dirty="0" smtClean="0"/>
              <a:t>Použij značky :  tropický pás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000" b="1" dirty="0" smtClean="0"/>
              <a:t>, savany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/>
              <a:t>, poušť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03848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28184" y="14127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783960" y="44371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49411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92080" y="62373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652120" y="472514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12360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cap="small" dirty="0" smtClean="0">
                <a:latin typeface="Comic Sans MS" pitchFamily="66" charset="0"/>
              </a:rPr>
              <a:t>Do připravených polí napiš, ve které krajině tropického pásu se jednotliví živočichové nacházejí.</a:t>
            </a:r>
            <a:r>
              <a:rPr lang="cs-CZ" sz="2000" b="1" cap="small" dirty="0" smtClean="0">
                <a:latin typeface="Comic Sans MS" pitchFamily="66" charset="0"/>
              </a:rPr>
              <a:t/>
            </a:r>
            <a:br>
              <a:rPr lang="cs-CZ" sz="2000" b="1" cap="small" dirty="0" smtClean="0">
                <a:latin typeface="Comic Sans MS" pitchFamily="66" charset="0"/>
              </a:rPr>
            </a:br>
            <a:r>
              <a:rPr lang="cs-CZ" sz="2000" b="1" dirty="0" smtClean="0"/>
              <a:t>Použij značky :  tropický pás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000" b="1" dirty="0" smtClean="0"/>
              <a:t>, savany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/>
              <a:t>, poušť =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4" descr="http://2.bp.blogspot.com/-ssl5qO-_6Bo/T19fuNBFAtI/AAAAAAAABD4/_d-n1Luof8s/s1600/crocodi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429000"/>
            <a:ext cx="1800200" cy="1351958"/>
          </a:xfrm>
          <a:prstGeom prst="rect">
            <a:avLst/>
          </a:prstGeom>
          <a:noFill/>
        </p:spPr>
      </p:pic>
      <p:pic>
        <p:nvPicPr>
          <p:cNvPr id="4" name="Picture 10" descr="http://www.ireceptar.cz/res/data/062/007625_02_023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844824"/>
            <a:ext cx="2088232" cy="1097433"/>
          </a:xfrm>
          <a:prstGeom prst="rect">
            <a:avLst/>
          </a:prstGeom>
          <a:noFill/>
        </p:spPr>
      </p:pic>
      <p:pic>
        <p:nvPicPr>
          <p:cNvPr id="5" name="Picture 16" descr="http://upload.wikimedia.org/wikipedia/commons/thumb/2/21/Junior-Jaguar-Belize-Zoo.jpg/220px-Junior-Jaguar-Belize-Zo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797152"/>
            <a:ext cx="1440160" cy="1741285"/>
          </a:xfrm>
          <a:prstGeom prst="rect">
            <a:avLst/>
          </a:prstGeom>
          <a:noFill/>
        </p:spPr>
      </p:pic>
      <p:pic>
        <p:nvPicPr>
          <p:cNvPr id="6" name="Picture 6" descr="http://www.naturfoto.cz/fotografie/ptaci/stepokur-pisecny-9028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37112"/>
            <a:ext cx="203430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naturephoto.cz/img/fotobanka/08-2010-855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194421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4.bp.blogspot.com/-ULSr3kMYONo/T0yD49GpU8I/AAAAAAAAAPQ/zql_7S2krmk/s1600/Elephant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57192"/>
            <a:ext cx="2011923" cy="150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dreamcatchers.org/images/rb/riddle-rhinos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2070006" cy="149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photoearth.cz/html/fotografie/19_183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1800200" cy="1312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Elipsa 10"/>
          <p:cNvSpPr/>
          <p:nvPr/>
        </p:nvSpPr>
        <p:spPr>
          <a:xfrm>
            <a:off x="1979712" y="1484784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051720" y="3140968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763688" y="4797152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932040" y="1844824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004048" y="4005064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8028384" y="1412776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8172400" y="3068960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8423920" y="4869160"/>
            <a:ext cx="720080" cy="504056"/>
          </a:xfrm>
          <a:prstGeom prst="ellipse">
            <a:avLst/>
          </a:prstGeom>
          <a:noFill/>
          <a:ln w="31750">
            <a:solidFill>
              <a:schemeClr val="accent3">
                <a:lumMod val="5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37170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604448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96336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19888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130300"/>
              </p:ext>
            </p:extLst>
          </p:nvPr>
        </p:nvGraphicFramePr>
        <p:xfrm>
          <a:off x="2339752" y="980728"/>
          <a:ext cx="4914306" cy="4721996"/>
        </p:xfrm>
        <a:graphic>
          <a:graphicData uri="http://schemas.openxmlformats.org/drawingml/2006/table">
            <a:tbl>
              <a:tblPr firstRow="1" firstCol="1" bandRow="1"/>
              <a:tblGrid>
                <a:gridCol w="432048"/>
                <a:gridCol w="432048"/>
                <a:gridCol w="576064"/>
                <a:gridCol w="432048"/>
                <a:gridCol w="432048"/>
                <a:gridCol w="432048"/>
                <a:gridCol w="432048"/>
                <a:gridCol w="405689"/>
                <a:gridCol w="446755"/>
                <a:gridCol w="446755"/>
                <a:gridCol w="446755"/>
              </a:tblGrid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20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 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91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18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10">
                      <a:fgClr>
                        <a:srgbClr val="FFFFFF"/>
                      </a:fgClr>
                      <a:bgClr>
                        <a:srgbClr val="E5E5E5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68239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small" dirty="0" smtClean="0">
                <a:latin typeface="Comic Sans MS" pitchFamily="66" charset="0"/>
              </a:rPr>
              <a:t>Řešení křížovky</a:t>
            </a:r>
            <a:endParaRPr lang="cs-CZ" sz="2800" b="1" cap="small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62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8864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Metodický list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908720"/>
            <a:ext cx="85689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Digitální učební materiál je určen pro opakování přírodovědy, 5.ročník, oblast Člověk a živá příroda, část tropický pás. Je určen pro práci s interaktivní tabulí a popisovačem, je podbarvený hudbou, na vyučujícím je její použití.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Snímky č. 2 – 9 : jsou určeny pro stručné opakování, ale především pro ukázky rostlinstva a živočišstva v jednotlivých krajinách tropického pásu.  Jednotlivé obrázky se zobrazují v pořadí, v jakém jsou uvedeny v textu. Text je také časovaný, zobrazuje se postupně bez klikání myší.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Snímek č. 10 :  jednoduché úkoly pro žáky, na klik myší se zobrazují správné odpovědi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Snímek č. 11 :  kvíz, žáci odpovídají na otázky ANO, NE, příslušná písmena zapisují do tajenky ( </a:t>
            </a:r>
            <a:r>
              <a:rPr lang="cs-CZ" b="1" dirty="0" smtClean="0">
                <a:solidFill>
                  <a:srgbClr val="FF0000"/>
                </a:solidFill>
              </a:rPr>
              <a:t>DŽUNGLE</a:t>
            </a:r>
            <a:r>
              <a:rPr lang="cs-CZ" dirty="0" smtClean="0"/>
              <a:t>). Na klik myší se zobrazí tajenka.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Snímek č. 12 :  vyplnění křížovky, žáci zapisují popisovačem správné výrazy, tajenka : </a:t>
            </a:r>
            <a:r>
              <a:rPr lang="cs-CZ" b="1" dirty="0" smtClean="0">
                <a:solidFill>
                  <a:srgbClr val="FF0000"/>
                </a:solidFill>
              </a:rPr>
              <a:t>VELKÁ STÁDA</a:t>
            </a:r>
            <a:r>
              <a:rPr lang="cs-CZ" dirty="0" smtClean="0"/>
              <a:t>, řešení křížovky je na snímku č. 16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Snímek č. 13 :  pouštní kvíz, žáci vyhledávají správné odpovědi, příslušná písmena zapisují popisovačem do tajenky. POZOR – věta č.2 má dvě správné odpovědi a jsou z ní dvě písmena (</a:t>
            </a:r>
            <a:r>
              <a:rPr lang="cs-CZ" b="1" dirty="0" smtClean="0">
                <a:solidFill>
                  <a:srgbClr val="FF0000"/>
                </a:solidFill>
              </a:rPr>
              <a:t>O, Č</a:t>
            </a:r>
            <a:r>
              <a:rPr lang="cs-CZ" dirty="0" smtClean="0"/>
              <a:t>), klikem zobrazíte znění tajenky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Snímky č. 14, 15 : žáci do kroužku podle dané legendy zapisují, do jakých krajinných oblastí tropického pásu patří uvedení živočichové a rostlinstvo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Použitý materiál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548680"/>
            <a:ext cx="849694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2010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Soubor námětů, úkolů a zajímavostí k přírodovědnému učivu pro 5.ročník,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č.2 :</a:t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http://flowerszone.ru/wp-content/uploads/2010/09/tropiki.jpg</a:t>
            </a:r>
            <a:r>
              <a:rPr lang="cs-CZ" dirty="0" smtClean="0"/>
              <a:t> - pozadí</a:t>
            </a:r>
          </a:p>
          <a:p>
            <a:r>
              <a:rPr lang="cs-CZ" dirty="0" smtClean="0">
                <a:hlinkClick r:id="rId3"/>
              </a:rPr>
              <a:t>http://upload.wikimedia.org/wikipedia/commons/thumb/4/4a/World_map_torrid.svg/300px-World_map_torrid.svg.png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č.3 :</a:t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 http://www.mojecesty.net/palma.jpg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 http://www.osel.cz/_popisky/115_/s_1157282000.jpg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6"/>
              </a:rPr>
              <a:t> http://nd02.jxs.cz/389/627/7f9c79b724_57402049_o2.jpg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http://hey-to-hel.surfino.info/uploads/w-Kokosnuss.jpg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7"/>
              </a:rPr>
              <a:t>http://img.blesk.cz/img/1/gallery/687067_kava-kavovnik-pestovani-sklizen-prazeni-domov-obyvak-bydleni-hobby.jpg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8"/>
              </a:rPr>
              <a:t> http://www.biolib.cz/IMG/GAL/75138.jpg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9"/>
              </a:rPr>
              <a:t>http://idlowongan.com/wp-content/uploads/2011/10/cymbidium-orchid-flower.jpg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0"/>
              </a:rPr>
              <a:t> http://upload.wikimedia.org/wikipedia/commons/8/88/Saintpaulia.jpg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1"/>
              </a:rPr>
              <a:t> http://s0.geograph.org.uk/geophotos/02/53/85/2538552_16c5b516.jpg</a:t>
            </a:r>
            <a:r>
              <a:rPr lang="cs-CZ" dirty="0" smtClean="0"/>
              <a:t> </a:t>
            </a:r>
            <a:r>
              <a:rPr lang="cs-CZ" dirty="0" smtClean="0">
                <a:hlinkClick r:id="rId12"/>
              </a:rPr>
              <a:t> http://upload.wikimedia.org/wikipedia/commons/thumb/3/3a/Taiwan_2009_JinGuaShi_Historic_Gold_Mine_Ancient_Alleyway_Walls_FRD_8695.jpg/220px-Taiwan_2009_JinGuaShi_Historic_Gold_Mine_Ancient_Alleyway_Walls_FRD_8695.jpg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28092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http://image.</a:t>
            </a:r>
            <a:r>
              <a:rPr lang="cs-CZ" dirty="0" err="1" smtClean="0">
                <a:hlinkClick r:id="rId2"/>
              </a:rPr>
              <a:t>gardening.eu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appartamento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singolepiante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Ficus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lyrata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Ficus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Lyrata.jpg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4 :</a:t>
            </a:r>
          </a:p>
          <a:p>
            <a:r>
              <a:rPr lang="cs-CZ" dirty="0" smtClean="0">
                <a:hlinkClick r:id="rId3"/>
              </a:rPr>
              <a:t>http://1.bp.blogspot.com/-2362ePFdP3E/ToOJbs0j8EI/AAAAAAAAEKE/F49_</a:t>
            </a:r>
            <a:r>
              <a:rPr lang="cs-CZ" dirty="0" err="1" smtClean="0">
                <a:hlinkClick r:id="rId3"/>
              </a:rPr>
              <a:t>tZCKssA</a:t>
            </a:r>
            <a:r>
              <a:rPr lang="cs-CZ" dirty="0" smtClean="0"/>
              <a:t> - pozadí</a:t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 http://i1-</a:t>
            </a:r>
            <a:r>
              <a:rPr lang="cs-CZ" dirty="0" err="1" smtClean="0">
                <a:hlinkClick r:id="rId4"/>
              </a:rPr>
              <a:t>win.softpedia</a:t>
            </a:r>
            <a:r>
              <a:rPr lang="cs-CZ" dirty="0" smtClean="0">
                <a:hlinkClick r:id="rId4"/>
              </a:rPr>
              <a:t>-static.</a:t>
            </a:r>
            <a:r>
              <a:rPr lang="cs-CZ" dirty="0" err="1" smtClean="0">
                <a:hlinkClick r:id="rId4"/>
              </a:rPr>
              <a:t>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screenshots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Cheerful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Monkeys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Screensaver</a:t>
            </a:r>
            <a:r>
              <a:rPr lang="cs-CZ" dirty="0" smtClean="0">
                <a:hlinkClick r:id="rId4"/>
              </a:rPr>
              <a:t>_1.jpg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http://2.bp.blogspot.com/-ssl5qO-_6Bo/T19fuNBFAtI/AAAAAAAABD4/_d-n1Luof8s/s1600/</a:t>
            </a:r>
            <a:r>
              <a:rPr lang="cs-CZ" dirty="0" err="1" smtClean="0">
                <a:hlinkClick r:id="rId5"/>
              </a:rPr>
              <a:t>crocodile.jpg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6"/>
              </a:rPr>
              <a:t> http://www.</a:t>
            </a:r>
            <a:r>
              <a:rPr lang="cs-CZ" dirty="0" err="1" smtClean="0">
                <a:hlinkClick r:id="rId6"/>
              </a:rPr>
              <a:t>svet</a:t>
            </a:r>
            <a:r>
              <a:rPr lang="cs-CZ" dirty="0" smtClean="0">
                <a:hlinkClick r:id="rId6"/>
              </a:rPr>
              <a:t>-puzzle.</a:t>
            </a:r>
            <a:r>
              <a:rPr lang="cs-CZ" dirty="0" err="1" smtClean="0">
                <a:hlinkClick r:id="rId6"/>
              </a:rPr>
              <a:t>sk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dino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alternatives</a:t>
            </a:r>
            <a:r>
              <a:rPr lang="cs-CZ" dirty="0" smtClean="0">
                <a:hlinkClick r:id="rId6"/>
              </a:rPr>
              <a:t>/511088_1.jpg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7"/>
              </a:rPr>
              <a:t> http://iguanapets.org/wp-content/uploads/2010/03/iguana1.jpg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8"/>
              </a:rPr>
              <a:t> http://www.</a:t>
            </a:r>
            <a:r>
              <a:rPr lang="cs-CZ" dirty="0" err="1" smtClean="0">
                <a:hlinkClick r:id="rId8"/>
              </a:rPr>
              <a:t>ireceptar.cz</a:t>
            </a:r>
            <a:r>
              <a:rPr lang="cs-CZ" dirty="0" smtClean="0">
                <a:hlinkClick r:id="rId8"/>
              </a:rPr>
              <a:t>/res/data/062/007625_02_023007.jpg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9"/>
              </a:rPr>
              <a:t>http://korsika.rovnou.cz/fotky/korsika-had.jpg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0"/>
              </a:rPr>
              <a:t>http://upload.wikimedia.org/wikipedia/commons/thumb/4/4a/Tigers_playing_at_Pilibhit_Tiger_Reserve_area.jpg/220px-Tigers_playing_at_Pilibhit_Tiger_Reserve_area.jpg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1"/>
              </a:rPr>
              <a:t>http://upload.wikimedia.org/wikipedia/commons/thumb/2/21/Junior-Jaguar-Belize-Zoo.jpg/220px-Junior-Jaguar-Belize-Zoo.jpg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5 :</a:t>
            </a:r>
            <a:br>
              <a:rPr lang="cs-CZ" dirty="0" smtClean="0"/>
            </a:br>
            <a:r>
              <a:rPr lang="cs-CZ" dirty="0" smtClean="0">
                <a:hlinkClick r:id="rId12"/>
              </a:rPr>
              <a:t> http://medias.</a:t>
            </a:r>
            <a:r>
              <a:rPr lang="cs-CZ" dirty="0" err="1" smtClean="0">
                <a:hlinkClick r:id="rId12"/>
              </a:rPr>
              <a:t>photodeck.com</a:t>
            </a:r>
            <a:r>
              <a:rPr lang="cs-CZ" dirty="0" smtClean="0">
                <a:hlinkClick r:id="rId12"/>
              </a:rPr>
              <a:t>/726bead0-3870-11df-93e6-b98ab142fce8/nami0740_</a:t>
            </a:r>
            <a:r>
              <a:rPr lang="cs-CZ" dirty="0" err="1" smtClean="0">
                <a:hlinkClick r:id="rId12"/>
              </a:rPr>
              <a:t>xlarge.jpg</a:t>
            </a:r>
            <a:r>
              <a:rPr lang="cs-CZ" dirty="0" smtClean="0"/>
              <a:t> - pozadí snímků 5,6,7</a:t>
            </a:r>
            <a:r>
              <a:rPr lang="cs-CZ" dirty="0" smtClean="0">
                <a:hlinkClick r:id="rId13"/>
              </a:rPr>
              <a:t> http://ecolibrary.org/images/full_image/Savanna_w_termite_nest_and_Acacia_Tanzania_DP29.jpg</a:t>
            </a:r>
            <a:r>
              <a:rPr lang="cs-CZ" dirty="0" smtClean="0"/>
              <a:t> </a:t>
            </a:r>
            <a:r>
              <a:rPr lang="cs-CZ" dirty="0" smtClean="0">
                <a:hlinkClick r:id="rId14"/>
              </a:rPr>
              <a:t> http://t2.gstatic.com/</a:t>
            </a:r>
            <a:r>
              <a:rPr lang="cs-CZ" dirty="0" err="1" smtClean="0">
                <a:hlinkClick r:id="rId14"/>
              </a:rPr>
              <a:t>images</a:t>
            </a:r>
            <a:r>
              <a:rPr lang="cs-CZ" dirty="0" smtClean="0">
                <a:hlinkClick r:id="rId14"/>
              </a:rPr>
              <a:t>?q=</a:t>
            </a:r>
            <a:r>
              <a:rPr lang="cs-CZ" dirty="0" err="1" smtClean="0">
                <a:hlinkClick r:id="rId14"/>
              </a:rPr>
              <a:t>tbn</a:t>
            </a:r>
            <a:r>
              <a:rPr lang="cs-CZ" dirty="0" smtClean="0">
                <a:hlinkClick r:id="rId14"/>
              </a:rPr>
              <a:t>:ANd9GcQRG996J082oe_00rQj_0UTu31zuy3_Y08M5N0z01qKMr7UNGGXzFG213A0Pw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820891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http://cdn9.wn.com/</a:t>
            </a:r>
            <a:r>
              <a:rPr lang="cs-CZ" dirty="0" err="1" smtClean="0">
                <a:hlinkClick r:id="rId2"/>
              </a:rPr>
              <a:t>pd</a:t>
            </a:r>
            <a:r>
              <a:rPr lang="cs-CZ" dirty="0" smtClean="0">
                <a:hlinkClick r:id="rId2"/>
              </a:rPr>
              <a:t>/d3/c3/9cd1fcdd6981c91b2a65ad30a21e_grande.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č.6 :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 http://4.bp.blogspot.com/-ULSr3kMYONo/T0yD49GpU8I/AAAAAAAAAPQ/</a:t>
            </a:r>
            <a:r>
              <a:rPr lang="cs-CZ" dirty="0" err="1" smtClean="0">
                <a:hlinkClick r:id="rId3"/>
              </a:rPr>
              <a:t>zql</a:t>
            </a:r>
            <a:r>
              <a:rPr lang="cs-CZ" dirty="0" smtClean="0">
                <a:hlinkClick r:id="rId3"/>
              </a:rPr>
              <a:t>_7S2krmk/s1600/</a:t>
            </a:r>
            <a:r>
              <a:rPr lang="cs-CZ" dirty="0" err="1" smtClean="0">
                <a:hlinkClick r:id="rId3"/>
              </a:rPr>
              <a:t>Elephant.jpg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http://img.blesk.cz/static/old_abc/tistene_ABC/2008/10/29-zebry-maso.jpg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 http://www.</a:t>
            </a:r>
            <a:r>
              <a:rPr lang="cs-CZ" dirty="0" err="1" smtClean="0">
                <a:hlinkClick r:id="rId5"/>
              </a:rPr>
              <a:t>dreamcatchers.org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rb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riddle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rhinos.jpg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6"/>
              </a:rPr>
              <a:t> http://www.</a:t>
            </a:r>
            <a:r>
              <a:rPr lang="cs-CZ" dirty="0" err="1" smtClean="0">
                <a:hlinkClick r:id="rId6"/>
              </a:rPr>
              <a:t>zambiatourism.com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travel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wildlife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/Lion%20-%20Busanga%20main%20pride.jpg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7"/>
              </a:rPr>
              <a:t> http://0.tqn.com/d/</a:t>
            </a:r>
            <a:r>
              <a:rPr lang="cs-CZ" dirty="0" err="1" smtClean="0">
                <a:hlinkClick r:id="rId7"/>
              </a:rPr>
              <a:t>animals</a:t>
            </a:r>
            <a:r>
              <a:rPr lang="cs-CZ" dirty="0" smtClean="0">
                <a:hlinkClick r:id="rId7"/>
              </a:rPr>
              <a:t>/1/0/c/s/</a:t>
            </a:r>
            <a:r>
              <a:rPr lang="cs-CZ" dirty="0" err="1" smtClean="0">
                <a:hlinkClick r:id="rId7"/>
              </a:rPr>
              <a:t>dreamstime</a:t>
            </a:r>
            <a:r>
              <a:rPr lang="cs-CZ" dirty="0" smtClean="0">
                <a:hlinkClick r:id="rId7"/>
              </a:rPr>
              <a:t>_10339575.jpg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squidoo.com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giraffe</a:t>
            </a:r>
            <a:r>
              <a:rPr lang="cs-CZ" dirty="0" smtClean="0">
                <a:hlinkClick r:id="rId8"/>
              </a:rPr>
              <a:t>_</a:t>
            </a:r>
            <a:r>
              <a:rPr lang="cs-CZ" dirty="0" err="1" smtClean="0">
                <a:hlinkClick r:id="rId8"/>
              </a:rPr>
              <a:t>gifts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7 :</a:t>
            </a:r>
            <a:br>
              <a:rPr lang="cs-CZ" dirty="0" smtClean="0"/>
            </a:br>
            <a:r>
              <a:rPr lang="cs-CZ" dirty="0" smtClean="0">
                <a:hlinkClick r:id="rId9"/>
              </a:rPr>
              <a:t>http://upload.wikimedia.org/wikipedia/commons/thumb/5/5e/Blackbuck_male_female.jpg/300px-Blackbuck_male_female.jpg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0"/>
              </a:rPr>
              <a:t> http://nd01.jxs.cz/961/914/835fd48caa_22534334_o2.jpg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1"/>
              </a:rPr>
              <a:t> http://www.foto-</a:t>
            </a:r>
            <a:r>
              <a:rPr lang="cs-CZ" dirty="0" err="1" smtClean="0">
                <a:hlinkClick r:id="rId11"/>
              </a:rPr>
              <a:t>priban.cz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/detail/d7-4570-01-sup_7051.jpg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2"/>
              </a:rPr>
              <a:t> http://images.cdn.fotopedia.com/flickr-2434840052-hd.jpg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3"/>
              </a:rPr>
              <a:t> http://www.</a:t>
            </a:r>
            <a:r>
              <a:rPr lang="cs-CZ" dirty="0" err="1" smtClean="0">
                <a:hlinkClick r:id="rId13"/>
              </a:rPr>
              <a:t>photoearth.cz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html</a:t>
            </a:r>
            <a:r>
              <a:rPr lang="cs-CZ" dirty="0" smtClean="0">
                <a:hlinkClick r:id="rId13"/>
              </a:rPr>
              <a:t>/fotografie/19_183.jpg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8 :</a:t>
            </a:r>
            <a:br>
              <a:rPr lang="cs-CZ" dirty="0" smtClean="0"/>
            </a:br>
            <a:r>
              <a:rPr lang="cs-CZ" dirty="0" smtClean="0">
                <a:hlinkClick r:id="rId14"/>
              </a:rPr>
              <a:t> http://dc370.4shared.com/</a:t>
            </a:r>
            <a:r>
              <a:rPr lang="cs-CZ" dirty="0" err="1" smtClean="0">
                <a:hlinkClick r:id="rId14"/>
              </a:rPr>
              <a:t>img</a:t>
            </a:r>
            <a:r>
              <a:rPr lang="cs-CZ" dirty="0" smtClean="0">
                <a:hlinkClick r:id="rId14"/>
              </a:rPr>
              <a:t>/T6EnQdW1/s7/</a:t>
            </a:r>
            <a:r>
              <a:rPr lang="cs-CZ" dirty="0" err="1" smtClean="0">
                <a:hlinkClick r:id="rId14"/>
              </a:rPr>
              <a:t>entardecer</a:t>
            </a:r>
            <a:r>
              <a:rPr lang="cs-CZ" dirty="0" smtClean="0">
                <a:hlinkClick r:id="rId14"/>
              </a:rPr>
              <a:t>_</a:t>
            </a:r>
            <a:r>
              <a:rPr lang="cs-CZ" dirty="0" err="1" smtClean="0">
                <a:hlinkClick r:id="rId14"/>
              </a:rPr>
              <a:t>egito.jpg</a:t>
            </a:r>
            <a:r>
              <a:rPr lang="cs-CZ" dirty="0" smtClean="0"/>
              <a:t>  - pozadí 8,9</a:t>
            </a:r>
            <a:br>
              <a:rPr lang="cs-CZ" dirty="0" smtClean="0"/>
            </a:br>
            <a:r>
              <a:rPr lang="cs-CZ" dirty="0" smtClean="0">
                <a:hlinkClick r:id="rId15"/>
              </a:rPr>
              <a:t> http://edu.glogster.com/media/5/20/43/28/20432893.jpg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6"/>
              </a:rPr>
              <a:t> http://t3.gstatic.com/</a:t>
            </a:r>
            <a:r>
              <a:rPr lang="cs-CZ" dirty="0" err="1" smtClean="0">
                <a:hlinkClick r:id="rId16"/>
              </a:rPr>
              <a:t>images</a:t>
            </a:r>
            <a:r>
              <a:rPr lang="cs-CZ" dirty="0" smtClean="0">
                <a:hlinkClick r:id="rId16"/>
              </a:rPr>
              <a:t>?q=</a:t>
            </a:r>
            <a:r>
              <a:rPr lang="cs-CZ" dirty="0" err="1" smtClean="0">
                <a:hlinkClick r:id="rId16"/>
              </a:rPr>
              <a:t>tbn</a:t>
            </a:r>
            <a:r>
              <a:rPr lang="cs-CZ" dirty="0" smtClean="0">
                <a:hlinkClick r:id="rId16"/>
              </a:rPr>
              <a:t>:ANd9GcTcx06ur9jddTrXu0iY98ayR-ZVgzbkzARy6mDtFwSOcaRz3cXXPw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99288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http://static.</a:t>
            </a:r>
            <a:r>
              <a:rPr lang="cs-CZ" dirty="0" err="1" smtClean="0">
                <a:hlinkClick r:id="rId2"/>
              </a:rPr>
              <a:t>flickr.com</a:t>
            </a:r>
            <a:r>
              <a:rPr lang="cs-CZ" dirty="0" smtClean="0">
                <a:hlinkClick r:id="rId2"/>
              </a:rPr>
              <a:t>/3116/3155564644_bef9465468.jpg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 http://www.</a:t>
            </a:r>
            <a:r>
              <a:rPr lang="cs-CZ" dirty="0" err="1" smtClean="0">
                <a:hlinkClick r:id="rId3"/>
              </a:rPr>
              <a:t>datesaregreat.com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assets</a:t>
            </a:r>
            <a:r>
              <a:rPr lang="cs-CZ" dirty="0" smtClean="0">
                <a:hlinkClick r:id="rId3"/>
              </a:rPr>
              <a:t>/20101026113820-Main1_p1.jpg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 9 : </a:t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 http://metin2wiki.eu/images/e/e2/Klauengiftspinne.jpg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http://hadi.wbs.cz/rohh.jpg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upload.wikimedia.org/wikipedia/commons/thumb/f/f9/Double-banded_Sandgrouse.JPG/258px-Double-banded_Sandgrouse.JPG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www.bdml.cruiseholidaysuk.co.uk/common/showimage.ashx/347943/500x354.jpg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 smtClean="0">
                <a:hlinkClick r:id="rId8"/>
              </a:rPr>
              <a:t>://7d.img.v4.skyrock.net/7da/bnyamin/pics/2402511613_small_1.jpg</a:t>
            </a:r>
            <a:r>
              <a:rPr lang="cs-CZ" dirty="0" smtClean="0">
                <a:hlinkClick r:id="rId9"/>
              </a:rPr>
              <a:t> http://login.greatbignews.com/userfiles/103/images/grasshoppercopywritePhilMeyers.jpg</a:t>
            </a:r>
            <a:r>
              <a:rPr lang="cs-CZ" dirty="0" smtClean="0">
                <a:hlinkClick r:id="rId10"/>
              </a:rPr>
              <a:t> http://t1.gstatic.com/images?q=tbn:ANd9GcTrvtv6fK4Zw3d8_Jy5KyLcnYW7pi5oUVmNF7_PELD5Gy7MQYcpoA&amp;t=1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1"/>
              </a:rPr>
              <a:t> http://www.clker.com/cliparts/3/5/0/9/1312924730694708908Rhino.svg.med.png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12"/>
              </a:rPr>
              <a:t> http://t2.gstatic.com/images?q=tbn:ANd9GcSp4y8lottwvOO4a-1nxnQxjzhalkjsC_hBBVw_JuzPrkTBDauXcg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>
                <a:hlinkClick r:id="rId13"/>
              </a:rPr>
              <a:t> http://fanart.lionking.org/Artists/Jogu/Gazelle2.jpg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snímcích č. 14, 15 :  kopie z předchozích snímků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Hudba : 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?v=x_P2VmKPE8k&amp;feature=</a:t>
            </a:r>
            <a:r>
              <a:rPr lang="cs-CZ" dirty="0" err="1" smtClean="0"/>
              <a:t>channel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1083</Words>
  <Application>Microsoft Office PowerPoint</Application>
  <PresentationFormat>Předvádění na obrazovce (4:3)</PresentationFormat>
  <Paragraphs>436</Paragraphs>
  <Slides>21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Martínek Jiří</dc:creator>
  <cp:lastModifiedBy>Hana Martínková</cp:lastModifiedBy>
  <cp:revision>106</cp:revision>
  <dcterms:created xsi:type="dcterms:W3CDTF">2012-03-28T17:27:06Z</dcterms:created>
  <dcterms:modified xsi:type="dcterms:W3CDTF">2012-10-25T10:02:32Z</dcterms:modified>
</cp:coreProperties>
</file>