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61" r:id="rId6"/>
    <p:sldId id="262" r:id="rId7"/>
    <p:sldId id="264" r:id="rId8"/>
    <p:sldId id="263" r:id="rId9"/>
    <p:sldId id="267" r:id="rId10"/>
    <p:sldId id="265" r:id="rId11"/>
    <p:sldId id="266" r:id="rId12"/>
    <p:sldId id="25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8000">
              <a:srgbClr val="9CB86E"/>
            </a:gs>
            <a:gs pos="100000">
              <a:srgbClr val="156B13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4/Chengdu-pandas-d10.jpg/800px-Chengdu-pandas-d10.jpg" TargetMode="External"/><Relationship Id="rId7" Type="http://schemas.openxmlformats.org/officeDocument/2006/relationships/hyperlink" Target="http://2.bp.blogspot.com/-iYbIYi9kjMg/TWBCh_6XTAI/AAAAAAAAAHY/W32GVVJ1QhQ/s320/grizzly4.jpg" TargetMode="External"/><Relationship Id="rId2" Type="http://schemas.openxmlformats.org/officeDocument/2006/relationships/hyperlink" Target="http://upload.wikimedia.org/wikipedia/commons/thumb/6/67/Forest_in_Sigulda_Latvia.jpg/800px-Forest_in_Sigulda_Latvi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b/b7/White-tailed_deer.jpg/789px-White-tailed_deer.jpg" TargetMode="External"/><Relationship Id="rId5" Type="http://schemas.openxmlformats.org/officeDocument/2006/relationships/hyperlink" Target="http://upload.wikimedia.org/wikipedia/commons/thumb/2/2e/CMM_MountainLion.jpg/480px-CMM_MountainLion.jpg" TargetMode="External"/><Relationship Id="rId4" Type="http://schemas.openxmlformats.org/officeDocument/2006/relationships/hyperlink" Target="http://upload.wikimedia.org/wikipedia/commons/thumb/a/a7/Uncia_uncia.jpg/280px-Uncia_uncia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7/Phasianus_colchicus_2_tom_(Lukasz_Lukasik).jpg/200px-Phasianus_colchicus_2_tom_(Lukasz_Lukasik).jpg" TargetMode="External"/><Relationship Id="rId3" Type="http://schemas.openxmlformats.org/officeDocument/2006/relationships/hyperlink" Target="http://upload.wikimedia.org/wikipedia/commons/thumb/6/69/Kurre5.jpg/170px-Kurre5.jpg" TargetMode="External"/><Relationship Id="rId7" Type="http://schemas.openxmlformats.org/officeDocument/2006/relationships/hyperlink" Target="http://upload.wikimedia.org/wikipedia/commons/thumb/f/f0/Wild_Boar_Habbitat_3.jpg/240px-Wild_Boar_Habbitat_3.jpg" TargetMode="External"/><Relationship Id="rId2" Type="http://schemas.openxmlformats.org/officeDocument/2006/relationships/hyperlink" Target="http://upload.wikimedia.org/wikipedia/commons/thumb/1/10/Badger-badger.jpg/800px-Badger-badg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a/ab/Capreolus_capreolus_male_p.jpg/451px-Capreolus_capreolus_male_p.jpg" TargetMode="External"/><Relationship Id="rId11" Type="http://schemas.openxmlformats.org/officeDocument/2006/relationships/hyperlink" Target="http://upload.wikimedia.org/wikipedia/commons/thumb/9/93/Tierpark_Berlin,_Bubo_bubo_omissus,_252-357.JPG/400px-Tierpark_Berlin,_Bubo_bubo_omissus,_252-357.JPG" TargetMode="External"/><Relationship Id="rId5" Type="http://schemas.openxmlformats.org/officeDocument/2006/relationships/hyperlink" Target="http://upload.wikimedia.org/wikipedia/commons/thumb/0/03/Vulpes_vulpes_laying_in_snow.jpg/220px-Vulpes_vulpes_laying_in_snow.jpg" TargetMode="External"/><Relationship Id="rId10" Type="http://schemas.openxmlformats.org/officeDocument/2006/relationships/hyperlink" Target="http://upload.wikimedia.org/wikipedia/commons/thumb/9/99/Buteo_7(loz).JPG/400px-Buteo_7(loz).JPG" TargetMode="External"/><Relationship Id="rId4" Type="http://schemas.openxmlformats.org/officeDocument/2006/relationships/hyperlink" Target="http://upload.wikimedia.org/wikipedia/commons/f/ff/Martes_martes_crop.jpg" TargetMode="External"/><Relationship Id="rId9" Type="http://schemas.openxmlformats.org/officeDocument/2006/relationships/hyperlink" Target="http://upload.wikimedia.org/wikipedia/commons/thumb/b/ba/Viperaberus2.jpg/200px-Viperaberus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307049"/>
              </p:ext>
            </p:extLst>
          </p:nvPr>
        </p:nvGraphicFramePr>
        <p:xfrm>
          <a:off x="1723390" y="2765584"/>
          <a:ext cx="5849620" cy="1857756"/>
        </p:xfrm>
        <a:graphic>
          <a:graphicData uri="http://schemas.openxmlformats.org/drawingml/2006/table">
            <a:tbl>
              <a:tblPr firstRow="1" firstCol="1" bandRow="1"/>
              <a:tblGrid>
                <a:gridCol w="1059180"/>
                <a:gridCol w="479044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 dirty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Mgr. Lenka Dostálová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LEDEN 2012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PŘÍRODOVĚDA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83226"/>
            <a:ext cx="4536504" cy="1008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5082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LESY MÍRNÉHO PÁSU</a:t>
            </a:r>
            <a:endParaRPr lang="cs-CZ" sz="6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LISTNATÉ</a:t>
            </a:r>
          </a:p>
          <a:p>
            <a:r>
              <a:rPr lang="cs-CZ" sz="4800" dirty="0" smtClean="0"/>
              <a:t>SMÍŠENÉ</a:t>
            </a:r>
          </a:p>
          <a:p>
            <a:r>
              <a:rPr lang="cs-CZ" sz="4800" dirty="0" smtClean="0"/>
              <a:t>JEHLIČNATÉ</a:t>
            </a:r>
            <a:endParaRPr lang="cs-CZ" sz="4800" dirty="0"/>
          </a:p>
          <a:p>
            <a:r>
              <a:rPr lang="cs-CZ" sz="4800" dirty="0" smtClean="0"/>
              <a:t> </a:t>
            </a: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139952" y="1556792"/>
            <a:ext cx="5004048" cy="48965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/>
              <a:t>NA JIHU</a:t>
            </a:r>
          </a:p>
          <a:p>
            <a:r>
              <a:rPr lang="cs-CZ" sz="4000" dirty="0" smtClean="0"/>
              <a:t>UPROSTŘED PÁSU</a:t>
            </a:r>
          </a:p>
          <a:p>
            <a:r>
              <a:rPr lang="cs-CZ" sz="4000" dirty="0" smtClean="0"/>
              <a:t>NA SEVERU - TAJGA</a:t>
            </a:r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40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6257" y="1340768"/>
            <a:ext cx="1285875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621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86 0.01295 L -0.75312 0.002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72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lesy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 – dub, buk,  kapradiny</a:t>
            </a:r>
          </a:p>
          <a:p>
            <a:endParaRPr lang="cs-CZ" dirty="0"/>
          </a:p>
          <a:p>
            <a:r>
              <a:rPr lang="cs-CZ" dirty="0" smtClean="0"/>
              <a:t>Živočichové – jelenovitá zvěř, šelmy – kuny</a:t>
            </a:r>
            <a:r>
              <a:rPr lang="cs-CZ" smtClean="0"/>
              <a:t>, lasice, </a:t>
            </a:r>
            <a:endParaRPr lang="cs-CZ" dirty="0"/>
          </a:p>
        </p:txBody>
      </p:sp>
      <p:pic>
        <p:nvPicPr>
          <p:cNvPr id="1026" name="Picture 2" descr="Soubor:Forest in Sigulda Latv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3391339"/>
            <a:ext cx="4524819" cy="339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14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SMÍŠENÉ 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916832"/>
            <a:ext cx="4191000" cy="4076328"/>
          </a:xfrm>
        </p:spPr>
        <p:txBody>
          <a:bodyPr/>
          <a:lstStyle/>
          <a:p>
            <a:r>
              <a:rPr lang="cs-CZ" dirty="0" smtClean="0"/>
              <a:t>JEHLIČNANY (smrk, borovice, modřín,</a:t>
            </a:r>
          </a:p>
          <a:p>
            <a:r>
              <a:rPr lang="cs-CZ" dirty="0" smtClean="0"/>
              <a:t> jedle, tis)</a:t>
            </a:r>
          </a:p>
          <a:p>
            <a:r>
              <a:rPr lang="cs-CZ" dirty="0" smtClean="0"/>
              <a:t>KEŘE</a:t>
            </a:r>
          </a:p>
          <a:p>
            <a:r>
              <a:rPr lang="cs-CZ" dirty="0" smtClean="0"/>
              <a:t>LISTNATÉ STROMY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512" y="2636912"/>
            <a:ext cx="5472608" cy="4106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3882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76872"/>
            <a:ext cx="5898232" cy="4423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napříč kontinenty - </a:t>
            </a:r>
            <a:r>
              <a:rPr lang="cs-CZ" dirty="0" err="1" smtClean="0"/>
              <a:t>asie</a:t>
            </a:r>
            <a:endParaRPr lang="cs-CZ" dirty="0"/>
          </a:p>
        </p:txBody>
      </p:sp>
      <p:pic>
        <p:nvPicPr>
          <p:cNvPr id="2050" name="Picture 2" descr="C:\Users\lenka_dostalova\Pictures\ZOO Ostrava\DSC09661.JPG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49" t="9974" r="8470"/>
          <a:stretch/>
        </p:blipFill>
        <p:spPr bwMode="auto">
          <a:xfrm>
            <a:off x="0" y="1196752"/>
            <a:ext cx="3581971" cy="307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87003" y="1508905"/>
            <a:ext cx="40933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PANDA ČERVENÁ A PANDA VELKÁ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79954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50" y="166626"/>
            <a:ext cx="3757040" cy="5635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7732" y="5795972"/>
            <a:ext cx="3004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IRBIS  ( SNĚŽNÝ LEVHART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2" r="11278" b="3743"/>
          <a:stretch/>
        </p:blipFill>
        <p:spPr bwMode="auto">
          <a:xfrm>
            <a:off x="4237175" y="1213534"/>
            <a:ext cx="4572000" cy="4588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5980638"/>
            <a:ext cx="183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KOČKA DIVOKÁ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81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95300"/>
            <a:ext cx="6236897" cy="574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6196662"/>
            <a:ext cx="3589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JELEN  WAPITI – ASIE,  AMERIKA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://www.gify.nou.cz/z_jezek_soubory/jez15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12" y="171450"/>
            <a:ext cx="3314700" cy="32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gify.nou.cz/z_jezek_soubory/jez15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71450"/>
            <a:ext cx="3314700" cy="46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423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81481E-6 L 0.63941 0.0004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62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153" y="260648"/>
            <a:ext cx="4176464" cy="4981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52152" y="5805264"/>
            <a:ext cx="4240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PUMA OBÝVÁ TÉMĚŘ CELOU AMERIKU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4" r="11402"/>
          <a:stretch/>
        </p:blipFill>
        <p:spPr bwMode="auto">
          <a:xfrm>
            <a:off x="323528" y="1368350"/>
            <a:ext cx="4225636" cy="4436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98993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JELENEC  BĚLOOCASÝ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24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95" y="718948"/>
            <a:ext cx="4968552" cy="426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589240"/>
            <a:ext cx="204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MEDVĚD GRIZZLY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12" t="-2424" r="-4848" b="13131"/>
          <a:stretch/>
        </p:blipFill>
        <p:spPr bwMode="auto">
          <a:xfrm>
            <a:off x="5508104" y="486141"/>
            <a:ext cx="3429922" cy="5103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4128" y="5958572"/>
            <a:ext cx="1913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MEDVĚD HNĚDÝ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075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NÁZVY ZVÍŘAT, KTERÁ SE VYSKYTUJÍ </a:t>
            </a:r>
          </a:p>
          <a:p>
            <a:r>
              <a:rPr lang="cs-CZ" dirty="0" smtClean="0"/>
              <a:t>V NAŠICH LESÍCH:</a:t>
            </a:r>
          </a:p>
          <a:p>
            <a:r>
              <a:rPr lang="cs-CZ" dirty="0" smtClean="0"/>
              <a:t>10 SAVCŮ</a:t>
            </a:r>
          </a:p>
          <a:p>
            <a:r>
              <a:rPr lang="cs-CZ" dirty="0"/>
              <a:t> </a:t>
            </a:r>
            <a:r>
              <a:rPr lang="cs-CZ" dirty="0" smtClean="0"/>
              <a:t>  5 PTÁKŮ</a:t>
            </a:r>
          </a:p>
          <a:p>
            <a:r>
              <a:rPr lang="cs-CZ" dirty="0"/>
              <a:t> </a:t>
            </a:r>
            <a:r>
              <a:rPr lang="cs-CZ" dirty="0" smtClean="0"/>
              <a:t>  4 BEZOBRATLÉ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301208"/>
            <a:ext cx="79393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NA DALŠÍ STRANĚ SI ZAPAMATUJ CO NEJVÍCE ZVÍŘAT, PAK JE ZAPIŠ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47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488" y="2757094"/>
            <a:ext cx="2580910" cy="19356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3" y="165788"/>
            <a:ext cx="2465851" cy="18493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764704"/>
            <a:ext cx="26820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POZNÁŠ JE VŠECHNY?</a:t>
            </a:r>
            <a:endParaRPr lang="cs-CZ" sz="2000" b="1" dirty="0">
              <a:solidFill>
                <a:schemeClr val="tx2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2495">
            <a:off x="5047616" y="989324"/>
            <a:ext cx="1619250" cy="248602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5" t="9177" r="29830"/>
          <a:stretch/>
        </p:blipFill>
        <p:spPr bwMode="auto">
          <a:xfrm>
            <a:off x="6666010" y="185339"/>
            <a:ext cx="2306101" cy="249992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27416">
            <a:off x="1894637" y="1307682"/>
            <a:ext cx="2638026" cy="17506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" y="2015176"/>
            <a:ext cx="1876806" cy="24926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48" t="9466" r="13732"/>
          <a:stretch/>
        </p:blipFill>
        <p:spPr bwMode="auto">
          <a:xfrm>
            <a:off x="6747698" y="4774867"/>
            <a:ext cx="2193786" cy="196972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644" y="2864098"/>
            <a:ext cx="2126020" cy="159451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6" t="10176" r="4764" b="5492"/>
          <a:stretch/>
        </p:blipFill>
        <p:spPr bwMode="auto">
          <a:xfrm>
            <a:off x="4685001" y="3661356"/>
            <a:ext cx="1989037" cy="29580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74" t="13104" r="21752" b="1723"/>
          <a:stretch/>
        </p:blipFill>
        <p:spPr bwMode="auto">
          <a:xfrm>
            <a:off x="2429474" y="5083092"/>
            <a:ext cx="2621102" cy="17291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0" t="8110" r="7534" b="11752"/>
          <a:stretch/>
        </p:blipFill>
        <p:spPr bwMode="auto">
          <a:xfrm rot="21426057">
            <a:off x="1406370" y="3514683"/>
            <a:ext cx="1673724" cy="23561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639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32508" y="1166244"/>
            <a:ext cx="863197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upload.wikimedia.org/wikipedia/commons/thumb/6/67/Forest_in_Sigulda_Latvia.jpg/800px-Forest_in_Sigulda_Latvia.jpg</a:t>
            </a:r>
            <a:endParaRPr lang="cs-CZ" dirty="0" smtClean="0"/>
          </a:p>
          <a:p>
            <a:r>
              <a:rPr lang="cs-CZ" dirty="0"/>
              <a:t>http://blog.idnes.cz/blog/3299/46765/DSC04415.jpg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2087204"/>
            <a:ext cx="8712967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upload.wikimedia.org/wikipedia/commons/thumb/5/54/Chengdu-pandas-d10.jpg/800px-Chengdu-pandas-d10.jpg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upload.wikimedia.org/wikipedia/commons/thumb/a/a7/Uncia_uncia.jpg/280px-Uncia_uncia.jpg</a:t>
            </a:r>
            <a:endParaRPr lang="cs-CZ" dirty="0" smtClean="0"/>
          </a:p>
          <a:p>
            <a:r>
              <a:rPr lang="cs-CZ" dirty="0"/>
              <a:t>http://upload.wikimedia.org/wikipedia/commons/thumb/7/76/Cervus_canadensis2006.jpg/650px-Cervus_canadensis2006.jpg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upload.wikimedia.org/wikipedia/commons/thumb/2/2e/CMM_MountainLion.jpg/480px-CMM_MountainLion.jpg</a:t>
            </a:r>
            <a:endParaRPr lang="cs-CZ" dirty="0" smtClean="0"/>
          </a:p>
          <a:p>
            <a:r>
              <a:rPr lang="cs-CZ" dirty="0"/>
              <a:t>http://upload.wikimedia.org/wikipedia/commons/thumb/9/9e/Felis_silvestris_Kocka_divok%C3%A1_zoo_cropped.jpg/724px-Felis_silvestris_Kocka_divok%C3%A1_zoo_cropped.jpg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upload.wikimedia.org/wikipedia/commons/thumb/b/b7/White-tailed_deer.jpg/789px-White-tailed_deer.jpg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http://2.bp.blogspot.com/-</a:t>
            </a:r>
            <a:r>
              <a:rPr lang="cs-CZ" dirty="0" smtClean="0">
                <a:hlinkClick r:id="rId7"/>
              </a:rPr>
              <a:t>iYbIYi9kjMg/TWBCh_6XTAI/AAAAAAAAAHY/W32GVVJ1QhQ/s320/grizzly4.jpg</a:t>
            </a:r>
            <a:endParaRPr lang="cs-CZ" dirty="0" smtClean="0"/>
          </a:p>
          <a:p>
            <a:r>
              <a:rPr lang="cs-CZ" dirty="0"/>
              <a:t>http://upload.wikimedia.org/wikipedia/commons/thumb/7/76/Brown_Bear_Feeding_on_Salmon.jpg/420px-Brown_Bear_Feeding_on_Salmon.jpg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06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64096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upload.wikimedia.org/wikipedia/commons/thumb/1/10/Badger-badger.jpg/800px-Badger-badger.jpg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upload.wikimedia.org/wikipedia/commons/thumb/6/69/Kurre5.jpg/170px-Kurre5.jpg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upload.wikimedia.org/wikipedia/commons/f/ff/Martes_martes_crop.jpg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upload.wikimedia.org/wikipedia/commons/thumb/0/03/Vulpes_vulpes_laying_in_snow.jpg/220px-Vulpes_vulpes_laying_in_snow.jpg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upload.wikimedia.org/wikipedia/commons/thumb/a/ab/Capreolus_capreolus_male_p.jpg/451px-Capreolus_capreolus_male_p.jpg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upload.wikimedia.org/wikipedia/commons/thumb/f/f0/Wild_Boar_Habbitat_3.jpg/240px-Wild_Boar_Habbitat_3.jpg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http://upload.wikimedia.org/wikipedia/commons/thumb/d/d7/Phasianus_colchicus_2_tom_%28Lukasz_Lukasik%29.jpg/200px-Phasianus_colchicus_2_tom_%</a:t>
            </a:r>
            <a:r>
              <a:rPr lang="cs-CZ" dirty="0" smtClean="0">
                <a:hlinkClick r:id="rId8"/>
              </a:rPr>
              <a:t>28Lukasz_Lukasik%29.jpg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upload.wikimedia.org/wikipedia/commons/thumb/b/ba/Viperaberus2.jpg/200px-Viperaberus2.jpg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upload.wikimedia.org/wikipedia/commons/thumb/9/99/Buteo_7%28loz%29.JPG/400px-Buteo_7%28loz%29.JPG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upload.wikimedia.org/wikipedia/commons/thumb/9/93/Tierpark_Berlin%2C_Bubo_bubo_omissus%2C_252-357.JPG/400px-Tierpark_Berlin%2C_Bubo_bubo_omissus%2C_252-357.JPG</a:t>
            </a:r>
            <a:endParaRPr lang="cs-CZ" dirty="0" smtClean="0"/>
          </a:p>
          <a:p>
            <a:r>
              <a:rPr lang="cs-CZ" dirty="0"/>
              <a:t>http://upload.wikimedia.org/wikipedia/commons/e/e1/Erinaceus_europaeus_%28Marek_Szczepanek%29.jpg</a:t>
            </a:r>
          </a:p>
        </p:txBody>
      </p:sp>
    </p:spTree>
    <p:extLst>
      <p:ext uri="{BB962C8B-B14F-4D97-AF65-F5344CB8AC3E}">
        <p14:creationId xmlns:p14="http://schemas.microsoft.com/office/powerpoint/2010/main" val="294850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151</TotalTime>
  <Words>216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LESY MÍRNÉHO PÁSU</vt:lpstr>
      <vt:lpstr>Listnaté lesy</vt:lpstr>
      <vt:lpstr>SMÍŠENÉ  LESY</vt:lpstr>
      <vt:lpstr>Zvířata napříč kontinenty - asie</vt:lpstr>
      <vt:lpstr>Prezentace aplikace PowerPoint</vt:lpstr>
      <vt:lpstr>Prezentace aplikace PowerPoint</vt:lpstr>
      <vt:lpstr>AMERIKA</vt:lpstr>
      <vt:lpstr>Prezentace aplikace PowerPoint</vt:lpstr>
      <vt:lpstr>evropa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LESY MÍRNÉHO PÁSU</dc:title>
  <dc:creator>Lenka Dostálová</dc:creator>
  <cp:lastModifiedBy>pc</cp:lastModifiedBy>
  <cp:revision>18</cp:revision>
  <dcterms:created xsi:type="dcterms:W3CDTF">2011-11-21T20:06:05Z</dcterms:created>
  <dcterms:modified xsi:type="dcterms:W3CDTF">2013-06-13T15:15:49Z</dcterms:modified>
</cp:coreProperties>
</file>