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96" r:id="rId2"/>
    <p:sldId id="287" r:id="rId3"/>
    <p:sldId id="284" r:id="rId4"/>
    <p:sldId id="291" r:id="rId5"/>
    <p:sldId id="293" r:id="rId6"/>
    <p:sldId id="297" r:id="rId7"/>
    <p:sldId id="295" r:id="rId8"/>
    <p:sldId id="288" r:id="rId9"/>
    <p:sldId id="289" r:id="rId10"/>
    <p:sldId id="261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616F6"/>
    <a:srgbClr val="FA78FA"/>
    <a:srgbClr val="E4A678"/>
    <a:srgbClr val="F9B67F"/>
    <a:srgbClr val="0028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52" autoAdjust="0"/>
    <p:restoredTop sz="96706" autoAdjust="0"/>
  </p:normalViewPr>
  <p:slideViewPr>
    <p:cSldViewPr>
      <p:cViewPr>
        <p:scale>
          <a:sx n="70" d="100"/>
          <a:sy n="70" d="100"/>
        </p:scale>
        <p:origin x="-811" y="6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6" d="100"/>
          <a:sy n="76" d="100"/>
        </p:scale>
        <p:origin x="-219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443099-8331-41FD-9896-7DA2E13F538D}" type="datetimeFigureOut">
              <a:rPr lang="cs-CZ" smtClean="0"/>
              <a:pPr/>
              <a:t>16.8.2012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5CA0CD-9332-4699-ACB1-F80B6C37E9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7783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5CA0CD-9332-4699-ACB1-F80B6C37E932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4552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5CA0CD-9332-4699-ACB1-F80B6C37E93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4552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5CA0CD-9332-4699-ACB1-F80B6C37E932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4552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5CA0CD-9332-4699-ACB1-F80B6C37E932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4552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5CA0CD-9332-4699-ACB1-F80B6C37E932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4552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5CA0CD-9332-4699-ACB1-F80B6C37E932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4552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16.8.2012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16.8.2012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16.8.2012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16.8.2012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16.8.2012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16.8.2012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0/Cululus_canorus(1925)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Wikipedie:Jak_%C4%8D%C3%ADst_taxobox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b/b5/Mlok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9/DendrocoposMajor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a/Bachforelle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a/a2/Otak%C3%A1rek_fenyklov%C3%BD,_Lovo%C5%A1,_2009-07-12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e/European_Common_Frog_Rana_temporaria_(cropped)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9/Kurre5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DendrocoposMajor.jpg" TargetMode="External"/><Relationship Id="rId13" Type="http://schemas.openxmlformats.org/officeDocument/2006/relationships/hyperlink" Target="http://cs.wikipedia.org/wiki/Soubor:Kurre5.jpg" TargetMode="External"/><Relationship Id="rId3" Type="http://schemas.openxmlformats.org/officeDocument/2006/relationships/hyperlink" Target="http://creativecommons.org/publicdomain/zero/1.0/deed.cs" TargetMode="External"/><Relationship Id="rId7" Type="http://schemas.openxmlformats.org/officeDocument/2006/relationships/hyperlink" Target="http://cs.wikipedia.org/wiki/Soubor:Mlok.JPG" TargetMode="External"/><Relationship Id="rId12" Type="http://schemas.openxmlformats.org/officeDocument/2006/relationships/hyperlink" Target="http://cs.wikipedia.org/wiki/Soubor:European_Common_Frog_Rana_temporaria_(cropped).jpg" TargetMode="External"/><Relationship Id="rId2" Type="http://schemas.openxmlformats.org/officeDocument/2006/relationships/hyperlink" Target="file:///\\en.wikipedia.org\wiki\cs:Creative_Common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reativecommons.org/licenses/by-sa/3.0/deed.cs" TargetMode="External"/><Relationship Id="rId11" Type="http://schemas.openxmlformats.org/officeDocument/2006/relationships/hyperlink" Target="http://creativecommons.org/licenses/by-sa/2.5/deed.cs" TargetMode="External"/><Relationship Id="rId5" Type="http://schemas.openxmlformats.org/officeDocument/2006/relationships/hyperlink" Target="http://commons.wikimedia.org/wiki/File:Cululus_canorus(1925).jpg" TargetMode="External"/><Relationship Id="rId10" Type="http://schemas.openxmlformats.org/officeDocument/2006/relationships/hyperlink" Target="http://cs.wikipedia.org/wiki/Soubor:Otak%C3%A1rek_fenyklov%C3%BD,_Lovo%C5%A1,_2009-07-12.jpg" TargetMode="External"/><Relationship Id="rId4" Type="http://schemas.openxmlformats.org/officeDocument/2006/relationships/hyperlink" Target="http://commons.wikimedia.org/wiki/File:F%C3%BCrge_gy%C3%ADk_(Lacerta_agilis).jpeg?uselang=cs" TargetMode="External"/><Relationship Id="rId9" Type="http://schemas.openxmlformats.org/officeDocument/2006/relationships/hyperlink" Target="http://cs.wikipedia.org/wiki/Soubor:Bachforel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>
            <a:spLocks noChangeAspect="1"/>
          </p:cNvSpPr>
          <p:nvPr/>
        </p:nvSpPr>
        <p:spPr>
          <a:xfrm>
            <a:off x="611560" y="4531476"/>
            <a:ext cx="7433445" cy="646331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007366"/>
            <a:ext cx="8424936" cy="4176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cs-CZ" sz="2800" b="1" dirty="0" smtClean="0"/>
              <a:t>Zvířata v </a:t>
            </a:r>
            <a:r>
              <a:rPr lang="cs-CZ" sz="2800" b="1" dirty="0" smtClean="0"/>
              <a:t>regionu</a:t>
            </a:r>
          </a:p>
          <a:p>
            <a:pPr algn="ctr"/>
            <a:endParaRPr lang="cs-CZ" sz="2800" b="1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/>
              <a:t>ZŠ a MŠ Kateřinice, okres Vsetín</a:t>
            </a:r>
          </a:p>
          <a:p>
            <a:pPr algn="ctr">
              <a:defRPr/>
            </a:pPr>
            <a:r>
              <a:rPr lang="cs-CZ" sz="2000" dirty="0"/>
              <a:t>projekt č. CZ.1.07/1.4.00/21.1314</a:t>
            </a:r>
          </a:p>
          <a:p>
            <a:pPr algn="ctr">
              <a:buFont typeface="Wingdings 2" pitchFamily="18" charset="2"/>
              <a:buNone/>
              <a:defRPr/>
            </a:pPr>
            <a:r>
              <a:rPr lang="cs-CZ" sz="2000" b="1" dirty="0"/>
              <a:t>Č. </a:t>
            </a:r>
            <a:r>
              <a:rPr lang="cs-CZ" sz="2000" b="1" dirty="0" err="1"/>
              <a:t>DUMu</a:t>
            </a:r>
            <a:r>
              <a:rPr lang="cs-CZ" sz="2000" b="1" dirty="0"/>
              <a:t> VY_32_INOVACE_01_05_Náš kraj</a:t>
            </a:r>
          </a:p>
          <a:p>
            <a:pPr algn="ctr" fontAlgn="ctr"/>
            <a:r>
              <a:rPr lang="cs-CZ" sz="2000" dirty="0"/>
              <a:t>Vzdělávací oblast: Člověk a jeho svět - 2. ročník </a:t>
            </a:r>
          </a:p>
          <a:p>
            <a:pPr algn="ctr" fontAlgn="ctr"/>
            <a:r>
              <a:rPr lang="cs-CZ" sz="2000" dirty="0"/>
              <a:t>Tematický celek: Náš </a:t>
            </a:r>
            <a:r>
              <a:rPr lang="cs-CZ" sz="2000" dirty="0" smtClean="0"/>
              <a:t>kraj</a:t>
            </a:r>
          </a:p>
          <a:p>
            <a:pPr algn="ctr" fontAlgn="ctr"/>
            <a:endParaRPr lang="cs-CZ" sz="2000" dirty="0" smtClean="0"/>
          </a:p>
          <a:p>
            <a:pPr algn="ctr"/>
            <a:r>
              <a:rPr lang="cs-CZ" sz="2000" dirty="0"/>
              <a:t>Autor: Mgr. Bronislava </a:t>
            </a:r>
            <a:r>
              <a:rPr lang="cs-CZ" sz="2000" dirty="0" err="1" smtClean="0"/>
              <a:t>Uličníková</a:t>
            </a:r>
            <a:endParaRPr lang="cs-CZ" sz="2000" dirty="0" smtClean="0"/>
          </a:p>
          <a:p>
            <a:pPr algn="ctr"/>
            <a:endParaRPr lang="cs-CZ" sz="2000" dirty="0"/>
          </a:p>
          <a:p>
            <a:pPr algn="ctr"/>
            <a:r>
              <a:rPr lang="cs-CZ" sz="2000" dirty="0"/>
              <a:t>Anotace: Prezentace je zaměřena na poznávání živočichů formou postupného odkrývání obrázku.     </a:t>
            </a:r>
            <a:endParaRPr lang="cs-CZ" sz="2000" dirty="0" smtClean="0"/>
          </a:p>
          <a:p>
            <a:pPr algn="ctr"/>
            <a:r>
              <a:rPr lang="cs-CZ" sz="2000" dirty="0" smtClean="0"/>
              <a:t>        </a:t>
            </a:r>
            <a:endParaRPr lang="cs-CZ" sz="2000" dirty="0"/>
          </a:p>
          <a:p>
            <a:pPr algn="ctr"/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  <a:p>
            <a:pPr algn="ctr" fontAlgn="ctr"/>
            <a:endParaRPr lang="cs-CZ" sz="2000" dirty="0"/>
          </a:p>
          <a:p>
            <a:pPr algn="ctr"/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138777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Uzivatel\Dokumenty\Obrázky\803A5D~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980728"/>
            <a:ext cx="6048672" cy="396044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07504" y="-7420124"/>
            <a:ext cx="8208912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5423865" y="395020"/>
            <a:ext cx="2505814" cy="461665"/>
          </a:xfrm>
          <a:prstGeom prst="rect">
            <a:avLst/>
          </a:prstGeom>
        </p:spPr>
        <p:txBody>
          <a:bodyPr wrap="none">
            <a:noAutofit/>
          </a:bodyPr>
          <a:lstStyle/>
          <a:p>
            <a:r>
              <a:rPr lang="cs-CZ" sz="24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Ještěrka</a:t>
            </a:r>
            <a:r>
              <a:rPr lang="cs-CZ" sz="2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obecná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644349" y="418103"/>
            <a:ext cx="2039341" cy="40011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txBody>
          <a:bodyPr wrap="none" rtlCol="0">
            <a:no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Název živočicha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26611" y="3652625"/>
            <a:ext cx="1512000" cy="1332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137923" y="2334753"/>
            <a:ext cx="1512000" cy="13320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649511" y="3648870"/>
            <a:ext cx="1512000" cy="13320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160367" y="3648870"/>
            <a:ext cx="1512000" cy="133287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619672" y="994130"/>
            <a:ext cx="1512000" cy="1318598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626611" y="2316870"/>
            <a:ext cx="1512000" cy="1332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137511" y="3658129"/>
            <a:ext cx="1512000" cy="13320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137923" y="994130"/>
            <a:ext cx="1512000" cy="13320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657927" y="2326129"/>
            <a:ext cx="1512000" cy="13320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161923" y="2326130"/>
            <a:ext cx="1511588" cy="13320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649923" y="987900"/>
            <a:ext cx="1512000" cy="13320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161923" y="980728"/>
            <a:ext cx="1512000" cy="13540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216061" y="5157192"/>
            <a:ext cx="3921266" cy="101566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silně ohrožený plaz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odlomení ocásku v nebezpečí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živí se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hmyzem                                                      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                               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vál 1"/>
          <p:cNvSpPr/>
          <p:nvPr/>
        </p:nvSpPr>
        <p:spPr>
          <a:xfrm>
            <a:off x="1605887" y="5289616"/>
            <a:ext cx="360040" cy="325343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i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2109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  <p:bldP spid="10" grpId="0" animBg="1"/>
      <p:bldP spid="14" grpId="0" animBg="1"/>
      <p:bldP spid="15" grpId="0" animBg="1"/>
      <p:bldP spid="16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-7420124"/>
            <a:ext cx="8208912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5171924" y="581190"/>
            <a:ext cx="2614818" cy="461665"/>
          </a:xfrm>
          <a:prstGeom prst="rect">
            <a:avLst/>
          </a:prstGeom>
        </p:spPr>
        <p:txBody>
          <a:bodyPr wrap="none">
            <a:no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Kukačka obecná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580032" y="546655"/>
            <a:ext cx="2039341" cy="40011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txBody>
          <a:bodyPr wrap="none" rtlCol="0">
            <a:no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Název živočicha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769924" y="5099029"/>
            <a:ext cx="6804000" cy="707886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potrava - hmyz, chlupaté housenky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s jedovými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chloupky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kladení vajíček do hnízd jiných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ptáků</a:t>
            </a:r>
          </a:p>
          <a:p>
            <a:pPr marL="342900" indent="-342900">
              <a:buFont typeface="Wingdings" pitchFamily="2" charset="2"/>
              <a:buChar char="§"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9" name="Picture 2" descr="File:Cululus canorus(1925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lum contrast="-28000"/>
          </a:blip>
          <a:srcRect l="3199" t="2941" r="2434" b="-11"/>
          <a:stretch>
            <a:fillRect/>
          </a:stretch>
        </p:blipFill>
        <p:spPr bwMode="auto">
          <a:xfrm>
            <a:off x="1589904" y="1151732"/>
            <a:ext cx="6048672" cy="3672408"/>
          </a:xfrm>
          <a:prstGeom prst="rect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</p:pic>
      <p:sp>
        <p:nvSpPr>
          <p:cNvPr id="34" name="Obdélník 33"/>
          <p:cNvSpPr/>
          <p:nvPr/>
        </p:nvSpPr>
        <p:spPr>
          <a:xfrm>
            <a:off x="6127562" y="1151732"/>
            <a:ext cx="1511014" cy="183600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599356" y="2987936"/>
            <a:ext cx="1528205" cy="183600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106528" y="1151732"/>
            <a:ext cx="1512000" cy="183600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106530" y="2987936"/>
            <a:ext cx="1513324" cy="183600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1595517" y="1151732"/>
            <a:ext cx="1511014" cy="1836203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1595516" y="2987933"/>
            <a:ext cx="1511014" cy="183600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616548" y="1151732"/>
            <a:ext cx="1511014" cy="183600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127562" y="2987936"/>
            <a:ext cx="1511014" cy="183600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409884" y="5164500"/>
            <a:ext cx="360040" cy="325343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i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6015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" grpId="0"/>
      <p:bldP spid="34" grpId="0" animBg="1"/>
      <p:bldP spid="36" grpId="0" animBg="1"/>
      <p:bldP spid="38" grpId="0" animBg="1"/>
      <p:bldP spid="39" grpId="0" animBg="1"/>
      <p:bldP spid="40" grpId="0" animBg="1"/>
      <p:bldP spid="41" grpId="0" animBg="1"/>
      <p:bldP spid="16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Wikipedie:Jak číst taxobox">
            <a:hlinkClick r:id="rId2" tooltip="Wikipedie:Jak číst taxobox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075" y="-387350"/>
            <a:ext cx="152400" cy="15240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5631578" y="293591"/>
            <a:ext cx="2160000" cy="432000"/>
          </a:xfrm>
          <a:prstGeom prst="rect">
            <a:avLst/>
          </a:prstGeom>
          <a:ln>
            <a:noFill/>
          </a:ln>
        </p:spPr>
        <p:txBody>
          <a:bodyPr wrap="none">
            <a:noAutofit/>
          </a:bodyPr>
          <a:lstStyle/>
          <a:p>
            <a:r>
              <a:rPr lang="cs-CZ" sz="2400" b="1" dirty="0">
                <a:solidFill>
                  <a:srgbClr val="FF0000"/>
                </a:solidFill>
                <a:latin typeface="Arial" charset="0"/>
              </a:rPr>
              <a:t>Mlok </a:t>
            </a:r>
            <a:r>
              <a:rPr lang="cs-CZ" sz="2400" b="1" dirty="0" smtClean="0">
                <a:solidFill>
                  <a:srgbClr val="FF0000"/>
                </a:solidFill>
                <a:latin typeface="Arial" charset="0"/>
              </a:rPr>
              <a:t>skvrnitý</a:t>
            </a:r>
            <a:r>
              <a:rPr lang="cs-CZ" sz="2400" dirty="0" smtClean="0">
                <a:solidFill>
                  <a:srgbClr val="FF0000"/>
                </a:solidFill>
                <a:latin typeface="Arial" charset="0"/>
              </a:rPr>
              <a:t>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607135" y="293591"/>
            <a:ext cx="2088232" cy="432000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živočicha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23728" y="5391870"/>
            <a:ext cx="6444393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silně ohrožený a přísně chráněný druh obojživelníků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potrava - zejména žížaly, slimáci,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drobný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hmyz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5847" name="Picture 7" descr="Soubor:Mlok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38384" y="916940"/>
            <a:ext cx="6048672" cy="4181296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1638384" y="895398"/>
            <a:ext cx="1512000" cy="1404000"/>
          </a:xfrm>
          <a:prstGeom prst="rect">
            <a:avLst/>
          </a:prstGeom>
          <a:solidFill>
            <a:srgbClr val="00B050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644756" y="2276745"/>
            <a:ext cx="1512000" cy="1416599"/>
          </a:xfrm>
          <a:prstGeom prst="rect">
            <a:avLst/>
          </a:prstGeom>
          <a:solidFill>
            <a:srgbClr val="00B050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644756" y="3680747"/>
            <a:ext cx="1512000" cy="1404000"/>
          </a:xfrm>
          <a:prstGeom prst="rect">
            <a:avLst/>
          </a:prstGeom>
          <a:solidFill>
            <a:srgbClr val="00B050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668756" y="895398"/>
            <a:ext cx="1512000" cy="1381347"/>
          </a:xfrm>
          <a:prstGeom prst="rect">
            <a:avLst/>
          </a:prstGeom>
          <a:solidFill>
            <a:srgbClr val="00B050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156756" y="2276745"/>
            <a:ext cx="1512000" cy="1404000"/>
          </a:xfrm>
          <a:prstGeom prst="rect">
            <a:avLst/>
          </a:prstGeom>
          <a:solidFill>
            <a:srgbClr val="00B050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173116" y="895398"/>
            <a:ext cx="1512000" cy="1393946"/>
          </a:xfrm>
          <a:prstGeom prst="rect">
            <a:avLst/>
          </a:prstGeom>
          <a:solidFill>
            <a:srgbClr val="00B050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150384" y="895398"/>
            <a:ext cx="1518372" cy="1381347"/>
          </a:xfrm>
          <a:prstGeom prst="rect">
            <a:avLst/>
          </a:prstGeom>
          <a:solidFill>
            <a:srgbClr val="00B050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175056" y="2276748"/>
            <a:ext cx="1512000" cy="1404000"/>
          </a:xfrm>
          <a:prstGeom prst="rect">
            <a:avLst/>
          </a:prstGeom>
          <a:solidFill>
            <a:srgbClr val="00B050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173116" y="3680745"/>
            <a:ext cx="1512000" cy="1404000"/>
          </a:xfrm>
          <a:prstGeom prst="rect">
            <a:avLst/>
          </a:prstGeom>
          <a:solidFill>
            <a:srgbClr val="00B050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668756" y="2276745"/>
            <a:ext cx="1501464" cy="1404000"/>
          </a:xfrm>
          <a:prstGeom prst="rect">
            <a:avLst/>
          </a:prstGeom>
          <a:solidFill>
            <a:srgbClr val="00B050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156756" y="3680745"/>
            <a:ext cx="1512000" cy="1404000"/>
          </a:xfrm>
          <a:prstGeom prst="rect">
            <a:avLst/>
          </a:prstGeom>
          <a:solidFill>
            <a:srgbClr val="00B050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667348" y="3680745"/>
            <a:ext cx="1512000" cy="1407803"/>
          </a:xfrm>
          <a:prstGeom prst="rect">
            <a:avLst/>
          </a:prstGeom>
          <a:solidFill>
            <a:srgbClr val="00B050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619459" y="5444527"/>
            <a:ext cx="360040" cy="325343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i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4733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" grpId="0"/>
      <p:bldP spid="19" grpId="0" animBg="1"/>
      <p:bldP spid="21" grpId="0" animBg="1"/>
      <p:bldP spid="22" grpId="0" animBg="1"/>
      <p:bldP spid="23" grpId="0" animBg="1"/>
      <p:bldP spid="24" grpId="0" animBg="1"/>
      <p:bldP spid="26" grpId="0" animBg="1"/>
      <p:bldP spid="29" grpId="0" animBg="1"/>
      <p:bldP spid="31" grpId="0" animBg="1"/>
      <p:bldP spid="33" grpId="0" animBg="1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-7420124"/>
            <a:ext cx="8208912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611455" y="-3123728"/>
            <a:ext cx="9144000" cy="286232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s-CZ" sz="2000" dirty="0" smtClean="0"/>
              <a:t> </a:t>
            </a:r>
          </a:p>
          <a:p>
            <a:r>
              <a:rPr lang="cs-CZ" sz="2000" dirty="0" smtClean="0"/>
              <a:t>     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5473531" y="1906893"/>
            <a:ext cx="2700000" cy="461665"/>
          </a:xfrm>
          <a:prstGeom prst="rect">
            <a:avLst/>
          </a:prstGeom>
        </p:spPr>
        <p:txBody>
          <a:bodyPr wrap="none">
            <a:noAutofit/>
          </a:bodyPr>
          <a:lstStyle/>
          <a:p>
            <a:r>
              <a:rPr lang="cs-CZ" sz="24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Strakapoud velký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748603" y="1035760"/>
            <a:ext cx="2039341" cy="40011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noAutofit/>
          </a:bodyPr>
          <a:lstStyle/>
          <a:p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Název živočicha</a:t>
            </a:r>
          </a:p>
        </p:txBody>
      </p:sp>
      <p:pic>
        <p:nvPicPr>
          <p:cNvPr id="28" name="Picture 2" descr="Soubor:DendrocoposMajor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8547" y="1053199"/>
            <a:ext cx="3955464" cy="4621681"/>
          </a:xfrm>
          <a:prstGeom prst="rect">
            <a:avLst/>
          </a:prstGeom>
          <a:noFill/>
        </p:spPr>
      </p:pic>
      <p:sp>
        <p:nvSpPr>
          <p:cNvPr id="46" name="Obdélník 45"/>
          <p:cNvSpPr/>
          <p:nvPr/>
        </p:nvSpPr>
        <p:spPr>
          <a:xfrm>
            <a:off x="683568" y="4117321"/>
            <a:ext cx="1314578" cy="15515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318712" y="4117321"/>
            <a:ext cx="1335299" cy="154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1979712" y="1053199"/>
            <a:ext cx="1339000" cy="154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683567" y="2572103"/>
            <a:ext cx="1319157" cy="154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318713" y="1053199"/>
            <a:ext cx="1335298" cy="154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986712" y="2590040"/>
            <a:ext cx="1361152" cy="154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318713" y="2601199"/>
            <a:ext cx="1335298" cy="15161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1979712" y="4117321"/>
            <a:ext cx="1350434" cy="15515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3179130"/>
            <a:ext cx="3816424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83567" y="1053199"/>
            <a:ext cx="1296145" cy="15335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50301" y="3501008"/>
            <a:ext cx="3898163" cy="707886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potrava - hmyz a jeho larvy, pavouci, rostlinná strava </a:t>
            </a:r>
          </a:p>
        </p:txBody>
      </p:sp>
      <p:sp>
        <p:nvSpPr>
          <p:cNvPr id="21" name="Ovál 20"/>
          <p:cNvSpPr/>
          <p:nvPr/>
        </p:nvSpPr>
        <p:spPr>
          <a:xfrm>
            <a:off x="6551532" y="3000679"/>
            <a:ext cx="360040" cy="325343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i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4729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3" grpId="0"/>
      <p:bldP spid="46" grpId="0" animBg="1"/>
      <p:bldP spid="20" grpId="0" animBg="1"/>
      <p:bldP spid="31" grpId="0" animBg="1"/>
      <p:bldP spid="44" grpId="0" animBg="1"/>
      <p:bldP spid="16" grpId="0" animBg="1"/>
      <p:bldP spid="19" grpId="0" animBg="1"/>
      <p:bldP spid="22" grpId="0" animBg="1"/>
      <p:bldP spid="23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-7420124"/>
            <a:ext cx="8208912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 smtClean="0"/>
          </a:p>
        </p:txBody>
      </p:sp>
      <p:sp>
        <p:nvSpPr>
          <p:cNvPr id="6" name="Obdélník 5"/>
          <p:cNvSpPr/>
          <p:nvPr/>
        </p:nvSpPr>
        <p:spPr>
          <a:xfrm>
            <a:off x="0" y="0"/>
            <a:ext cx="9144000" cy="532453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s-CZ" sz="2000" dirty="0" smtClean="0"/>
              <a:t> </a:t>
            </a:r>
          </a:p>
          <a:p>
            <a:r>
              <a:rPr lang="cs-CZ" sz="2000" dirty="0" smtClean="0"/>
              <a:t>        </a:t>
            </a:r>
          </a:p>
          <a:p>
            <a:pPr algn="just">
              <a:lnSpc>
                <a:spcPct val="150000"/>
              </a:lnSpc>
            </a:pPr>
            <a:r>
              <a:rPr lang="cs-CZ" sz="2000" dirty="0" smtClean="0"/>
              <a:t>        </a:t>
            </a:r>
            <a:endParaRPr lang="cs-CZ" sz="2000" dirty="0"/>
          </a:p>
          <a:p>
            <a:pPr algn="just">
              <a:lnSpc>
                <a:spcPct val="150000"/>
              </a:lnSpc>
            </a:pPr>
            <a:r>
              <a:rPr lang="cs-CZ" sz="2000" dirty="0" smtClean="0"/>
              <a:t>         </a:t>
            </a:r>
          </a:p>
          <a:p>
            <a:pPr algn="just">
              <a:lnSpc>
                <a:spcPct val="150000"/>
              </a:lnSpc>
            </a:pPr>
            <a:endParaRPr lang="cs-CZ" sz="2000" dirty="0" smtClean="0"/>
          </a:p>
          <a:p>
            <a:pPr algn="just">
              <a:lnSpc>
                <a:spcPct val="150000"/>
              </a:lnSpc>
            </a:pPr>
            <a:endParaRPr lang="cs-CZ" sz="2000" dirty="0"/>
          </a:p>
          <a:p>
            <a:pPr algn="just">
              <a:lnSpc>
                <a:spcPct val="150000"/>
              </a:lnSpc>
            </a:pPr>
            <a:endParaRPr lang="cs-CZ" sz="2000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4169951" y="707485"/>
            <a:ext cx="3492000" cy="461665"/>
          </a:xfrm>
          <a:prstGeom prst="rect">
            <a:avLst/>
          </a:prstGeom>
        </p:spPr>
        <p:txBody>
          <a:bodyPr wrap="none">
            <a:noAutofit/>
          </a:bodyPr>
          <a:lstStyle/>
          <a:p>
            <a:r>
              <a:rPr lang="cs-CZ" sz="24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Pstruh obecný potoční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403647" y="696094"/>
            <a:ext cx="2039341" cy="40011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txBody>
          <a:bodyPr wrap="none" rtlCol="0">
            <a:noAutofit/>
          </a:bodyPr>
          <a:lstStyle/>
          <a:p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Název živočicha</a:t>
            </a:r>
          </a:p>
        </p:txBody>
      </p:sp>
      <p:pic>
        <p:nvPicPr>
          <p:cNvPr id="27" name="Picture 2" descr="Soubor:Bachforell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94990" y="1341088"/>
            <a:ext cx="6158919" cy="2880000"/>
          </a:xfrm>
          <a:prstGeom prst="rect">
            <a:avLst/>
          </a:prstGeom>
          <a:noFill/>
        </p:spPr>
      </p:pic>
      <p:sp>
        <p:nvSpPr>
          <p:cNvPr id="28" name="Obdélník 27"/>
          <p:cNvSpPr/>
          <p:nvPr/>
        </p:nvSpPr>
        <p:spPr>
          <a:xfrm>
            <a:off x="1394990" y="1342169"/>
            <a:ext cx="1548000" cy="144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2915816" y="1341087"/>
            <a:ext cx="1575174" cy="144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4474448" y="1339533"/>
            <a:ext cx="1548000" cy="144139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5994957" y="1342169"/>
            <a:ext cx="1547999" cy="144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1387527" y="2780928"/>
            <a:ext cx="1528289" cy="144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5994957" y="2785048"/>
            <a:ext cx="1548000" cy="144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2915816" y="2780928"/>
            <a:ext cx="1548000" cy="144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4474447" y="2780928"/>
            <a:ext cx="1520509" cy="144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1387527" y="4529811"/>
            <a:ext cx="360040" cy="325343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i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90331" y="4563947"/>
            <a:ext cx="5832000" cy="1008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výskyt v čistých vodách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živočišná potrava - např. larvy vodního hmyzu, náletový hmyz, malé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rybky</a:t>
            </a:r>
          </a:p>
          <a:p>
            <a:pPr marL="342900" indent="-342900">
              <a:buFont typeface="Wingdings" pitchFamily="2" charset="2"/>
              <a:buChar char="§"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0295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28" grpId="0" animBg="1"/>
      <p:bldP spid="30" grpId="0" animBg="1"/>
      <p:bldP spid="31" grpId="0" animBg="1"/>
      <p:bldP spid="19" grpId="0" animBg="1"/>
      <p:bldP spid="26" grpId="0" animBg="1"/>
      <p:bldP spid="29" grpId="0" animBg="1"/>
      <p:bldP spid="32" grpId="0" animBg="1"/>
      <p:bldP spid="3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616F6">
            <a:alpha val="1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Soubor:Otakárek fenyklový, Lovoš, 2009-07-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27194" y="1032282"/>
            <a:ext cx="6048000" cy="396185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4856266" y="471328"/>
            <a:ext cx="2941831" cy="461665"/>
          </a:xfrm>
          <a:prstGeom prst="rect">
            <a:avLst/>
          </a:prstGeom>
        </p:spPr>
        <p:txBody>
          <a:bodyPr wrap="none">
            <a:no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Otakárek</a:t>
            </a:r>
            <a:r>
              <a:rPr lang="cs-CZ" sz="23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fenyklový</a:t>
            </a:r>
            <a:endParaRPr lang="cs-CZ" sz="23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339751" y="5173639"/>
            <a:ext cx="4320481" cy="1044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342900" lvl="0" indent="-342900" eaLnBrk="0" hangingPunct="0">
              <a:buFont typeface="Wingdings" pitchFamily="2" charset="2"/>
              <a:buChar char="§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ohrožený a chráněný druh motýlů</a:t>
            </a:r>
          </a:p>
          <a:p>
            <a:pPr marL="342900" lvl="0" indent="-342900" eaLnBrk="0" hangingPunct="0">
              <a:buFont typeface="Wingdings" pitchFamily="2" charset="2"/>
              <a:buChar char="§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potrava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nektar                                                                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342900" lvl="0" indent="-342900" eaLnBrk="0" hangingPunct="0">
              <a:buFont typeface="Wingdings" pitchFamily="2" charset="2"/>
              <a:buChar char="§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přezimuje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v podobě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kukly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27194" y="3662563"/>
            <a:ext cx="1528618" cy="1332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55812" y="2330136"/>
            <a:ext cx="1512000" cy="1332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661052" y="3662137"/>
            <a:ext cx="1512000" cy="1332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73052" y="3657915"/>
            <a:ext cx="1512000" cy="1332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627194" y="991548"/>
            <a:ext cx="1538541" cy="1332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27194" y="2323548"/>
            <a:ext cx="1528618" cy="134051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150600" y="3662562"/>
            <a:ext cx="1510452" cy="1332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165735" y="998136"/>
            <a:ext cx="1512000" cy="1332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661052" y="2330563"/>
            <a:ext cx="1520776" cy="133157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173877" y="2325915"/>
            <a:ext cx="1512000" cy="1332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651194" y="998136"/>
            <a:ext cx="1548000" cy="1332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181828" y="1001858"/>
            <a:ext cx="1493366" cy="1332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627194" y="472639"/>
            <a:ext cx="2039341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wrap="none" rtlCol="0">
            <a:no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Název živočicha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1627194" y="5301208"/>
            <a:ext cx="360040" cy="325343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i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2180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-7420124"/>
            <a:ext cx="8208912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 smtClean="0"/>
          </a:p>
        </p:txBody>
      </p:sp>
      <p:sp>
        <p:nvSpPr>
          <p:cNvPr id="6" name="Obdélník 5"/>
          <p:cNvSpPr/>
          <p:nvPr/>
        </p:nvSpPr>
        <p:spPr>
          <a:xfrm>
            <a:off x="115481" y="56456"/>
            <a:ext cx="9144000" cy="855618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s-CZ" sz="2000" dirty="0" smtClean="0"/>
              <a:t> </a:t>
            </a:r>
          </a:p>
          <a:p>
            <a:r>
              <a:rPr lang="cs-CZ" sz="2000" dirty="0" smtClean="0"/>
              <a:t>        </a:t>
            </a:r>
          </a:p>
          <a:p>
            <a:endParaRPr lang="cs-CZ" sz="2000" dirty="0" smtClean="0"/>
          </a:p>
          <a:p>
            <a:r>
              <a:rPr lang="cs-CZ" sz="2000" dirty="0" smtClean="0"/>
              <a:t>          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</a:t>
            </a:r>
            <a:endParaRPr lang="cs-CZ" sz="2000" dirty="0" smtClean="0"/>
          </a:p>
          <a:p>
            <a:pPr algn="just">
              <a:lnSpc>
                <a:spcPct val="150000"/>
              </a:lnSpc>
            </a:pPr>
            <a:endParaRPr lang="cs-CZ" sz="2000" dirty="0"/>
          </a:p>
          <a:p>
            <a:pPr algn="just">
              <a:lnSpc>
                <a:spcPct val="150000"/>
              </a:lnSpc>
            </a:pPr>
            <a:endParaRPr lang="cs-CZ" sz="2000" dirty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5505825" y="816051"/>
            <a:ext cx="2270173" cy="461665"/>
          </a:xfrm>
          <a:prstGeom prst="rect">
            <a:avLst/>
          </a:prstGeom>
        </p:spPr>
        <p:txBody>
          <a:bodyPr wrap="none">
            <a:no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Skokan hnědý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27481" y="805354"/>
            <a:ext cx="2039341" cy="40011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txBody>
          <a:bodyPr wrap="none" rtlCol="0">
            <a:no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Název živočicha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78226" y="188640"/>
            <a:ext cx="2551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endParaRPr lang="cs-CZ" sz="2000" dirty="0"/>
          </a:p>
        </p:txBody>
      </p:sp>
      <p:pic>
        <p:nvPicPr>
          <p:cNvPr id="30722" name="Picture 2" descr="Soubor:European Common Frog Rana temporaria (cropped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t="2703" r="1939" b="1887"/>
          <a:stretch>
            <a:fillRect/>
          </a:stretch>
        </p:blipFill>
        <p:spPr bwMode="auto">
          <a:xfrm>
            <a:off x="1627481" y="1354022"/>
            <a:ext cx="6059426" cy="3989258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1642049" y="4013443"/>
            <a:ext cx="1512000" cy="1332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145193" y="2681443"/>
            <a:ext cx="1512000" cy="1332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651081" y="4013577"/>
            <a:ext cx="1512000" cy="1332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160783" y="4011279"/>
            <a:ext cx="1526124" cy="1334297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642049" y="1358963"/>
            <a:ext cx="1512000" cy="1332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634793" y="2681577"/>
            <a:ext cx="1512000" cy="1332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145193" y="4013443"/>
            <a:ext cx="1512000" cy="1332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148700" y="1358963"/>
            <a:ext cx="1512000" cy="1332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657193" y="2681443"/>
            <a:ext cx="1512000" cy="1332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174907" y="2679280"/>
            <a:ext cx="1512000" cy="1332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657194" y="1358963"/>
            <a:ext cx="1512000" cy="1332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174907" y="1358963"/>
            <a:ext cx="1512000" cy="1332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655676" y="5556510"/>
            <a:ext cx="360040" cy="325343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i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221614" y="5556510"/>
            <a:ext cx="4366609" cy="792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běžně rozšířený obojživelník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potrava - hmyz, slimáci, pavouci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805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3" grpId="0"/>
      <p:bldP spid="18" grpId="0" animBg="1"/>
      <p:bldP spid="19" grpId="0" animBg="1"/>
      <p:bldP spid="20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-7420124"/>
            <a:ext cx="8208912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 smtClean="0"/>
          </a:p>
        </p:txBody>
      </p:sp>
      <p:sp>
        <p:nvSpPr>
          <p:cNvPr id="6" name="Obdélník 5"/>
          <p:cNvSpPr/>
          <p:nvPr/>
        </p:nvSpPr>
        <p:spPr>
          <a:xfrm>
            <a:off x="-20960" y="-5139952"/>
            <a:ext cx="9144000" cy="440120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s-CZ" sz="2000" dirty="0" smtClean="0"/>
              <a:t> </a:t>
            </a:r>
          </a:p>
          <a:p>
            <a:r>
              <a:rPr lang="cs-CZ" sz="2000" dirty="0" smtClean="0"/>
              <a:t>       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cs-CZ" sz="2000" dirty="0" smtClean="0"/>
              <a:t>         </a:t>
            </a:r>
          </a:p>
          <a:p>
            <a:pPr algn="just">
              <a:lnSpc>
                <a:spcPct val="150000"/>
              </a:lnSpc>
            </a:pPr>
            <a:endParaRPr lang="cs-CZ" sz="2000" dirty="0"/>
          </a:p>
          <a:p>
            <a:pPr algn="just">
              <a:lnSpc>
                <a:spcPct val="150000"/>
              </a:lnSpc>
            </a:pPr>
            <a:endParaRPr lang="cs-CZ" sz="2000" dirty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5292080" y="2132856"/>
            <a:ext cx="235096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Veverka</a:t>
            </a:r>
            <a:r>
              <a:rPr lang="cs-CZ" sz="2400" b="1" dirty="0" smtClean="0">
                <a:solidFill>
                  <a:srgbClr val="FF0000"/>
                </a:solidFill>
              </a:rPr>
              <a:t> obecná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68873" y="1195042"/>
            <a:ext cx="2039341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Název živočicha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5842" name="Picture 2" descr="Soubor:Kurre5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5418" y="1175940"/>
            <a:ext cx="3024000" cy="4602449"/>
          </a:xfrm>
          <a:prstGeom prst="rect">
            <a:avLst/>
          </a:prstGeom>
          <a:noFill/>
        </p:spPr>
      </p:pic>
      <p:sp>
        <p:nvSpPr>
          <p:cNvPr id="41" name="Obdélník 40"/>
          <p:cNvSpPr/>
          <p:nvPr/>
        </p:nvSpPr>
        <p:spPr>
          <a:xfrm>
            <a:off x="715418" y="1124744"/>
            <a:ext cx="1512000" cy="1548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715418" y="4220744"/>
            <a:ext cx="1512000" cy="1548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2227418" y="4220744"/>
            <a:ext cx="1512000" cy="155764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2227418" y="1124744"/>
            <a:ext cx="1512000" cy="1548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2227418" y="2672744"/>
            <a:ext cx="1512000" cy="1548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715418" y="2672744"/>
            <a:ext cx="1512000" cy="1548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6028503" y="3453540"/>
            <a:ext cx="360040" cy="325343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68543" y="4292317"/>
            <a:ext cx="4968000" cy="1152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hlodavec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potrava - zejména semena šišek, houby, bukvice, žaludy, lískové oříšky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849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1" grpId="0" animBg="1"/>
      <p:bldP spid="43" grpId="0" animBg="1"/>
      <p:bldP spid="44" grpId="0" animBg="1"/>
      <p:bldP spid="45" grpId="0" animBg="1"/>
      <p:bldP spid="46" grpId="0" animBg="1"/>
      <p:bldP spid="4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11247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916832"/>
            <a:ext cx="7884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>
              <a:sym typeface="Symbol"/>
            </a:endParaRPr>
          </a:p>
          <a:p>
            <a:r>
              <a:rPr lang="cs-CZ" sz="2000" dirty="0" smtClean="0">
                <a:sym typeface="Symbol"/>
              </a:rPr>
              <a:t>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476672"/>
            <a:ext cx="8640960" cy="3528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1200" dirty="0" smtClean="0"/>
              <a:t>Zdroje:</a:t>
            </a:r>
          </a:p>
          <a:p>
            <a:endParaRPr lang="cs-CZ" sz="1200" u="sng" dirty="0" smtClean="0">
              <a:hlinkClick r:id="rId2" action="ppaction://hlinkfile" tooltip="w:cs:Creative Commons"/>
            </a:endParaRPr>
          </a:p>
          <a:p>
            <a:r>
              <a:rPr lang="cs-CZ" sz="1100" dirty="0" err="1" smtClean="0"/>
              <a:t>Saját</a:t>
            </a:r>
            <a:r>
              <a:rPr lang="cs-CZ" sz="1100" dirty="0" smtClean="0"/>
              <a:t>. </a:t>
            </a:r>
            <a:r>
              <a:rPr lang="cs-CZ" sz="1100" dirty="0" err="1" smtClean="0"/>
              <a:t>Commons.wikimedia.org</a:t>
            </a:r>
            <a:r>
              <a:rPr lang="cs-CZ" sz="1100" dirty="0" smtClean="0"/>
              <a:t>: </a:t>
            </a:r>
            <a:r>
              <a:rPr lang="cs-CZ" sz="1100" dirty="0" err="1" smtClean="0"/>
              <a:t>Fürge</a:t>
            </a:r>
            <a:r>
              <a:rPr lang="cs-CZ" sz="1100" dirty="0" smtClean="0"/>
              <a:t> </a:t>
            </a:r>
            <a:r>
              <a:rPr lang="cs-CZ" sz="1100" dirty="0" err="1" smtClean="0"/>
              <a:t>gyík</a:t>
            </a:r>
            <a:r>
              <a:rPr lang="cs-CZ" sz="1100" dirty="0" smtClean="0"/>
              <a:t> (</a:t>
            </a:r>
            <a:r>
              <a:rPr lang="cs-CZ" sz="1100" dirty="0" err="1" smtClean="0"/>
              <a:t>Lacerta</a:t>
            </a:r>
            <a:r>
              <a:rPr lang="cs-CZ" sz="1100" dirty="0" smtClean="0"/>
              <a:t> agilis).</a:t>
            </a:r>
            <a:r>
              <a:rPr lang="cs-CZ" sz="1100" dirty="0" err="1" smtClean="0"/>
              <a:t>jpeg</a:t>
            </a:r>
            <a:r>
              <a:rPr lang="cs-CZ" sz="1100" dirty="0" smtClean="0"/>
              <a:t> [online]. [cit. 2011-04-17]. Dostupný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smtClean="0">
                <a:hlinkClick r:id="rId3"/>
              </a:rPr>
              <a:t>CC0 1.0 </a:t>
            </a:r>
            <a:r>
              <a:rPr lang="cs-CZ" sz="1100" dirty="0" err="1" smtClean="0">
                <a:hlinkClick r:id="rId3"/>
              </a:rPr>
              <a:t>Universal</a:t>
            </a:r>
            <a:r>
              <a:rPr lang="cs-CZ" sz="1100" dirty="0" smtClean="0">
                <a:hlinkClick r:id="rId3"/>
              </a:rPr>
              <a:t> (CC0 1.0) Public </a:t>
            </a:r>
            <a:r>
              <a:rPr lang="cs-CZ" sz="1100" dirty="0" err="1" smtClean="0">
                <a:hlinkClick r:id="rId3"/>
              </a:rPr>
              <a:t>Domain</a:t>
            </a:r>
            <a:r>
              <a:rPr lang="cs-CZ" sz="1100" dirty="0" smtClean="0">
                <a:hlinkClick r:id="rId3"/>
              </a:rPr>
              <a:t> </a:t>
            </a:r>
            <a:r>
              <a:rPr lang="cs-CZ" sz="1100" dirty="0" err="1" smtClean="0">
                <a:hlinkClick r:id="rId3"/>
              </a:rPr>
              <a:t>Dedication</a:t>
            </a:r>
            <a:r>
              <a:rPr lang="cs-CZ" sz="1100" dirty="0" smtClean="0">
                <a:hlinkClick r:id="rId3"/>
              </a:rPr>
              <a:t> </a:t>
            </a:r>
            <a:r>
              <a:rPr lang="cs-CZ" sz="1100" dirty="0" smtClean="0"/>
              <a:t> na WWW: &lt;</a:t>
            </a:r>
            <a:r>
              <a:rPr lang="cs-CZ" sz="1100" dirty="0" smtClean="0">
                <a:hlinkClick r:id="rId4"/>
              </a:rPr>
              <a:t>http://commons.wikimedia.org/wiki/File:F%C3%BCrge_gy%C3%ADk_(Lacerta_agilis).jpeg?uselang=cs</a:t>
            </a:r>
            <a:r>
              <a:rPr lang="cs-CZ" sz="1100" dirty="0" smtClean="0"/>
              <a:t>&gt;.</a:t>
            </a:r>
          </a:p>
          <a:p>
            <a:r>
              <a:rPr lang="cs-CZ" sz="1100" dirty="0" err="1"/>
              <a:t>Hanscats</a:t>
            </a:r>
            <a:r>
              <a:rPr lang="cs-CZ" sz="1100" dirty="0"/>
              <a:t>. </a:t>
            </a:r>
            <a:r>
              <a:rPr lang="cs-CZ" sz="1100" dirty="0" err="1"/>
              <a:t>Wikimedia</a:t>
            </a:r>
            <a:r>
              <a:rPr lang="cs-CZ" sz="1100" dirty="0"/>
              <a:t> Commons.wikimedia.org: </a:t>
            </a:r>
            <a:r>
              <a:rPr lang="cs-CZ" sz="1100" dirty="0" err="1" smtClean="0"/>
              <a:t>Cululus</a:t>
            </a:r>
            <a:r>
              <a:rPr lang="cs-CZ" sz="1100" dirty="0" smtClean="0"/>
              <a:t> </a:t>
            </a:r>
            <a:r>
              <a:rPr lang="cs-CZ" sz="1100" dirty="0" err="1"/>
              <a:t>canorus</a:t>
            </a:r>
            <a:r>
              <a:rPr lang="cs-CZ" sz="1100" dirty="0"/>
              <a:t>(1925).</a:t>
            </a:r>
            <a:r>
              <a:rPr lang="cs-CZ" sz="1100" dirty="0" err="1"/>
              <a:t>jpg</a:t>
            </a:r>
            <a:r>
              <a:rPr lang="cs-CZ" sz="1100" dirty="0"/>
              <a:t> [online</a:t>
            </a:r>
            <a:r>
              <a:rPr lang="cs-CZ" sz="1100" dirty="0" smtClean="0"/>
              <a:t>]. Dostupný pod licencí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 na WWW:</a:t>
            </a:r>
            <a:endParaRPr lang="cs-CZ" sz="1100" dirty="0" smtClean="0">
              <a:sym typeface="Symbol"/>
            </a:endParaRPr>
          </a:p>
          <a:p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hlinkClick r:id="rId5"/>
              </a:rPr>
              <a:t>http://commons.wikimedia.org/wiki/File:Cululus_canorus%281925%29.jpg</a:t>
            </a:r>
            <a:r>
              <a:rPr lang="cs-CZ" sz="1100" dirty="0" smtClean="0">
                <a:sym typeface="Symbol"/>
              </a:rPr>
              <a:t>.</a:t>
            </a:r>
          </a:p>
          <a:p>
            <a:r>
              <a:rPr lang="cs-CZ" sz="1100" dirty="0" smtClean="0"/>
              <a:t>Filip Martin, Procházková Tereza. </a:t>
            </a:r>
            <a:r>
              <a:rPr lang="cs-CZ" sz="1100" dirty="0" err="1" smtClean="0"/>
              <a:t>Wikipedia.cz</a:t>
            </a:r>
            <a:r>
              <a:rPr lang="cs-CZ" sz="1100" dirty="0" smtClean="0"/>
              <a:t>: </a:t>
            </a:r>
            <a:r>
              <a:rPr lang="cs-CZ" sz="1100" dirty="0" err="1" smtClean="0"/>
              <a:t>Mlok</a:t>
            </a:r>
            <a:r>
              <a:rPr lang="cs-CZ" sz="1100" dirty="0" smtClean="0"/>
              <a:t>.JPG [online]. [cit. 2012-04-17]. Dostupný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smtClean="0">
                <a:hlinkClick r:id="rId6"/>
              </a:rPr>
              <a:t>Uveďte autora3.0 </a:t>
            </a:r>
            <a:r>
              <a:rPr lang="cs-CZ" sz="1100" dirty="0" err="1" smtClean="0">
                <a:hlinkClick r:id="rId6"/>
              </a:rPr>
              <a:t>Unported</a:t>
            </a:r>
            <a:r>
              <a:rPr lang="cs-CZ" sz="1100" dirty="0" smtClean="0"/>
              <a:t>  na WWW: </a:t>
            </a:r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7"/>
              </a:rPr>
              <a:t>http://cs.wikipedia.org/wiki/Soubor:Mlok.JPG</a:t>
            </a:r>
            <a:r>
              <a:rPr lang="cs-CZ" sz="1100" dirty="0" smtClean="0">
                <a:sym typeface="Symbol"/>
              </a:rPr>
              <a:t>.</a:t>
            </a:r>
            <a:endParaRPr lang="cs-CZ" sz="1100" dirty="0" smtClean="0"/>
          </a:p>
          <a:p>
            <a:r>
              <a:rPr lang="cs-CZ" sz="1100" dirty="0" err="1" smtClean="0"/>
              <a:t>Staszczuk</a:t>
            </a:r>
            <a:r>
              <a:rPr lang="cs-CZ" sz="1100" dirty="0" smtClean="0"/>
              <a:t>, </a:t>
            </a:r>
            <a:r>
              <a:rPr lang="cs-CZ" sz="1100" dirty="0" err="1" smtClean="0"/>
              <a:t>Sławomir</a:t>
            </a:r>
            <a:r>
              <a:rPr lang="cs-CZ" sz="1100" dirty="0" smtClean="0"/>
              <a:t>. </a:t>
            </a:r>
            <a:r>
              <a:rPr lang="cs-CZ" sz="1100" dirty="0" err="1" smtClean="0"/>
              <a:t>Wikipedia.cz</a:t>
            </a:r>
            <a:r>
              <a:rPr lang="cs-CZ" sz="1100" dirty="0" smtClean="0"/>
              <a:t>: </a:t>
            </a:r>
            <a:r>
              <a:rPr lang="cs-CZ" sz="1100" dirty="0" err="1" smtClean="0"/>
              <a:t>DendrocoposMajor.jpg</a:t>
            </a:r>
            <a:r>
              <a:rPr lang="cs-CZ" sz="1100" dirty="0" smtClean="0"/>
              <a:t> [online]. [cit.2011-04-17]. Dostupný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smtClean="0">
                <a:hlinkClick r:id="rId6"/>
              </a:rPr>
              <a:t>Uveďte autora3.0 </a:t>
            </a:r>
            <a:r>
              <a:rPr lang="cs-CZ" sz="1100" dirty="0" err="1" smtClean="0">
                <a:hlinkClick r:id="rId6"/>
              </a:rPr>
              <a:t>Unported</a:t>
            </a:r>
            <a:r>
              <a:rPr lang="cs-CZ" sz="1100" dirty="0" smtClean="0"/>
              <a:t>  </a:t>
            </a:r>
            <a:r>
              <a:rPr lang="cs-CZ" sz="1100" dirty="0" err="1" smtClean="0"/>
              <a:t>naWWW</a:t>
            </a:r>
            <a:r>
              <a:rPr lang="cs-CZ" sz="1100" dirty="0" smtClean="0"/>
              <a:t>: </a:t>
            </a:r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8"/>
              </a:rPr>
              <a:t>http://cs.wikipedia.org/wiki/Soubor:DendrocoposMajor.jpg</a:t>
            </a:r>
            <a:r>
              <a:rPr lang="cs-CZ" sz="1100" dirty="0" smtClean="0">
                <a:sym typeface="Symbol"/>
              </a:rPr>
              <a:t>. </a:t>
            </a:r>
          </a:p>
          <a:p>
            <a:r>
              <a:rPr lang="cs-CZ" sz="1100" dirty="0" err="1" smtClean="0"/>
              <a:t>Maier</a:t>
            </a:r>
            <a:r>
              <a:rPr lang="cs-CZ" sz="1100" dirty="0" smtClean="0"/>
              <a:t>, Christian /</a:t>
            </a:r>
            <a:r>
              <a:rPr lang="cs-CZ" sz="1100" dirty="0" err="1" smtClean="0"/>
              <a:t>saibling</a:t>
            </a:r>
            <a:r>
              <a:rPr lang="cs-CZ" sz="1100" dirty="0" smtClean="0">
                <a:hlinkClick r:id="rId9"/>
              </a:rPr>
              <a:t>.</a:t>
            </a:r>
            <a:r>
              <a:rPr lang="cs-CZ" sz="1100" dirty="0" smtClean="0"/>
              <a:t> </a:t>
            </a:r>
            <a:r>
              <a:rPr lang="cs-CZ" sz="1100" dirty="0" err="1" smtClean="0"/>
              <a:t>Wikipedia.cz</a:t>
            </a:r>
            <a:r>
              <a:rPr lang="cs-CZ" sz="1100" dirty="0" smtClean="0"/>
              <a:t>: </a:t>
            </a:r>
            <a:r>
              <a:rPr lang="cs-CZ" sz="1100" dirty="0" err="1" smtClean="0"/>
              <a:t>Bachforelle.jpg</a:t>
            </a:r>
            <a:r>
              <a:rPr lang="cs-CZ" sz="1100" dirty="0" smtClean="0"/>
              <a:t> [online]. [cit. 2011-04 -17]. Dostupný pod licencí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 na WWW:</a:t>
            </a:r>
          </a:p>
          <a:p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9"/>
              </a:rPr>
              <a:t>http://cs.wikipedia.org/wiki/</a:t>
            </a:r>
            <a:r>
              <a:rPr lang="cs-CZ" sz="1100" dirty="0" err="1" smtClean="0">
                <a:sym typeface="Symbol"/>
                <a:hlinkClick r:id="rId9"/>
              </a:rPr>
              <a:t>Soubor:Bachforelle.jpg</a:t>
            </a:r>
            <a:r>
              <a:rPr lang="cs-CZ" sz="1100" dirty="0" smtClean="0">
                <a:sym typeface="Symbol"/>
              </a:rPr>
              <a:t>.  </a:t>
            </a:r>
            <a:endParaRPr lang="cs-CZ" sz="1100" dirty="0" smtClean="0"/>
          </a:p>
          <a:p>
            <a:r>
              <a:rPr lang="cs-CZ" sz="1100" dirty="0" err="1" smtClean="0"/>
              <a:t>Miraceti</a:t>
            </a:r>
            <a:r>
              <a:rPr lang="cs-CZ" sz="1100" dirty="0" smtClean="0"/>
              <a:t>. </a:t>
            </a:r>
            <a:r>
              <a:rPr lang="cs-CZ" sz="1100" dirty="0" err="1" smtClean="0"/>
              <a:t>Wikipedia.cz</a:t>
            </a:r>
            <a:r>
              <a:rPr lang="cs-CZ" sz="1100" dirty="0" smtClean="0"/>
              <a:t>: Otakárek fenyklový, </a:t>
            </a:r>
            <a:r>
              <a:rPr lang="cs-CZ" sz="1100" dirty="0" err="1" smtClean="0"/>
              <a:t>Lovoš</a:t>
            </a:r>
            <a:r>
              <a:rPr lang="cs-CZ" sz="1100" dirty="0" smtClean="0"/>
              <a:t>, 2009-07-12.jpg [online]. [cit. 2011-04-17]. Dostupný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smtClean="0">
                <a:hlinkClick r:id="rId6"/>
              </a:rPr>
              <a:t>Uveďte autora3.0 </a:t>
            </a:r>
            <a:r>
              <a:rPr lang="cs-CZ" sz="1100" dirty="0" err="1" smtClean="0">
                <a:hlinkClick r:id="rId6"/>
              </a:rPr>
              <a:t>Unported</a:t>
            </a:r>
            <a:r>
              <a:rPr lang="cs-CZ" sz="1100" dirty="0" smtClean="0"/>
              <a:t> na WWW: </a:t>
            </a:r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hlinkClick r:id="rId10"/>
              </a:rPr>
              <a:t>http://cs.wikipedia.org/wiki/Soubor:Otak%C3%A1rek_fenyklov%C3%BD,_Lovo%C5%A1,_2009-07-12.jpg</a:t>
            </a:r>
            <a:r>
              <a:rPr lang="cs-CZ" sz="1100" dirty="0" smtClean="0">
                <a:sym typeface="Symbol"/>
              </a:rPr>
              <a:t>.</a:t>
            </a:r>
            <a:endParaRPr lang="cs-CZ" sz="1100" dirty="0" smtClean="0"/>
          </a:p>
          <a:p>
            <a:r>
              <a:rPr lang="cs-CZ" sz="1100" dirty="0" smtClean="0"/>
              <a:t> </a:t>
            </a:r>
            <a:r>
              <a:rPr lang="cs-CZ" sz="1100" dirty="0" err="1" smtClean="0"/>
              <a:t>Bartz</a:t>
            </a:r>
            <a:r>
              <a:rPr lang="cs-CZ" sz="1100" dirty="0" smtClean="0"/>
              <a:t>, Richard. </a:t>
            </a:r>
            <a:r>
              <a:rPr lang="cs-CZ" sz="1100" dirty="0" err="1" smtClean="0"/>
              <a:t>Wikipedia.cz</a:t>
            </a:r>
            <a:r>
              <a:rPr lang="cs-CZ" sz="1100" dirty="0" smtClean="0"/>
              <a:t>: </a:t>
            </a:r>
            <a:r>
              <a:rPr lang="cs-CZ" sz="1100" dirty="0" err="1" smtClean="0"/>
              <a:t>European</a:t>
            </a:r>
            <a:r>
              <a:rPr lang="cs-CZ" sz="1100" dirty="0" smtClean="0"/>
              <a:t> </a:t>
            </a:r>
            <a:r>
              <a:rPr lang="cs-CZ" sz="1100" dirty="0" err="1" smtClean="0"/>
              <a:t>Common</a:t>
            </a:r>
            <a:r>
              <a:rPr lang="cs-CZ" sz="1100" dirty="0" smtClean="0"/>
              <a:t> </a:t>
            </a:r>
            <a:r>
              <a:rPr lang="cs-CZ" sz="1100" dirty="0" err="1" smtClean="0"/>
              <a:t>Frog</a:t>
            </a:r>
            <a:r>
              <a:rPr lang="cs-CZ" sz="1100" dirty="0" smtClean="0"/>
              <a:t> </a:t>
            </a:r>
            <a:r>
              <a:rPr lang="cs-CZ" sz="1100" dirty="0" err="1" smtClean="0"/>
              <a:t>Rana</a:t>
            </a:r>
            <a:r>
              <a:rPr lang="cs-CZ" sz="1100" dirty="0" smtClean="0"/>
              <a:t> </a:t>
            </a:r>
            <a:r>
              <a:rPr lang="cs-CZ" sz="1100" dirty="0" err="1" smtClean="0"/>
              <a:t>temporaria</a:t>
            </a:r>
            <a:r>
              <a:rPr lang="cs-CZ" sz="1100" dirty="0" smtClean="0"/>
              <a:t> (</a:t>
            </a:r>
            <a:r>
              <a:rPr lang="cs-CZ" sz="1100" dirty="0" err="1" smtClean="0"/>
              <a:t>cropped</a:t>
            </a:r>
            <a:r>
              <a:rPr lang="cs-CZ" sz="1100" dirty="0" smtClean="0"/>
              <a:t>).</a:t>
            </a:r>
            <a:r>
              <a:rPr lang="cs-CZ" sz="1100" dirty="0" err="1" smtClean="0"/>
              <a:t>jpg</a:t>
            </a:r>
            <a:r>
              <a:rPr lang="cs-CZ" sz="1100" dirty="0" smtClean="0"/>
              <a:t> [online]. [ cit. 2011-04-17]. Dostupný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 smtClean="0">
                <a:hlinkClick r:id="rId11"/>
              </a:rPr>
              <a:t>Uveďte autora2.5 </a:t>
            </a:r>
            <a:r>
              <a:rPr lang="cs-CZ" sz="1100" dirty="0" err="1" smtClean="0">
                <a:hlinkClick r:id="rId11"/>
              </a:rPr>
              <a:t>Generic</a:t>
            </a:r>
            <a:r>
              <a:rPr lang="cs-CZ" sz="1100" dirty="0" smtClean="0"/>
              <a:t> na WWW: </a:t>
            </a:r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sym typeface="Symbol"/>
                <a:hlinkClick r:id="rId12"/>
              </a:rPr>
              <a:t>http://cs.wikipedia.org/wiki/Soubor:European_Common_Frog_Rana_temporaria_(cropped).jpg</a:t>
            </a:r>
            <a:r>
              <a:rPr lang="cs-CZ" sz="1100" dirty="0" smtClean="0">
                <a:sym typeface="Symbol"/>
              </a:rPr>
              <a:t>.</a:t>
            </a:r>
          </a:p>
          <a:p>
            <a:r>
              <a:rPr lang="cs-CZ" sz="1100" dirty="0" smtClean="0"/>
              <a:t> </a:t>
            </a:r>
            <a:r>
              <a:rPr lang="cs-CZ" sz="1100" dirty="0" err="1" smtClean="0"/>
              <a:t>Toivanen</a:t>
            </a:r>
            <a:r>
              <a:rPr lang="cs-CZ" sz="1100" dirty="0" smtClean="0"/>
              <a:t>, </a:t>
            </a:r>
            <a:r>
              <a:rPr lang="cs-CZ" sz="1100" dirty="0" err="1" smtClean="0"/>
              <a:t>Toivo</a:t>
            </a:r>
            <a:r>
              <a:rPr lang="cs-CZ" sz="1100" dirty="0" smtClean="0"/>
              <a:t> &amp; </a:t>
            </a:r>
            <a:r>
              <a:rPr lang="cs-CZ" sz="1100" dirty="0" err="1" smtClean="0"/>
              <a:t>Toppila</a:t>
            </a:r>
            <a:r>
              <a:rPr lang="cs-CZ" sz="1100" dirty="0" smtClean="0"/>
              <a:t>, </a:t>
            </a:r>
            <a:r>
              <a:rPr lang="cs-CZ" sz="1100" dirty="0" err="1" smtClean="0"/>
              <a:t>Tiina</a:t>
            </a:r>
            <a:r>
              <a:rPr lang="cs-CZ" sz="1100" dirty="0" smtClean="0"/>
              <a:t>. </a:t>
            </a:r>
            <a:r>
              <a:rPr lang="cs-CZ" sz="1100" dirty="0" err="1" smtClean="0"/>
              <a:t>Wikipedia.cz</a:t>
            </a:r>
            <a:r>
              <a:rPr lang="cs-CZ" sz="1100" dirty="0" smtClean="0"/>
              <a:t>: Kurre5.jpg [online]. [cit. 2011-04-17]. Dostupný pod licencí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 na WWW: </a:t>
            </a:r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hlinkClick r:id="rId13"/>
              </a:rPr>
              <a:t>http://cs.wikipedia.org/wiki/Soubor:Kurre5.jpg</a:t>
            </a:r>
            <a:r>
              <a:rPr lang="cs-CZ" sz="1100" dirty="0" smtClean="0">
                <a:sym typeface="Symbol"/>
              </a:rPr>
              <a:t>.</a:t>
            </a:r>
            <a:r>
              <a:rPr lang="cs-CZ" sz="1100" dirty="0" smtClean="0"/>
              <a:t>  </a:t>
            </a:r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>
              <a:sym typeface="Symbol"/>
            </a:endParaRPr>
          </a:p>
          <a:p>
            <a:endParaRPr lang="cs-CZ" sz="1100" dirty="0" smtClean="0">
              <a:sym typeface="Symbol"/>
            </a:endParaRPr>
          </a:p>
          <a:p>
            <a:endParaRPr lang="cs-CZ" sz="1100" dirty="0" smtClean="0"/>
          </a:p>
          <a:p>
            <a:endParaRPr lang="cs-CZ" sz="1100" dirty="0" smtClean="0">
              <a:sym typeface="Symbol"/>
            </a:endParaRPr>
          </a:p>
          <a:p>
            <a:endParaRPr lang="cs-CZ" sz="1100" dirty="0" smtClean="0"/>
          </a:p>
          <a:p>
            <a:endParaRPr lang="cs-CZ" sz="1100" dirty="0"/>
          </a:p>
        </p:txBody>
      </p:sp>
      <p:sp>
        <p:nvSpPr>
          <p:cNvPr id="6" name="Obdélník 5"/>
          <p:cNvSpPr/>
          <p:nvPr/>
        </p:nvSpPr>
        <p:spPr>
          <a:xfrm>
            <a:off x="9902412" y="3052133"/>
            <a:ext cx="216726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2750</TotalTime>
  <Words>519</Words>
  <Application>Microsoft Office PowerPoint</Application>
  <PresentationFormat>Předvádění na obrazovce (4:3)</PresentationFormat>
  <Paragraphs>140</Paragraphs>
  <Slides>10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BU</dc:creator>
  <cp:lastModifiedBy>q98ew7</cp:lastModifiedBy>
  <cp:revision>420</cp:revision>
  <dcterms:created xsi:type="dcterms:W3CDTF">2011-04-06T13:10:17Z</dcterms:created>
  <dcterms:modified xsi:type="dcterms:W3CDTF">2012-08-16T18:13:15Z</dcterms:modified>
  <cp:contentStatus/>
</cp:coreProperties>
</file>