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3"/>
  </p:notesMasterIdLst>
  <p:sldIdLst>
    <p:sldId id="258" r:id="rId2"/>
    <p:sldId id="259" r:id="rId3"/>
    <p:sldId id="257" r:id="rId4"/>
    <p:sldId id="274" r:id="rId5"/>
    <p:sldId id="260" r:id="rId6"/>
    <p:sldId id="262" r:id="rId7"/>
    <p:sldId id="263" r:id="rId8"/>
    <p:sldId id="265" r:id="rId9"/>
    <p:sldId id="266" r:id="rId10"/>
    <p:sldId id="267" r:id="rId11"/>
    <p:sldId id="268" r:id="rId12"/>
    <p:sldId id="269" r:id="rId13"/>
    <p:sldId id="270" r:id="rId14"/>
    <p:sldId id="271" r:id="rId15"/>
    <p:sldId id="272" r:id="rId16"/>
    <p:sldId id="273" r:id="rId17"/>
    <p:sldId id="275" r:id="rId18"/>
    <p:sldId id="276" r:id="rId19"/>
    <p:sldId id="277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61" r:id="rId32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792" autoAdjust="0"/>
    <p:restoredTop sz="94660"/>
  </p:normalViewPr>
  <p:slideViewPr>
    <p:cSldViewPr>
      <p:cViewPr>
        <p:scale>
          <a:sx n="64" d="100"/>
          <a:sy n="64" d="100"/>
        </p:scale>
        <p:origin x="-1518" y="-18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9FC6EC2D-42D1-46B6-B47F-DE73D7047CA8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BF66A413-D8C4-4D40-97D2-6F50D4E5FB8D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BF66A413-D8C4-4D40-97D2-6F50D4E5FB8D}" type="slidenum">
              <a:rPr lang="cs-CZ" smtClean="0"/>
              <a:pPr/>
              <a:t>31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slow">
    <p:wheel spokes="8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AF7B229-616D-4B64-A5DB-C88435EE02B2}" type="datetimeFigureOut">
              <a:rPr lang="cs-CZ" smtClean="0"/>
              <a:pPr/>
              <a:t>14.6.2012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893B717-1CEA-4320-B9DD-136B55CF5B91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slow">
    <p:wheel spokes="8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8" Type="http://schemas.openxmlformats.org/officeDocument/2006/relationships/hyperlink" Target="http://www.tisicovky.cz/cs/hory/krusne-hory/klinovec-hlv86/foto/?cislo_stranky_i=2" TargetMode="External"/><Relationship Id="rId13" Type="http://schemas.openxmlformats.org/officeDocument/2006/relationships/hyperlink" Target="http://photo.czechtourism.com/index.php?a=detail&amp;id=4268&amp;m=photo" TargetMode="External"/><Relationship Id="rId18" Type="http://schemas.openxmlformats.org/officeDocument/2006/relationships/hyperlink" Target="http://regiony.ic.cz/index.php?clanek=povrch&amp;dir=pardub&amp;menu=pardub" TargetMode="External"/><Relationship Id="rId3" Type="http://schemas.openxmlformats.org/officeDocument/2006/relationships/hyperlink" Target="http://www.ceskevylety.cz/oblasti.php?o=5" TargetMode="External"/><Relationship Id="rId21" Type="http://schemas.openxmlformats.org/officeDocument/2006/relationships/hyperlink" Target="http://ubytovani.pampeliska.cz/drnholec/" TargetMode="External"/><Relationship Id="rId7" Type="http://schemas.openxmlformats.org/officeDocument/2006/relationships/hyperlink" Target="http://www.mff.cuni.cz/~zakouril/lh.htm" TargetMode="External"/><Relationship Id="rId12" Type="http://schemas.openxmlformats.org/officeDocument/2006/relationships/hyperlink" Target="http://www.kct-tabor.cz/gymta/VrcholyPohoriCR/LysaHora/index.htm" TargetMode="External"/><Relationship Id="rId17" Type="http://schemas.openxmlformats.org/officeDocument/2006/relationships/hyperlink" Target="http://www.navzduchu.cz/cyklo/tipy-na-vylety/vysocina-telcska-javoricka/" TargetMode="External"/><Relationship Id="rId2" Type="http://schemas.openxmlformats.org/officeDocument/2006/relationships/notesSlide" Target="../notesSlides/notesSlide1.xml"/><Relationship Id="rId16" Type="http://schemas.openxmlformats.org/officeDocument/2006/relationships/hyperlink" Target="http://www.ok1jfh.net/brdy/index.htm" TargetMode="External"/><Relationship Id="rId20" Type="http://schemas.openxmlformats.org/officeDocument/2006/relationships/hyperlink" Target="http://botany.cz/cs/horky/" TargetMode="External"/><Relationship Id="rId1" Type="http://schemas.openxmlformats.org/officeDocument/2006/relationships/slideLayout" Target="../slideLayouts/slideLayout2.xml"/><Relationship Id="rId6" Type="http://schemas.openxmlformats.org/officeDocument/2006/relationships/hyperlink" Target="http://www.nmps.cz/okoli_mesta.php" TargetMode="External"/><Relationship Id="rId11" Type="http://schemas.openxmlformats.org/officeDocument/2006/relationships/hyperlink" Target="http://www.turisimo.cz/cesko/mesta-a-mista/chko-bile-karpaty/" TargetMode="External"/><Relationship Id="rId5" Type="http://schemas.openxmlformats.org/officeDocument/2006/relationships/hyperlink" Target="http://www.fotostranky.org/krkonose-cesta-k-prameni-labe/" TargetMode="External"/><Relationship Id="rId15" Type="http://schemas.openxmlformats.org/officeDocument/2006/relationships/hyperlink" Target="http://netpet.tym.cz/akce_070428.html" TargetMode="External"/><Relationship Id="rId10" Type="http://schemas.openxmlformats.org/officeDocument/2006/relationships/hyperlink" Target="http://www.hajduch.net/cesko/priroda/povrch" TargetMode="External"/><Relationship Id="rId19" Type="http://schemas.openxmlformats.org/officeDocument/2006/relationships/hyperlink" Target="http://regiony.ic.cz/index.php?clanek=povrch&amp;dir=olomouc&amp;menu=olomouc" TargetMode="External"/><Relationship Id="rId4" Type="http://schemas.openxmlformats.org/officeDocument/2006/relationships/hyperlink" Target="http://enciklopedie.bloger.cz/Priroda/Snezka" TargetMode="External"/><Relationship Id="rId9" Type="http://schemas.openxmlformats.org/officeDocument/2006/relationships/hyperlink" Target="http://deinonych.blog.cz/0907/cesky-les-cerchov" TargetMode="External"/><Relationship Id="rId14" Type="http://schemas.openxmlformats.org/officeDocument/2006/relationships/hyperlink" Target="http://www.region-orlickehory.cz/album/fotogalerie-fotogalerie-orlicke-hory-zima/orlicke-hory-velka-destna-jpg/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cs-CZ" b="1" i="1" u="sng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Povrch České republiky</a:t>
            </a:r>
            <a:endParaRPr lang="cs-CZ" b="1" i="1" u="sng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0" y="3861048"/>
            <a:ext cx="9144000" cy="1752600"/>
          </a:xfrm>
        </p:spPr>
        <p:txBody>
          <a:bodyPr>
            <a:normAutofit/>
          </a:bodyPr>
          <a:lstStyle/>
          <a:p>
            <a:r>
              <a:rPr lang="cs-CZ" sz="2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VY_32_INOVACE_02_ZEMĚPIS_Povrch České republiky</a:t>
            </a:r>
          </a:p>
          <a:p>
            <a:r>
              <a:rPr lang="cs-CZ" sz="1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Dětský domov, Základní škola praktická, </a:t>
            </a:r>
            <a:r>
              <a:rPr lang="cs-CZ" sz="16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Praktická</a:t>
            </a:r>
            <a:r>
              <a:rPr lang="cs-CZ" sz="1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škola, Školní jídelna a </a:t>
            </a:r>
            <a:r>
              <a:rPr lang="cs-CZ" sz="160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Školní družina </a:t>
            </a:r>
            <a:r>
              <a:rPr lang="cs-CZ" sz="16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Duchcov</a:t>
            </a:r>
            <a:r>
              <a:rPr lang="cs-CZ" sz="1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, Školní 1, příspěvková organizace</a:t>
            </a:r>
          </a:p>
          <a:p>
            <a:r>
              <a:rPr lang="cs-CZ" sz="1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Registrační číslo: cz.1.07/1.4.00/21.0559</a:t>
            </a:r>
          </a:p>
          <a:p>
            <a:r>
              <a:rPr lang="cs-CZ" sz="1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Jana Hoffmannová</a:t>
            </a:r>
          </a:p>
          <a:p>
            <a:endParaRPr lang="cs-CZ" sz="16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025900" y="304800"/>
            <a:ext cx="4727575" cy="9906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16024" y="0"/>
            <a:ext cx="216024" cy="14401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548680"/>
            <a:ext cx="9104960" cy="5229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3000" fill="hold"/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492896"/>
            <a:ext cx="8229600" cy="1143000"/>
          </a:xfrm>
        </p:spPr>
        <p:txBody>
          <a:bodyPr/>
          <a:lstStyle/>
          <a:p>
            <a:r>
              <a:rPr lang="cs-CZ" b="1" i="1" u="sng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Pohraniční</a:t>
            </a:r>
            <a:r>
              <a:rPr lang="cs-CZ" b="1" i="1" u="sng" dirty="0" smtClean="0">
                <a:latin typeface="Tahoma" pitchFamily="34" charset="0"/>
                <a:cs typeface="Tahoma" pitchFamily="34" charset="0"/>
              </a:rPr>
              <a:t> </a:t>
            </a:r>
            <a:r>
              <a:rPr lang="cs-CZ" b="1" i="1" u="sng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pohoří</a:t>
            </a:r>
            <a:endParaRPr lang="cs-CZ" b="1" i="1" u="sng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733256"/>
            <a:ext cx="8229600" cy="392907"/>
          </a:xfrm>
        </p:spPr>
        <p:txBody>
          <a:bodyPr>
            <a:normAutofit fontScale="70000" lnSpcReduction="20000"/>
          </a:bodyPr>
          <a:lstStyle/>
          <a:p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Krkonoše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Sněžka</a:t>
            </a:r>
            <a:endParaRPr lang="cs-CZ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pPr lvl="1"/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je 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to 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i nejvyšší 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hora 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ČR</a:t>
            </a:r>
            <a:endParaRPr lang="cs-CZ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Z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dejší příroda je chráněná</a:t>
            </a:r>
          </a:p>
          <a:p>
            <a:r>
              <a:rPr lang="cs-CZ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e zde Krkonošský národní park</a:t>
            </a:r>
          </a:p>
          <a:p>
            <a:r>
              <a:rPr lang="cs-CZ" dirty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ramení zde řeka Labe</a:t>
            </a:r>
          </a:p>
          <a:p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4" presetClass="entr" presetSubtype="32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1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6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836712"/>
          </a:xfrm>
        </p:spPr>
        <p:txBody>
          <a:bodyPr>
            <a:normAutofit/>
          </a:bodyPr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Sněžka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3074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836712"/>
            <a:ext cx="9144000" cy="602128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Pramen řeky Labe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122" name="Picture 2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43608" y="1510920"/>
            <a:ext cx="6840760" cy="456050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5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down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2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3000" fill="hold"/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9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Jizerské</a:t>
            </a:r>
            <a:r>
              <a:rPr lang="cs-CZ" dirty="0" smtClean="0">
                <a:solidFill>
                  <a:schemeClr val="bg1"/>
                </a:solidFill>
              </a:rPr>
              <a:t> hory</a:t>
            </a:r>
            <a:endParaRPr lang="cs-CZ" dirty="0">
              <a:solidFill>
                <a:schemeClr val="bg1"/>
              </a:solidFill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Smrk</a:t>
            </a:r>
            <a:endParaRPr lang="cs-CZ" i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548680"/>
            <a:ext cx="7056784" cy="562677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Lužické hory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Luž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  <a:endParaRPr lang="cs-CZ" i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39552" y="476672"/>
            <a:ext cx="8325333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Krušné hory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412776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Klínovec</a:t>
            </a:r>
            <a:endParaRPr lang="cs-CZ" i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7848872" cy="587439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Český les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Čerchov</a:t>
            </a:r>
            <a:endParaRPr lang="cs-CZ" i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Hranice za starých časů hlídali Chodové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764704"/>
            <a:ext cx="7056784" cy="528082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500" accel="50000" fill="hold">
                                          <p:stCondLst>
                                            <p:cond delay="150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3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Šumava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Plechý</a:t>
            </a:r>
            <a:endParaRPr lang="cs-CZ" i="1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Je zde prales Boubín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Pramení zde řeka Vltava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126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755576" y="764704"/>
            <a:ext cx="7584842" cy="568863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25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250" accel="50000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5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Bílé 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Karpaty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Velká Javořina</a:t>
            </a:r>
            <a:endParaRPr lang="cs-CZ" i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229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260648"/>
            <a:ext cx="8208912" cy="615668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Moravskoslezské Beskydy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Lysá hora</a:t>
            </a:r>
            <a:endParaRPr lang="cs-CZ" i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331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63688" y="332656"/>
            <a:ext cx="5184576" cy="63098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Jeseníky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Praděd</a:t>
            </a:r>
            <a:endParaRPr lang="cs-CZ" i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433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20688"/>
            <a:ext cx="7345904" cy="583264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accel="50000" fill="hold">
                                          <p:stCondLst>
                                            <p:cond delay="50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1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Orlické hory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Velká Deštná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Pramení zde řeka Orlice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536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27584" y="620688"/>
            <a:ext cx="7272808" cy="546268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636912"/>
            <a:ext cx="8229600" cy="1143000"/>
          </a:xfrm>
        </p:spPr>
        <p:txBody>
          <a:bodyPr/>
          <a:lstStyle/>
          <a:p>
            <a:r>
              <a:rPr lang="cs-CZ" b="1" i="1" u="sng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Vnitrozemská pohoří</a:t>
            </a:r>
            <a:endParaRPr lang="cs-CZ" b="1" i="1" u="sng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5949280"/>
            <a:ext cx="8363272" cy="176883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České středohoří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Milešovka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Pohoří je sopečného původu stejně jako hora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Říp</a:t>
            </a:r>
            <a:endParaRPr lang="cs-CZ" i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638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980728"/>
            <a:ext cx="8593704" cy="482453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Brdy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Tok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741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548680"/>
            <a:ext cx="8182346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Českomoravská vysočina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Nejvyšší hora je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Javořice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843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37365" y="836712"/>
            <a:ext cx="9181365" cy="5157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852936"/>
            <a:ext cx="8229600" cy="1143000"/>
          </a:xfrm>
        </p:spPr>
        <p:txBody>
          <a:bodyPr/>
          <a:lstStyle/>
          <a:p>
            <a:r>
              <a:rPr lang="cs-CZ" sz="4800" b="1" i="1" u="sng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Nížiny</a:t>
            </a:r>
            <a:endParaRPr lang="cs-CZ" sz="4800" b="1" i="1" u="sng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95536" y="6237312"/>
            <a:ext cx="8291264" cy="176883"/>
          </a:xfrm>
        </p:spPr>
        <p:txBody>
          <a:bodyPr>
            <a:normAutofit fontScale="25000" lnSpcReduction="20000"/>
          </a:bodyPr>
          <a:lstStyle/>
          <a:p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-226368" y="692696"/>
            <a:ext cx="226368" cy="220886"/>
          </a:xfrm>
        </p:spPr>
        <p:txBody>
          <a:bodyPr>
            <a:normAutofit fontScale="90000"/>
          </a:bodyPr>
          <a:lstStyle/>
          <a:p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836712"/>
            <a:ext cx="8229600" cy="4525963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Povrch České republiky tvoří většinou vysočiny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Nížiny se rozkládají pouze kolem některých větších řek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Bývá zde teplé léto a mírná zima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Půda je zde úrodná a vhodná pro zemědělství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p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Polabská nížina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Podél toku řeky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Labe</a:t>
            </a:r>
            <a:endParaRPr lang="cs-CZ" i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1945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899592" y="404664"/>
            <a:ext cx="7620000" cy="573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5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Hornomoravský úval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Podél středního toku řeky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Moravy</a:t>
            </a:r>
          </a:p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Kolem toku řeky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Haná</a:t>
            </a:r>
            <a:endParaRPr lang="cs-CZ" i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048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11560" y="476672"/>
            <a:ext cx="7620000" cy="5715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2000" fill="hold"/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Dolnomoravský úval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Podél dolního toku řeky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Moravy</a:t>
            </a:r>
            <a:endParaRPr lang="cs-CZ" i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150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467544" y="476672"/>
            <a:ext cx="8208912" cy="54726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Dyjskosvratecký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úval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Protékají tudy řeky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Dyje</a:t>
            </a:r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a </a:t>
            </a:r>
            <a:r>
              <a:rPr lang="cs-CZ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Svratka</a:t>
            </a:r>
            <a:endParaRPr lang="cs-CZ" i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pic>
        <p:nvPicPr>
          <p:cNvPr id="2253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764704"/>
            <a:ext cx="6398526" cy="475252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"/>
                                          </p:val>
                                        </p:tav>
                                        <p:tav tm="100000">
                                          <p:val>
                                            <p:strVal val="#ppt_w*.05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.05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2000" fill="hold"/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+.4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.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+.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000" accel="50000" fill="hold">
                                          <p:stCondLst>
                                            <p:cond delay="100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2000" decel="5000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636912"/>
            <a:ext cx="8229600" cy="1143000"/>
          </a:xfrm>
        </p:spPr>
        <p:txBody>
          <a:bodyPr/>
          <a:lstStyle/>
          <a:p>
            <a:r>
              <a:rPr lang="cs-CZ" sz="4800" b="1" i="1" u="sng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Otázky</a:t>
            </a:r>
            <a:endParaRPr lang="cs-CZ" sz="4800" b="1" i="1" u="sng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 flipV="1">
            <a:off x="457200" y="6126163"/>
            <a:ext cx="8435280" cy="327173"/>
          </a:xfrm>
        </p:spPr>
        <p:txBody>
          <a:bodyPr>
            <a:normAutofit fontScale="55000" lnSpcReduction="20000"/>
          </a:bodyPr>
          <a:lstStyle/>
          <a:p>
            <a:endParaRPr lang="cs-CZ" dirty="0"/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332656"/>
            <a:ext cx="8229600" cy="1143000"/>
          </a:xfrm>
        </p:spPr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 jakém pohoří pramení řeka Labe ??</a:t>
            </a:r>
            <a:endParaRPr lang="cs-CZ" sz="36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691680" y="2132856"/>
            <a:ext cx="6923112" cy="3129211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Pramení v Krkonoších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36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Jaká je nejvyšší hora Krušných hor ??</a:t>
            </a:r>
            <a:endParaRPr lang="cs-CZ" sz="3600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79712" y="2132856"/>
            <a:ext cx="6707088" cy="3705275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Ano, je to Klínovec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Kdo dříve hlídal hranice na území </a:t>
            </a:r>
            <a:r>
              <a:rPr lang="cs-CZ" sz="2800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Českého lesa 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??</a:t>
            </a:r>
            <a:endParaRPr lang="cs-CZ" sz="28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907704" y="1988840"/>
            <a:ext cx="6563072" cy="3201219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Samozřejmě, byli to Chodové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Kde se nachází pramen </a:t>
            </a:r>
            <a:r>
              <a:rPr lang="cs-CZ" sz="2800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Vltavy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a prales </a:t>
            </a:r>
            <a:r>
              <a:rPr lang="cs-CZ" sz="2800" i="1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Boubín</a:t>
            </a:r>
            <a:r>
              <a:rPr lang="cs-CZ" sz="28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??</a:t>
            </a:r>
            <a:endParaRPr lang="cs-CZ" sz="2800" i="1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195736" y="2204864"/>
            <a:ext cx="6635080" cy="3417243"/>
          </a:xfrm>
        </p:spPr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Ano, je to na Šumavě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Odkazy</a:t>
            </a:r>
            <a:endParaRPr lang="cs-CZ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67544" y="1340768"/>
            <a:ext cx="8229600" cy="5112568"/>
          </a:xfrm>
        </p:spPr>
        <p:txBody>
          <a:bodyPr>
            <a:normAutofit lnSpcReduction="10000"/>
          </a:bodyPr>
          <a:lstStyle/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3"/>
              </a:rPr>
              <a:t>http://www.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3"/>
              </a:rPr>
              <a:t>ceskevylety.cz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3"/>
              </a:rPr>
              <a:t>/oblasti.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3"/>
              </a:rPr>
              <a:t>php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3"/>
              </a:rPr>
              <a:t>?o=5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4"/>
              </a:rPr>
              <a:t>http://enciklopedie.bloger.cz/Priroda/Snezka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5"/>
              </a:rPr>
              <a:t>http://www.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5"/>
              </a:rPr>
              <a:t>fotostranky.org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5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5"/>
              </a:rPr>
              <a:t>krkonose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5"/>
              </a:rPr>
              <a:t>-cesta-k-prameni-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5"/>
              </a:rPr>
              <a:t>labe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5"/>
              </a:rPr>
              <a:t>/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6"/>
              </a:rPr>
              <a:t>http://www.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6"/>
              </a:rPr>
              <a:t>nmps.cz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6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6"/>
              </a:rPr>
              <a:t>okoli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6"/>
              </a:rPr>
              <a:t>_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6"/>
              </a:rPr>
              <a:t>mesta.php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7"/>
              </a:rPr>
              <a:t>http://www.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7"/>
              </a:rPr>
              <a:t>mff.cuni.cz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7"/>
              </a:rPr>
              <a:t>/~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7"/>
              </a:rPr>
              <a:t>zakouril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7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7"/>
              </a:rPr>
              <a:t>lh.htm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http://www.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tisicovky.cz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cs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/hory/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krusne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-hory/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klinovec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-hlv86/foto/?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cislo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_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stranky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8"/>
              </a:rPr>
              <a:t>_i=2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9"/>
              </a:rPr>
              <a:t>http://deinonych.blog.cz/0907/cesky-les-cerchov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0"/>
              </a:rPr>
              <a:t>http://www.hajduch.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0"/>
              </a:rPr>
              <a:t>net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0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0"/>
              </a:rPr>
              <a:t>cesko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0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0"/>
              </a:rPr>
              <a:t>priroda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0"/>
              </a:rPr>
              <a:t>/povrch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http://www.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turisimo.cz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cesko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mesta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-a-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mista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chko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bile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karpaty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1"/>
              </a:rPr>
              <a:t>/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http://www.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kct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tabor.cz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gymta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VrcholyPohoriCR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LysaHora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/index.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2"/>
              </a:rPr>
              <a:t>htm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3"/>
              </a:rPr>
              <a:t>http://photo.czechtourism.com/index.php?a=detail&amp;id=4268&amp;m=photo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http://www.region-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orlickehory.cz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/album/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fotogalerie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fotogalerie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orlicke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-hory-zima/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orlicke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-hory-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velka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destna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jpg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4"/>
              </a:rPr>
              <a:t>/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5"/>
              </a:rPr>
              <a:t>http://netpet.tym.cz/akce_070428.html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6"/>
              </a:rPr>
              <a:t>http://www.ok1jfh.net/brdy/index.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6"/>
              </a:rPr>
              <a:t>htm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http://www.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navzduchu.cz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cyklo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/tipy-na-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vylety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/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vysocina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telcska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-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javoricka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7"/>
              </a:rPr>
              <a:t>/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http://regiony.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ic.cz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/index.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php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?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clanek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=povrch&amp;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dir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=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pardub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&amp;menu=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8"/>
              </a:rPr>
              <a:t>pardub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http://regiony.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ic.cz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/index.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php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?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clanek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=povrch&amp;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dir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=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olomouc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&amp;menu=</a:t>
            </a:r>
            <a:r>
              <a:rPr lang="cs-CZ" sz="1400" dirty="0" err="1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19"/>
              </a:rPr>
              <a:t>olomouc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20"/>
              </a:rPr>
              <a:t>http://botany.cz/cs/horky/</a:t>
            </a:r>
            <a:endParaRPr lang="cs-CZ" sz="1400" dirty="0" smtClean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  <a:p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  <a:hlinkClick r:id="rId21"/>
              </a:rPr>
              <a:t>http://ubytovani.pampeliska.cz/drnholec/</a:t>
            </a:r>
            <a:r>
              <a:rPr lang="cs-CZ" sz="1400" dirty="0" smtClean="0">
                <a:solidFill>
                  <a:schemeClr val="bg1"/>
                </a:solidFill>
                <a:latin typeface="Tahoma" pitchFamily="34" charset="0"/>
                <a:cs typeface="Tahoma" pitchFamily="34" charset="0"/>
              </a:rPr>
              <a:t> </a:t>
            </a:r>
          </a:p>
          <a:p>
            <a:endParaRPr lang="cs-CZ" sz="1400" dirty="0">
              <a:solidFill>
                <a:schemeClr val="bg1"/>
              </a:solidFill>
              <a:latin typeface="Tahoma" pitchFamily="34" charset="0"/>
              <a:cs typeface="Tahoma" pitchFamily="34" charset="0"/>
            </a:endParaRPr>
          </a:p>
        </p:txBody>
      </p:sp>
    </p:spTree>
  </p:cSld>
  <p:clrMapOvr>
    <a:masterClrMapping/>
  </p:clrMapOvr>
  <p:transition spd="slow">
    <p:wheel spokes="8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8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3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3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38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48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3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58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3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6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3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4" fill="hold">
                      <p:stCondLst>
                        <p:cond delay="indefinite"/>
                      </p:stCondLst>
                      <p:childTnLst>
                        <p:par>
                          <p:cTn id="75" fill="hold">
                            <p:stCondLst>
                              <p:cond delay="0"/>
                            </p:stCondLst>
                            <p:childTnLst>
                              <p:par>
                                <p:cTn id="7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78" dur="500"/>
                                        <p:tgtEl>
                                          <p:spTgt spid="3">
                                            <p:txEl>
                                              <p:pRg st="13" end="1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3" dur="500"/>
                                        <p:tgtEl>
                                          <p:spTgt spid="3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88" dur="500"/>
                                        <p:tgtEl>
                                          <p:spTgt spid="3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3" dur="500"/>
                                        <p:tgtEl>
                                          <p:spTgt spid="3">
                                            <p:txEl>
                                              <p:pRg st="16" end="1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4" fill="hold">
                      <p:stCondLst>
                        <p:cond delay="indefinite"/>
                      </p:stCondLst>
                      <p:childTnLst>
                        <p:par>
                          <p:cTn id="95" fill="hold">
                            <p:stCondLst>
                              <p:cond delay="0"/>
                            </p:stCondLst>
                            <p:childTnLst>
                              <p:par>
                                <p:cTn id="96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98" dur="500"/>
                                        <p:tgtEl>
                                          <p:spTgt spid="3">
                                            <p:txEl>
                                              <p:pRg st="17" end="1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4" presetClass="entr" presetSubtype="3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out)">
                                      <p:cBhvr>
                                        <p:cTn id="103" dur="500"/>
                                        <p:tgtEl>
                                          <p:spTgt spid="3">
                                            <p:txEl>
                                              <p:pRg st="18" end="1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 build="p"/>
    </p:bld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153</TotalTime>
  <Words>347</Words>
  <Application>Microsoft Office PowerPoint</Application>
  <PresentationFormat>Předvádění na obrazovce (4:3)</PresentationFormat>
  <Paragraphs>88</Paragraphs>
  <Slides>31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31</vt:i4>
      </vt:variant>
    </vt:vector>
  </HeadingPairs>
  <TitlesOfParts>
    <vt:vector size="32" baseType="lpstr">
      <vt:lpstr>Motiv sady Office</vt:lpstr>
      <vt:lpstr>Povrch České republiky</vt:lpstr>
      <vt:lpstr>Snímek 2</vt:lpstr>
      <vt:lpstr>Pohraniční pohoří</vt:lpstr>
      <vt:lpstr>Krkonoše</vt:lpstr>
      <vt:lpstr>Sněžka</vt:lpstr>
      <vt:lpstr>Pramen řeky Labe</vt:lpstr>
      <vt:lpstr>Jizerské hory</vt:lpstr>
      <vt:lpstr>Lužické hory</vt:lpstr>
      <vt:lpstr>Krušné hory</vt:lpstr>
      <vt:lpstr>Český les</vt:lpstr>
      <vt:lpstr>Šumava</vt:lpstr>
      <vt:lpstr>Bílé Karpaty</vt:lpstr>
      <vt:lpstr>Moravskoslezské Beskydy</vt:lpstr>
      <vt:lpstr>Jeseníky</vt:lpstr>
      <vt:lpstr>Orlické hory</vt:lpstr>
      <vt:lpstr>Vnitrozemská pohoří</vt:lpstr>
      <vt:lpstr>České středohoří</vt:lpstr>
      <vt:lpstr>Brdy</vt:lpstr>
      <vt:lpstr>Českomoravská vysočina</vt:lpstr>
      <vt:lpstr>Nížiny</vt:lpstr>
      <vt:lpstr>Snímek 21</vt:lpstr>
      <vt:lpstr>Polabská nížina</vt:lpstr>
      <vt:lpstr>Hornomoravský úval</vt:lpstr>
      <vt:lpstr>Dolnomoravský úval</vt:lpstr>
      <vt:lpstr>Dyjskosvratecký úval</vt:lpstr>
      <vt:lpstr>Otázky</vt:lpstr>
      <vt:lpstr>V jakém pohoří pramení řeka Labe ??</vt:lpstr>
      <vt:lpstr>Jaká je nejvyšší hora Krušných hor ??</vt:lpstr>
      <vt:lpstr>Kdo dříve hlídal hranice na území Českého lesa ??</vt:lpstr>
      <vt:lpstr>Kde se nachází pramen Vltavy a prales Boubín ??</vt:lpstr>
      <vt:lpstr>Odkazy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mh</dc:creator>
  <cp:lastModifiedBy>Dave</cp:lastModifiedBy>
  <cp:revision>22</cp:revision>
  <dcterms:created xsi:type="dcterms:W3CDTF">2011-10-26T14:52:17Z</dcterms:created>
  <dcterms:modified xsi:type="dcterms:W3CDTF">2012-06-14T14:45:53Z</dcterms:modified>
</cp:coreProperties>
</file>