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63" r:id="rId2"/>
    <p:sldId id="302" r:id="rId3"/>
    <p:sldId id="348" r:id="rId4"/>
    <p:sldId id="346" r:id="rId5"/>
    <p:sldId id="291" r:id="rId6"/>
    <p:sldId id="349" r:id="rId7"/>
    <p:sldId id="343" r:id="rId8"/>
    <p:sldId id="319" r:id="rId9"/>
    <p:sldId id="339" r:id="rId10"/>
    <p:sldId id="262" r:id="rId11"/>
    <p:sldId id="293" r:id="rId12"/>
    <p:sldId id="314" r:id="rId13"/>
    <p:sldId id="341" r:id="rId14"/>
    <p:sldId id="350" r:id="rId15"/>
    <p:sldId id="268" r:id="rId16"/>
    <p:sldId id="271" r:id="rId17"/>
    <p:sldId id="340" r:id="rId18"/>
    <p:sldId id="362" r:id="rId19"/>
    <p:sldId id="345" r:id="rId20"/>
    <p:sldId id="3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66FFFF"/>
    <a:srgbClr val="F9B4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605" autoAdjust="0"/>
  </p:normalViewPr>
  <p:slideViewPr>
    <p:cSldViewPr>
      <p:cViewPr>
        <p:scale>
          <a:sx n="100" d="100"/>
          <a:sy n="100" d="100"/>
        </p:scale>
        <p:origin x="298" y="13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CEC14-C5F9-4B4D-9109-836E20B51EF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D4AEA-0A15-41D9-87DB-A013DAD370E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542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D4AEA-0A15-41D9-87DB-A013DAD370E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Vyber popisovač.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D4AEA-0A15-41D9-87DB-A013DAD370E1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Kontrolu  proveď</a:t>
            </a:r>
            <a:r>
              <a:rPr lang="cs-CZ" baseline="0" dirty="0" smtClean="0"/>
              <a:t> klikáním.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D4AEA-0A15-41D9-87DB-A013DAD370E1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2A4B7-DC7E-4E1E-B7C3-72A85B95D0E2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4C80E-69E2-47B9-A31D-B78055D437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a/ab/House_mouse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13512&amp;picture=tri-prasatka&amp;large=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1/10/Feldmaus_Microtus_arvalis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0/06/Red_Deer_Stag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c/cc/Dama_dama8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3/33/01-sfel-08-009a_-_crop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7/74/Mouflon_2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3/37/Oryctolagus_cuniculus_Tasmania_2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e/e3/Mustela_nivalis_-British_Wildlife_Centre-4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f/ff/Martes_martes_crop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//upload.wikimedia.org/wikipedia/commons/3/33/01-sfel-08-009a_-_crop.jpg" TargetMode="External"/><Relationship Id="rId7" Type="http://schemas.openxmlformats.org/officeDocument/2006/relationships/image" Target="../media/image7.jpeg"/><Relationship Id="rId12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hyperlink" Target="http://www.publicdomainpictures.net/view-image.php?image=13512&amp;picture=tri-prasatka&amp;large=1" TargetMode="External"/><Relationship Id="rId5" Type="http://schemas.openxmlformats.org/officeDocument/2006/relationships/hyperlink" Target="//upload.wikimedia.org/wikipedia/commons/0/06/Red_Deer_Stag.jpg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4.jpeg"/><Relationship Id="rId9" Type="http://schemas.openxmlformats.org/officeDocument/2006/relationships/hyperlink" Target="//upload.wikimedia.org/wikipedia/commons/f/ff/Martes_martes_crop.jp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5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microsoft.com/office/2007/relationships/hdphoto" Target="../media/hdphoto1.wdp"/><Relationship Id="rId9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ama_dama8.JPG" TargetMode="External"/><Relationship Id="rId13" Type="http://schemas.openxmlformats.org/officeDocument/2006/relationships/hyperlink" Target="http://cs.wikipedia.org/wiki/Soubor:Vulpes_vulpes_standing_in_snow.jpg" TargetMode="External"/><Relationship Id="rId3" Type="http://schemas.openxmlformats.org/officeDocument/2006/relationships/hyperlink" Target="http://www.publicdomainpictures.net/view-image.php?image=13512&amp;picture=tri-prasatka&#8222;" TargetMode="External"/><Relationship Id="rId7" Type="http://schemas.openxmlformats.org/officeDocument/2006/relationships/hyperlink" Target="http://cs.wikipedia.org/wiki/Soubor:Red_Deer_Stag.jpg" TargetMode="External"/><Relationship Id="rId12" Type="http://schemas.openxmlformats.org/officeDocument/2006/relationships/hyperlink" Target="http://cs.wikipedia.org/wiki/Soubor:Oryctolagus_cuniculus_Tasmania_2.jpg" TargetMode="External"/><Relationship Id="rId2" Type="http://schemas.openxmlformats.org/officeDocument/2006/relationships/hyperlink" Target="http://cs.wikipedia.org/wiki/Soubor:House_mouse.jpg" TargetMode="External"/><Relationship Id="rId16" Type="http://schemas.openxmlformats.org/officeDocument/2006/relationships/hyperlink" Target="http://www.clker.com/clipart-23775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reativecommons.org/licenses/by/2.0/deed.cs" TargetMode="External"/><Relationship Id="rId11" Type="http://schemas.openxmlformats.org/officeDocument/2006/relationships/hyperlink" Target="http://cs.wikipedia.org/wiki/Soubor:Mouflon_2.jpg" TargetMode="External"/><Relationship Id="rId5" Type="http://schemas.openxmlformats.org/officeDocument/2006/relationships/hyperlink" Target="http://cs.wikipedia.org/wiki/Soubor:Feldmaus_Microtus_arvalis.jpg" TargetMode="External"/><Relationship Id="rId15" Type="http://schemas.openxmlformats.org/officeDocument/2006/relationships/hyperlink" Target="http://cs.wikipedia.org/wiki/Soubor:Martes_martes_crop.jpg" TargetMode="External"/><Relationship Id="rId10" Type="http://schemas.openxmlformats.org/officeDocument/2006/relationships/hyperlink" Target="http://cs.wikipedia.org/wiki/Soubor:01-sfel-08-009a_-_crop.jpg" TargetMode="External"/><Relationship Id="rId4" Type="http://schemas.openxmlformats.org/officeDocument/2006/relationships/hyperlink" Target="http://creativecommons.org/licenses/by-sa/3.0/deed.cs" TargetMode="External"/><Relationship Id="rId9" Type="http://schemas.openxmlformats.org/officeDocument/2006/relationships/hyperlink" Target="http://cs.wikipedia.org/wiki/Soubor:Capreolus_capreolus_(Marek_Szczepanek).jpg" TargetMode="External"/><Relationship Id="rId14" Type="http://schemas.openxmlformats.org/officeDocument/2006/relationships/hyperlink" Target="http://cs.wikipedia.org/wiki/Soubor:Mustela_nivalis_-British_Wildlife_Centre-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5055" y="47971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87603" y="1816574"/>
            <a:ext cx="3832909" cy="6120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cs-CZ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Volně žijící zvířata - savci</a:t>
            </a:r>
          </a:p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55012" y="2769174"/>
            <a:ext cx="58980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>
              <a:lnSpc>
                <a:spcPct val="150000"/>
              </a:lnSpc>
            </a:pPr>
            <a:r>
              <a:rPr lang="cs-CZ" dirty="0" smtClean="0"/>
              <a:t>Základní škola a Mateřská škola </a:t>
            </a:r>
            <a:r>
              <a:rPr lang="cs-CZ" dirty="0" err="1" smtClean="0"/>
              <a:t>Kateřinice</a:t>
            </a:r>
            <a:r>
              <a:rPr lang="cs-CZ" dirty="0" smtClean="0"/>
              <a:t>, okres Vsetín</a:t>
            </a:r>
          </a:p>
          <a:p>
            <a:pPr algn="ctr" fontAlgn="ctr">
              <a:lnSpc>
                <a:spcPct val="150000"/>
              </a:lnSpc>
            </a:pPr>
            <a:r>
              <a:rPr lang="cs-CZ" dirty="0" smtClean="0"/>
              <a:t>Číslo projektu: CZ.1.07/1.4.00/21.1314</a:t>
            </a:r>
          </a:p>
          <a:p>
            <a:pPr algn="ctr" fontAlgn="ctr">
              <a:lnSpc>
                <a:spcPct val="150000"/>
              </a:lnSpc>
            </a:pPr>
            <a:r>
              <a:rPr lang="cs-CZ" b="1" dirty="0" smtClean="0">
                <a:solidFill>
                  <a:srgbClr val="000000"/>
                </a:solidFill>
              </a:rPr>
              <a:t>Číslo </a:t>
            </a:r>
            <a:r>
              <a:rPr lang="cs-CZ" b="1" dirty="0" err="1" smtClean="0">
                <a:solidFill>
                  <a:srgbClr val="000000"/>
                </a:solidFill>
              </a:rPr>
              <a:t>DUMu</a:t>
            </a:r>
            <a:r>
              <a:rPr lang="cs-CZ" b="1" dirty="0" smtClean="0">
                <a:solidFill>
                  <a:srgbClr val="000000"/>
                </a:solidFill>
              </a:rPr>
              <a:t>: </a:t>
            </a:r>
            <a:r>
              <a:rPr lang="cs-CZ" b="1" dirty="0" smtClean="0"/>
              <a:t>VY_32_INOVACE_02_03_Zvířata</a:t>
            </a:r>
          </a:p>
          <a:p>
            <a:pPr algn="ctr">
              <a:lnSpc>
                <a:spcPct val="150000"/>
              </a:lnSpc>
              <a:defRPr/>
            </a:pPr>
            <a:r>
              <a:rPr lang="cs-CZ" dirty="0" smtClean="0"/>
              <a:t>Vzdělávací oblast: Člověk a jeho svět - 1. a 2. ročník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Tematický celek: Zvířata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algn="ctr" fontAlgn="ctr"/>
            <a:r>
              <a:rPr lang="cs-CZ" dirty="0">
                <a:solidFill>
                  <a:srgbClr val="000000"/>
                </a:solidFill>
              </a:rPr>
              <a:t>Autor: Mgr. Bronislava </a:t>
            </a:r>
            <a:r>
              <a:rPr lang="cs-CZ" dirty="0" err="1">
                <a:solidFill>
                  <a:srgbClr val="000000"/>
                </a:solidFill>
              </a:rPr>
              <a:t>Uličníková</a:t>
            </a:r>
            <a:endParaRPr lang="cs-CZ" dirty="0">
              <a:solidFill>
                <a:srgbClr val="000000"/>
              </a:solidFill>
            </a:endParaRPr>
          </a:p>
          <a:p>
            <a:pPr algn="ctr" fontAlgn="ctr"/>
            <a:r>
              <a:rPr lang="cs-CZ" dirty="0">
                <a:solidFill>
                  <a:srgbClr val="000000"/>
                </a:solidFill>
              </a:rPr>
              <a:t>Anotace: Výkladová prezentace s poznáváním volně žijících </a:t>
            </a:r>
            <a:r>
              <a:rPr lang="cs-CZ" dirty="0" smtClean="0">
                <a:solidFill>
                  <a:srgbClr val="000000"/>
                </a:solidFill>
              </a:rPr>
              <a:t>zvířat. Zařazení zvířat dle výběru potravy.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255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52067" y="1772816"/>
            <a:ext cx="7416824" cy="460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0" dirty="0" smtClean="0"/>
              <a:t>Teplokrevná zvířata, která v zimě nespí, </a:t>
            </a:r>
            <a:r>
              <a:rPr lang="cs-CZ" sz="3000" dirty="0"/>
              <a:t>chrání </a:t>
            </a:r>
            <a:endParaRPr lang="cs-CZ" sz="3000" dirty="0" smtClean="0"/>
          </a:p>
          <a:p>
            <a:pPr>
              <a:lnSpc>
                <a:spcPct val="150000"/>
              </a:lnSpc>
            </a:pPr>
            <a:r>
              <a:rPr lang="cs-CZ" sz="3000" dirty="0" smtClean="0"/>
              <a:t>před chladem hustý zimní kožíšek a tuk, který </a:t>
            </a:r>
            <a:r>
              <a:rPr lang="cs-CZ" sz="3000" dirty="0"/>
              <a:t>se vytvořil pod </a:t>
            </a:r>
            <a:r>
              <a:rPr lang="cs-CZ" sz="3000" dirty="0" smtClean="0"/>
              <a:t>kůží z dostatečného přísunu potravy na podzim. </a:t>
            </a:r>
          </a:p>
          <a:p>
            <a:pPr>
              <a:lnSpc>
                <a:spcPct val="150000"/>
              </a:lnSpc>
            </a:pPr>
            <a:r>
              <a:rPr lang="cs-CZ" sz="3000" dirty="0" smtClean="0"/>
              <a:t>Pohyb pomáhá zvířatům udržovat stálou tělesnou teplotu. Při nedostatku potravy musí změnit druh obživy. Lesníci zvěř přikrmují.</a:t>
            </a:r>
          </a:p>
          <a:p>
            <a:pPr>
              <a:lnSpc>
                <a:spcPct val="150000"/>
              </a:lnSpc>
            </a:pPr>
            <a:r>
              <a:rPr lang="cs-CZ" sz="3000" dirty="0" smtClean="0"/>
              <a:t>  </a:t>
            </a:r>
            <a:endParaRPr lang="cs-CZ" sz="3000" dirty="0"/>
          </a:p>
        </p:txBody>
      </p:sp>
      <p:sp>
        <p:nvSpPr>
          <p:cNvPr id="3" name="Obdélník 2"/>
          <p:cNvSpPr/>
          <p:nvPr/>
        </p:nvSpPr>
        <p:spPr>
          <a:xfrm>
            <a:off x="1158712" y="620688"/>
            <a:ext cx="72101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Volně žijící zvířata - savci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1196752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Všežravci</a:t>
            </a:r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31608" y="3429000"/>
            <a:ext cx="6301790" cy="468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Živí se rostlinnou i živočišnou potravou.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House mou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3" y="2060848"/>
            <a:ext cx="5036534" cy="34920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2884800" y="476671"/>
            <a:ext cx="30119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Myš domácí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796136" y="3212976"/>
            <a:ext cx="302433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>
                <a:solidFill>
                  <a:prstClr val="black"/>
                </a:solidFill>
              </a:rPr>
              <a:t>škůdce </a:t>
            </a:r>
            <a:r>
              <a:rPr lang="cs-CZ" sz="2000" dirty="0">
                <a:solidFill>
                  <a:prstClr val="black"/>
                </a:solidFill>
              </a:rPr>
              <a:t>a </a:t>
            </a:r>
            <a:r>
              <a:rPr lang="cs-CZ" sz="2000" dirty="0" smtClean="0">
                <a:solidFill>
                  <a:prstClr val="black"/>
                </a:solidFill>
              </a:rPr>
              <a:t>všežravec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likviduje </a:t>
            </a:r>
            <a:r>
              <a:rPr lang="cs-CZ" sz="2000" dirty="0"/>
              <a:t>zásoby </a:t>
            </a:r>
            <a:r>
              <a:rPr lang="cs-CZ" sz="2000" dirty="0" smtClean="0"/>
              <a:t>obilovin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>
                <a:solidFill>
                  <a:prstClr val="black"/>
                </a:solidFill>
              </a:rPr>
              <a:t>může přenášet různé </a:t>
            </a:r>
          </a:p>
          <a:p>
            <a:pPr marL="285750" indent="-285750"/>
            <a:r>
              <a:rPr lang="cs-CZ" sz="2000" dirty="0" smtClean="0">
                <a:solidFill>
                  <a:prstClr val="black"/>
                </a:solidFill>
              </a:rPr>
              <a:t>     nemoci</a:t>
            </a:r>
            <a:endParaRPr lang="cs-CZ" sz="20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ři prasátka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20688"/>
            <a:ext cx="3905250" cy="585787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004048" y="764704"/>
            <a:ext cx="313316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Prase divoké</a:t>
            </a:r>
            <a:endParaRPr lang="cs-CZ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99992" y="2636912"/>
            <a:ext cx="3636000" cy="129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buFont typeface="Wingdings" pitchFamily="2" charset="2"/>
              <a:buChar char="§"/>
            </a:pPr>
            <a:r>
              <a:rPr lang="cs-CZ" sz="2000" dirty="0" smtClean="0"/>
              <a:t>všežravec </a:t>
            </a:r>
          </a:p>
          <a:p>
            <a:pPr marL="266700" indent="-266700">
              <a:buFont typeface="Wingdings" pitchFamily="2" charset="2"/>
              <a:buChar char="§"/>
            </a:pPr>
            <a:r>
              <a:rPr lang="cs-CZ" sz="2000" dirty="0" smtClean="0"/>
              <a:t>potrava - kořínky, tráva, žaludy, bukvice, hmyz, plži, odpadky    </a:t>
            </a:r>
          </a:p>
          <a:p>
            <a:pPr marL="266700" indent="-266700">
              <a:buFont typeface="Wingdings" pitchFamily="2" charset="2"/>
              <a:buChar char="§"/>
            </a:pPr>
            <a:r>
              <a:rPr lang="cs-CZ" sz="2000" dirty="0" smtClean="0"/>
              <a:t>pustoší řepná a kukuřičná pole</a:t>
            </a:r>
          </a:p>
          <a:p>
            <a:pPr marL="266700" indent="-266700">
              <a:buFont typeface="Wingdings" pitchFamily="2" charset="2"/>
              <a:buChar char="§"/>
            </a:pP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76191" y="1916832"/>
            <a:ext cx="30467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Býložravci</a:t>
            </a:r>
            <a:endParaRPr lang="cs-CZ" sz="54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4149080"/>
            <a:ext cx="5256584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Živí se rostlinami, semeny, plody.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59832" y="692696"/>
            <a:ext cx="31506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Hraboš polní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1506" name="Picture 2" descr="Soubor:Feldmaus Microtus arvali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00808"/>
            <a:ext cx="4668686" cy="3852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52254" y="2636912"/>
            <a:ext cx="3420000" cy="22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hlodavec a škůdce na polích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žije </a:t>
            </a:r>
            <a:r>
              <a:rPr lang="cs-CZ" sz="2000" dirty="0"/>
              <a:t>v </a:t>
            </a:r>
            <a:r>
              <a:rPr lang="cs-CZ" sz="2000" dirty="0" smtClean="0"/>
              <a:t>podzemních norách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rychle se </a:t>
            </a:r>
            <a:r>
              <a:rPr lang="cs-CZ" sz="2000" dirty="0" err="1" smtClean="0"/>
              <a:t>přemnožuje</a:t>
            </a:r>
            <a:endParaRPr lang="cs-CZ" sz="20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okusuje zelené rostliny, kůru stromků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je loven sovami, dravci, malými šelmami</a:t>
            </a:r>
          </a:p>
          <a:p>
            <a:pPr marL="285750" indent="-285750"/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621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Red Deer Sta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908720"/>
            <a:ext cx="5092178" cy="4284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249405" y="197265"/>
            <a:ext cx="25955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just"/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Jelen lesní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508104" y="1700808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9592" y="53732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5229200"/>
            <a:ext cx="4896000" cy="100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shazuje parohy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poškozuje okusem mladé stromky - škůdce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v jelení říji soupeří o laně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Dama dama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778" y="1356432"/>
            <a:ext cx="4553286" cy="49320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635896" y="397848"/>
            <a:ext cx="40419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Daněk evropský </a:t>
            </a:r>
            <a:endParaRPr lang="cs-CZ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294724" y="3356992"/>
            <a:ext cx="313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>
                <a:solidFill>
                  <a:prstClr val="black"/>
                </a:solidFill>
              </a:rPr>
              <a:t>paroží </a:t>
            </a:r>
            <a:r>
              <a:rPr lang="cs-CZ" sz="2000" dirty="0"/>
              <a:t>se nazývá </a:t>
            </a:r>
            <a:r>
              <a:rPr lang="cs-CZ" sz="2000" dirty="0" smtClean="0"/>
              <a:t>lopaty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potrava </a:t>
            </a:r>
            <a:r>
              <a:rPr lang="cs-CZ" sz="2000" dirty="0"/>
              <a:t>- bukvice, žaludy,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 různé </a:t>
            </a:r>
            <a:r>
              <a:rPr lang="cs-CZ" sz="2000" dirty="0"/>
              <a:t>byliny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63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pload.wikimedia.org/wikipedia/commons/5/5d/Capreolus_capreolus_%28Marek_Szczepanek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052737"/>
            <a:ext cx="6408000" cy="418984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131840" y="291677"/>
            <a:ext cx="2726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Srnec obecný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267744" y="5373216"/>
            <a:ext cx="457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potrava - byliny, plody, </a:t>
            </a:r>
            <a:r>
              <a:rPr lang="cs-CZ" sz="2000" dirty="0"/>
              <a:t>okusuje </a:t>
            </a:r>
            <a:r>
              <a:rPr lang="cs-CZ" sz="2000" dirty="0" smtClean="0"/>
              <a:t>větvičky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srně nenarostou parůžky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987824" y="221953"/>
            <a:ext cx="25607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Zajíc polní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932040" y="31409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3314" name="Picture 2" descr="Soubor:01-sfel-08-009a - cro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093634"/>
            <a:ext cx="4867374" cy="4464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719572" y="5453196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</a:t>
            </a:r>
            <a:endParaRPr lang="cs-CZ" sz="2000" dirty="0"/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1763688" y="5653250"/>
            <a:ext cx="64531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/>
              <a:t>potrava </a:t>
            </a:r>
            <a:r>
              <a:rPr lang="cs-CZ" sz="2000" dirty="0" smtClean="0"/>
              <a:t>- </a:t>
            </a:r>
            <a:r>
              <a:rPr lang="cs-CZ" sz="2000" dirty="0"/>
              <a:t>zelené rostliny, ohlodává kůru </a:t>
            </a:r>
            <a:r>
              <a:rPr lang="cs-CZ" sz="2000" dirty="0" smtClean="0"/>
              <a:t>dřevin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při </a:t>
            </a:r>
            <a:r>
              <a:rPr lang="cs-CZ" sz="2000" dirty="0"/>
              <a:t>běhu </a:t>
            </a:r>
            <a:r>
              <a:rPr lang="cs-CZ" sz="2000" dirty="0" smtClean="0"/>
              <a:t>kličkuje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při </a:t>
            </a:r>
            <a:r>
              <a:rPr lang="cs-CZ" sz="2000" dirty="0"/>
              <a:t>pozorování krajiny stojí na zadních nohách - panáčkuje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oubor:Mouflon 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268760"/>
            <a:ext cx="5297674" cy="3960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27784" y="476672"/>
            <a:ext cx="37171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Muflon obecný</a:t>
            </a:r>
            <a:endParaRPr lang="cs-CZ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00533" y="5445224"/>
            <a:ext cx="4968000" cy="97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beran má spirálovitě zatočené rohy - toulce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potrava - různé trávy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přemnožená zvěř pustoší lesní porost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Soubor:Oryctolagus cuniculus Tasmania 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24744"/>
            <a:ext cx="4059104" cy="5076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5148064" y="1052736"/>
            <a:ext cx="31745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Králík divoký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88023" y="3418140"/>
            <a:ext cx="34563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vyhrabává si podzemní noru s komůrkami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okusuje trávu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68908" y="1946449"/>
            <a:ext cx="33901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Masožravci</a:t>
            </a:r>
            <a:endParaRPr lang="cs-CZ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3728" y="4033218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Živí se masem. Loví živočichy.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thumb/d/d0/Vulpes_vulpes_standing_in_snow.jpg/640px-Vulpes_vulpes_standing_in_sn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7377" y="1200933"/>
            <a:ext cx="6077062" cy="41400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1413665" y="5517232"/>
            <a:ext cx="536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šelma, umí štěkat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potrava - myši, hraboši, žáby, ptáci, lesní plody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může přenášet nebezpečnou nemoc - vzteklinu  </a:t>
            </a:r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97950"/>
            <a:ext cx="3164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Liška obecná</a:t>
            </a:r>
            <a:endParaRPr lang="cs-CZ" sz="4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87624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619672" y="5364090"/>
            <a:ext cx="6264000" cy="1044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drobná hbitá šelma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potrava - myši, hraboši, obojživelníci, </a:t>
            </a:r>
            <a:r>
              <a:rPr lang="cs-CZ" sz="2000" dirty="0"/>
              <a:t>hmyz, </a:t>
            </a:r>
            <a:r>
              <a:rPr lang="cs-CZ" sz="2000" dirty="0" smtClean="0"/>
              <a:t>ptáci, vybírá ptačí vejce</a:t>
            </a:r>
          </a:p>
          <a:p>
            <a:endParaRPr lang="cs-CZ" sz="2000" dirty="0" smtClean="0"/>
          </a:p>
        </p:txBody>
      </p:sp>
      <p:sp>
        <p:nvSpPr>
          <p:cNvPr id="2" name="Obdélník 1"/>
          <p:cNvSpPr/>
          <p:nvPr/>
        </p:nvSpPr>
        <p:spPr>
          <a:xfrm>
            <a:off x="2839409" y="283295"/>
            <a:ext cx="35779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Lasice </a:t>
            </a:r>
            <a:r>
              <a:rPr lang="cs-CZ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kolčava </a:t>
            </a:r>
            <a:endParaRPr lang="cs-CZ" sz="4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170" name="Picture 2" descr="Soubor:Mustela nivalis -British Wildlife Centre-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052736"/>
            <a:ext cx="4970160" cy="42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oubor:Martes martes cro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593" y="1232130"/>
            <a:ext cx="6210000" cy="4140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63757" y="5521388"/>
            <a:ext cx="5580000" cy="75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velmi mrštná šelma, </a:t>
            </a:r>
            <a:r>
              <a:rPr lang="cs-CZ" sz="2000" dirty="0"/>
              <a:t>obratně šplhá </a:t>
            </a:r>
            <a:endParaRPr lang="cs-CZ" sz="20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dirty="0" smtClean="0"/>
              <a:t>potrava - malí savci, ptáci, žáby, hmyz, lesní plody</a:t>
            </a:r>
          </a:p>
          <a:p>
            <a:r>
              <a:rPr lang="cs-CZ" dirty="0"/>
              <a:t> </a:t>
            </a:r>
          </a:p>
        </p:txBody>
      </p:sp>
      <p:sp>
        <p:nvSpPr>
          <p:cNvPr id="2" name="Obdélník 1"/>
          <p:cNvSpPr/>
          <p:nvPr/>
        </p:nvSpPr>
        <p:spPr>
          <a:xfrm>
            <a:off x="3241649" y="313930"/>
            <a:ext cx="25878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Kuna lesní</a:t>
            </a:r>
          </a:p>
        </p:txBody>
      </p:sp>
    </p:spTree>
    <p:extLst>
      <p:ext uri="{BB962C8B-B14F-4D97-AF65-F5344CB8AC3E}">
        <p14:creationId xmlns:p14="http://schemas.microsoft.com/office/powerpoint/2010/main" val="146197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01-sfel-08-009a - crop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t="3637" r="-61" b="9081"/>
          <a:stretch>
            <a:fillRect/>
          </a:stretch>
        </p:blipFill>
        <p:spPr bwMode="auto">
          <a:xfrm>
            <a:off x="539552" y="4293096"/>
            <a:ext cx="2088232" cy="151200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467544" y="620688"/>
            <a:ext cx="82522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Označ různými barvami živočichy, kteří se odlišují výběrem potravy a vysvětli.</a:t>
            </a:r>
            <a:endParaRPr lang="cs-CZ" sz="2000" dirty="0"/>
          </a:p>
        </p:txBody>
      </p:sp>
      <p:pic>
        <p:nvPicPr>
          <p:cNvPr id="4" name="Picture 2" descr="Soubor:Red Deer Stag.jp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t="8889" b="8889"/>
          <a:stretch/>
        </p:blipFill>
        <p:spPr bwMode="auto">
          <a:xfrm>
            <a:off x="3419872" y="4362041"/>
            <a:ext cx="2133794" cy="1476000"/>
          </a:xfrm>
          <a:prstGeom prst="rect">
            <a:avLst/>
          </a:prstGeom>
          <a:noFill/>
        </p:spPr>
      </p:pic>
      <p:pic>
        <p:nvPicPr>
          <p:cNvPr id="5" name="Picture 2" descr="http://upload.wikimedia.org/wikipedia/commons/5/5d/Capreolus_capreolus_%28Marek_Szczepanek%29.jpg"/>
          <p:cNvPicPr>
            <a:picLocks noChangeAspect="1" noChangeArrowheads="1"/>
          </p:cNvPicPr>
          <p:nvPr/>
        </p:nvPicPr>
        <p:blipFill rotWithShape="1">
          <a:blip r:embed="rId7" cstate="print"/>
          <a:srcRect r="15233" b="7193"/>
          <a:stretch/>
        </p:blipFill>
        <p:spPr bwMode="auto">
          <a:xfrm>
            <a:off x="3817362" y="2132856"/>
            <a:ext cx="2053551" cy="1470056"/>
          </a:xfrm>
          <a:prstGeom prst="rect">
            <a:avLst/>
          </a:prstGeom>
          <a:noFill/>
        </p:spPr>
      </p:pic>
      <p:pic>
        <p:nvPicPr>
          <p:cNvPr id="6" name="Picture 2" descr="http://upload.wikimedia.org/wikipedia/commons/thumb/d/d0/Vulpes_vulpes_standing_in_snow.jpg/640px-Vulpes_vulpes_standing_in_snow.jpg"/>
          <p:cNvPicPr>
            <a:picLocks noChangeAspect="1" noChangeArrowheads="1"/>
          </p:cNvPicPr>
          <p:nvPr/>
        </p:nvPicPr>
        <p:blipFill rotWithShape="1">
          <a:blip r:embed="rId8" cstate="print"/>
          <a:srcRect l="80"/>
          <a:stretch/>
        </p:blipFill>
        <p:spPr bwMode="auto">
          <a:xfrm>
            <a:off x="6251429" y="4386422"/>
            <a:ext cx="2059263" cy="1404000"/>
          </a:xfrm>
          <a:prstGeom prst="rect">
            <a:avLst/>
          </a:prstGeom>
          <a:noFill/>
        </p:spPr>
      </p:pic>
      <p:pic>
        <p:nvPicPr>
          <p:cNvPr id="9" name="Picture 2" descr="Soubor:Martes martes crop.jp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/>
          <a:srcRect l="3672" t="1238" r="2970" b="-1"/>
          <a:stretch/>
        </p:blipFill>
        <p:spPr bwMode="auto">
          <a:xfrm>
            <a:off x="713268" y="2078887"/>
            <a:ext cx="2066917" cy="1457728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621350" y="2012563"/>
            <a:ext cx="2250752" cy="159037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3692797" y="2100925"/>
            <a:ext cx="2250752" cy="153391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Picture 2" descr="Tři prasátka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 cstate="print"/>
          <a:srcRect l="1" t="-23" r="115" b="10292"/>
          <a:stretch/>
        </p:blipFill>
        <p:spPr bwMode="auto">
          <a:xfrm>
            <a:off x="6951528" y="1783481"/>
            <a:ext cx="1389200" cy="1872000"/>
          </a:xfrm>
          <a:prstGeom prst="rect">
            <a:avLst/>
          </a:prstGeom>
          <a:noFill/>
        </p:spPr>
      </p:pic>
      <p:sp>
        <p:nvSpPr>
          <p:cNvPr id="12" name="Zaoblený obdélník 11"/>
          <p:cNvSpPr/>
          <p:nvPr/>
        </p:nvSpPr>
        <p:spPr>
          <a:xfrm>
            <a:off x="6830197" y="1704012"/>
            <a:ext cx="1602680" cy="2030939"/>
          </a:xfrm>
          <a:prstGeom prst="round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04397" y="1297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49110" y="1207362"/>
            <a:ext cx="1016368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12145" y="1214759"/>
            <a:ext cx="1106841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047867" y="1196752"/>
            <a:ext cx="1213794" cy="369332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467544" y="4221088"/>
            <a:ext cx="2304256" cy="165618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3347864" y="4271198"/>
            <a:ext cx="2297195" cy="1627817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6155684" y="4304853"/>
            <a:ext cx="2250752" cy="159037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740352" y="6082972"/>
            <a:ext cx="792088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Klikej.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55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1403648" y="188640"/>
            <a:ext cx="63766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Co nosí lesníci zvířatům do krmelce? Pojmenuj a spoj čarou.</a:t>
            </a:r>
            <a:endParaRPr lang="cs-CZ" sz="2000" dirty="0"/>
          </a:p>
        </p:txBody>
      </p:sp>
      <p:pic>
        <p:nvPicPr>
          <p:cNvPr id="10" name="Obrázek 9" descr="krmelec 001 -.jp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5983" y="660760"/>
            <a:ext cx="6912000" cy="5184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5" t="9482" r="7768" b="5336"/>
          <a:stretch/>
        </p:blipFill>
        <p:spPr>
          <a:xfrm>
            <a:off x="4499992" y="4581128"/>
            <a:ext cx="1474906" cy="129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E:\plody --\plody ll 00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60" t="21995" r="14708" b="13328"/>
          <a:stretch/>
        </p:blipFill>
        <p:spPr bwMode="auto">
          <a:xfrm>
            <a:off x="971600" y="4797152"/>
            <a:ext cx="1396802" cy="118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Picture 1" descr="C:\Documents and Settings\User\Dokumenty\Obrázky\1217862172513747892davosmith_Wheat_svg_me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4365104"/>
            <a:ext cx="607772" cy="1584000"/>
          </a:xfrm>
          <a:prstGeom prst="rect">
            <a:avLst/>
          </a:prstGeom>
          <a:noFill/>
        </p:spPr>
      </p:pic>
      <p:pic>
        <p:nvPicPr>
          <p:cNvPr id="1028" name="Picture 4" descr="E:\plody mm\plody 027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0" t="37074" r="9189" b="27275"/>
          <a:stretch/>
        </p:blipFill>
        <p:spPr bwMode="auto">
          <a:xfrm rot="3451350">
            <a:off x="5921676" y="5013951"/>
            <a:ext cx="12434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plody --\plody ll 012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4" t="18207" r="29485" b="27969"/>
          <a:stretch/>
        </p:blipFill>
        <p:spPr bwMode="auto">
          <a:xfrm>
            <a:off x="2699792" y="4797152"/>
            <a:ext cx="1331144" cy="122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627784" y="6093296"/>
            <a:ext cx="971035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kaštany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78520" y="6086256"/>
            <a:ext cx="982961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bukvice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67944" y="6093296"/>
            <a:ext cx="848887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/>
              <a:t>žaludy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6093296"/>
            <a:ext cx="1080120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kukuřice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6093296"/>
            <a:ext cx="1081378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pšenice</a:t>
            </a:r>
            <a:endParaRPr lang="cs-CZ" sz="2000" dirty="0"/>
          </a:p>
        </p:txBody>
      </p:sp>
      <p:cxnSp>
        <p:nvCxnSpPr>
          <p:cNvPr id="4" name="Přímá spojnice 3"/>
          <p:cNvCxnSpPr>
            <a:stCxn id="13" idx="0"/>
          </p:cNvCxnSpPr>
          <p:nvPr/>
        </p:nvCxnSpPr>
        <p:spPr>
          <a:xfrm flipH="1" flipV="1">
            <a:off x="1670001" y="5733256"/>
            <a:ext cx="1443301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6012160" y="5229200"/>
            <a:ext cx="1600030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15" idx="0"/>
          </p:cNvCxnSpPr>
          <p:nvPr/>
        </p:nvCxnSpPr>
        <p:spPr>
          <a:xfrm flipV="1">
            <a:off x="4492388" y="5661248"/>
            <a:ext cx="727684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1835696" y="5733256"/>
            <a:ext cx="1152128" cy="3600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6" idx="0"/>
          </p:cNvCxnSpPr>
          <p:nvPr/>
        </p:nvCxnSpPr>
        <p:spPr>
          <a:xfrm flipH="1" flipV="1">
            <a:off x="6732240" y="5445224"/>
            <a:ext cx="46805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7956376" y="6093296"/>
            <a:ext cx="936104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Řešení.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5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5"/>
            <a:ext cx="792088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Zdroje:</a:t>
            </a:r>
          </a:p>
          <a:p>
            <a:r>
              <a:rPr lang="cs-CZ" sz="1100" dirty="0" smtClean="0"/>
              <a:t>Autor neznámý.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House </a:t>
            </a:r>
            <a:r>
              <a:rPr lang="cs-CZ" sz="1100" dirty="0" err="1" smtClean="0"/>
              <a:t>mouse.jpg</a:t>
            </a:r>
            <a:r>
              <a:rPr lang="cs-CZ" sz="1100" dirty="0" smtClean="0"/>
              <a:t> [online]. [cit. 2011-11-17]. Dostupný pod licencí 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hlinkClick r:id="rId2"/>
              </a:rPr>
              <a:t>http://cs.wikipedia.org/wiki/</a:t>
            </a:r>
            <a:r>
              <a:rPr lang="cs-CZ" sz="1100" dirty="0" err="1" smtClean="0">
                <a:hlinkClick r:id="rId2"/>
              </a:rPr>
              <a:t>Soubor:House_mouse.jpg</a:t>
            </a:r>
            <a:r>
              <a:rPr lang="cs-CZ" sz="1100" dirty="0" smtClean="0">
                <a:hlinkClick r:id="rId2"/>
              </a:rPr>
              <a:t> </a:t>
            </a:r>
            <a:r>
              <a:rPr lang="cs-CZ" sz="1100" dirty="0" smtClean="0">
                <a:sym typeface="Symbol"/>
              </a:rPr>
              <a:t>. </a:t>
            </a:r>
          </a:p>
          <a:p>
            <a:r>
              <a:rPr lang="cs-CZ" sz="1100" dirty="0" smtClean="0">
                <a:cs typeface="Times New Roman" pitchFamily="18" charset="0"/>
                <a:sym typeface="Symbol"/>
              </a:rPr>
              <a:t>Kratochvíl, Petr. Public </a:t>
            </a:r>
            <a:r>
              <a:rPr lang="cs-CZ" sz="1100" dirty="0" err="1" smtClean="0">
                <a:cs typeface="Times New Roman" pitchFamily="18" charset="0"/>
                <a:sym typeface="Symbol"/>
              </a:rPr>
              <a:t>domain</a:t>
            </a:r>
            <a:r>
              <a:rPr lang="cs-CZ" sz="1100" dirty="0" smtClean="0">
                <a:cs typeface="Times New Roman" pitchFamily="18" charset="0"/>
                <a:sym typeface="Symbol"/>
              </a:rPr>
              <a:t> </a:t>
            </a:r>
            <a:r>
              <a:rPr lang="cs-CZ" sz="1100" dirty="0" err="1" smtClean="0">
                <a:cs typeface="Times New Roman" pitchFamily="18" charset="0"/>
                <a:sym typeface="Symbol"/>
              </a:rPr>
              <a:t>pictures.net</a:t>
            </a:r>
            <a:r>
              <a:rPr lang="cs-CZ" sz="1100" dirty="0" smtClean="0">
                <a:cs typeface="Times New Roman" pitchFamily="18" charset="0"/>
                <a:sym typeface="Symbol"/>
              </a:rPr>
              <a:t>: Tři prasátka.</a:t>
            </a:r>
            <a:r>
              <a:rPr lang="cs-CZ" sz="1100" dirty="0" err="1" smtClean="0">
                <a:cs typeface="Times New Roman" pitchFamily="18" charset="0"/>
                <a:sym typeface="Symbol"/>
              </a:rPr>
              <a:t>jpg</a:t>
            </a:r>
            <a:r>
              <a:rPr lang="cs-CZ" sz="1100" dirty="0" smtClean="0">
                <a:cs typeface="Times New Roman" pitchFamily="18" charset="0"/>
                <a:sym typeface="Symbol"/>
              </a:rPr>
              <a:t> </a:t>
            </a:r>
            <a:r>
              <a:rPr lang="cs-CZ" sz="1100" dirty="0" smtClean="0"/>
              <a:t>[online].</a:t>
            </a:r>
            <a:r>
              <a:rPr lang="cs-CZ" sz="1100" dirty="0" smtClean="0">
                <a:cs typeface="Times New Roman" pitchFamily="18" charset="0"/>
                <a:sym typeface="Symbol"/>
              </a:rPr>
              <a:t> </a:t>
            </a:r>
            <a:r>
              <a:rPr lang="cs-CZ" sz="1100" dirty="0" smtClean="0"/>
              <a:t>[cit. 2011-11-17]. Dostupný pod licencí 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3"/>
              </a:rPr>
              <a:t>http://www.publicdomainpictures.net/</a:t>
            </a:r>
            <a:r>
              <a:rPr lang="cs-CZ" sz="1100" dirty="0" err="1" smtClean="0">
                <a:sym typeface="Symbol"/>
                <a:hlinkClick r:id="rId3"/>
              </a:rPr>
              <a:t>view</a:t>
            </a:r>
            <a:r>
              <a:rPr lang="cs-CZ" sz="1100" dirty="0" smtClean="0">
                <a:sym typeface="Symbol"/>
                <a:hlinkClick r:id="rId3"/>
              </a:rPr>
              <a:t>-image.</a:t>
            </a:r>
            <a:r>
              <a:rPr lang="cs-CZ" sz="1100" dirty="0" err="1" smtClean="0">
                <a:sym typeface="Symbol"/>
                <a:hlinkClick r:id="rId3"/>
              </a:rPr>
              <a:t>php</a:t>
            </a:r>
            <a:r>
              <a:rPr lang="cs-CZ" sz="1100" dirty="0" smtClean="0">
                <a:sym typeface="Symbol"/>
                <a:hlinkClick r:id="rId3"/>
              </a:rPr>
              <a:t>?image=13512&amp;picture=tri-</a:t>
            </a:r>
            <a:r>
              <a:rPr lang="cs-CZ" sz="1100" dirty="0" err="1" smtClean="0">
                <a:sym typeface="Symbol"/>
                <a:hlinkClick r:id="rId3"/>
              </a:rPr>
              <a:t>prasatka</a:t>
            </a:r>
            <a:r>
              <a:rPr lang="cs-CZ" sz="1100" dirty="0" smtClean="0">
                <a:sym typeface="Symbol"/>
                <a:hlinkClick r:id="rId3"/>
              </a:rPr>
              <a:t>„</a:t>
            </a:r>
            <a:r>
              <a:rPr lang="cs-CZ" sz="1100" dirty="0" smtClean="0">
                <a:sym typeface="Symbol"/>
              </a:rPr>
              <a:t>.  </a:t>
            </a:r>
          </a:p>
          <a:p>
            <a:r>
              <a:rPr lang="cs-CZ" sz="1100" dirty="0" smtClean="0"/>
              <a:t>Dieter TD</a:t>
            </a:r>
            <a:r>
              <a:rPr lang="cs-CZ" sz="1100" dirty="0"/>
              <a:t>. </a:t>
            </a:r>
            <a:r>
              <a:rPr lang="cs-CZ" sz="1100" dirty="0" smtClean="0"/>
              <a:t>Wikipedia.cz: </a:t>
            </a:r>
            <a:r>
              <a:rPr lang="cs-CZ" sz="1100" dirty="0" err="1" smtClean="0"/>
              <a:t>Feldmaus</a:t>
            </a:r>
            <a:r>
              <a:rPr lang="cs-CZ" sz="1100" dirty="0" smtClean="0"/>
              <a:t> </a:t>
            </a:r>
            <a:r>
              <a:rPr lang="cs-CZ" sz="1100" dirty="0" err="1" smtClean="0"/>
              <a:t>Microtus</a:t>
            </a:r>
            <a:r>
              <a:rPr lang="cs-CZ" sz="1100" dirty="0" smtClean="0"/>
              <a:t> arvalis.jpg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5"/>
              </a:rPr>
              <a:t>http://cs.wikipedia.org/wiki/Soubor:Feldmaus_Microtus_arvalis.jpg</a:t>
            </a:r>
            <a:r>
              <a:rPr lang="cs-CZ" sz="1100" dirty="0" smtClean="0">
                <a:sym typeface="Symbol"/>
              </a:rPr>
              <a:t>.</a:t>
            </a:r>
            <a:endParaRPr lang="cs-CZ" sz="1100" dirty="0" smtClean="0"/>
          </a:p>
          <a:p>
            <a:r>
              <a:rPr lang="cs-CZ" sz="1100" dirty="0" err="1" smtClean="0"/>
              <a:t>Smudge</a:t>
            </a:r>
            <a:r>
              <a:rPr lang="cs-CZ" sz="1100" dirty="0" smtClean="0"/>
              <a:t> </a:t>
            </a:r>
            <a:r>
              <a:rPr lang="cs-CZ" sz="1100" dirty="0"/>
              <a:t>9000.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Red</a:t>
            </a:r>
            <a:r>
              <a:rPr lang="cs-CZ" sz="1100" dirty="0" smtClean="0"/>
              <a:t> </a:t>
            </a:r>
            <a:r>
              <a:rPr lang="cs-CZ" sz="1100" dirty="0" err="1" smtClean="0"/>
              <a:t>Deer</a:t>
            </a:r>
            <a:r>
              <a:rPr lang="cs-CZ" sz="1100" dirty="0" smtClean="0"/>
              <a:t> </a:t>
            </a:r>
            <a:r>
              <a:rPr lang="cs-CZ" sz="1100" dirty="0" err="1" smtClean="0"/>
              <a:t>Stag.jpg</a:t>
            </a:r>
            <a:r>
              <a:rPr lang="cs-CZ" sz="1100" dirty="0" smtClean="0"/>
              <a:t>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6"/>
              </a:rPr>
              <a:t>Uveďte autora2.0 </a:t>
            </a:r>
            <a:r>
              <a:rPr lang="cs-CZ" sz="1100" dirty="0" err="1">
                <a:hlinkClick r:id="rId6"/>
              </a:rPr>
              <a:t>Generic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7"/>
              </a:rPr>
              <a:t>http://cs.wikipedia.org/wiki/Soubor:Red_Deer_Stag.jpg  </a:t>
            </a:r>
            <a:r>
              <a:rPr lang="cs-CZ" sz="1100" dirty="0" smtClean="0">
                <a:sym typeface="Symbol"/>
              </a:rPr>
              <a:t>.  </a:t>
            </a:r>
            <a:endParaRPr lang="cs-CZ" sz="1100" dirty="0" smtClean="0"/>
          </a:p>
          <a:p>
            <a:pPr lvl="0"/>
            <a:r>
              <a:rPr lang="cs-CZ" sz="1100" dirty="0" smtClean="0"/>
              <a:t>Navez, B</a:t>
            </a:r>
            <a:r>
              <a:rPr lang="cs-CZ" sz="1100" dirty="0"/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Dama</a:t>
            </a:r>
            <a:r>
              <a:rPr lang="cs-CZ" sz="1100" dirty="0" smtClean="0"/>
              <a:t> dama8.JPG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</a:p>
          <a:p>
            <a:pPr lvl="0"/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hlinkClick r:id="rId8"/>
              </a:rPr>
              <a:t>http://cs.wikipedia.org/wiki/Soubor:Dama_dama8.JPG</a:t>
            </a:r>
            <a:r>
              <a:rPr lang="cs-CZ" sz="1100" dirty="0" smtClean="0">
                <a:sym typeface="Symbol"/>
              </a:rPr>
              <a:t>.</a:t>
            </a:r>
            <a:endParaRPr lang="cs-CZ" sz="1100" dirty="0" smtClean="0"/>
          </a:p>
          <a:p>
            <a:r>
              <a:rPr lang="cs-CZ" sz="1100" dirty="0" err="1" smtClean="0"/>
              <a:t>Szczepanek</a:t>
            </a:r>
            <a:r>
              <a:rPr lang="cs-CZ" sz="1100" dirty="0" smtClean="0"/>
              <a:t>, Marek</a:t>
            </a:r>
            <a:r>
              <a:rPr lang="cs-CZ" sz="1100" dirty="0"/>
              <a:t>. </a:t>
            </a:r>
            <a:r>
              <a:rPr lang="cs-CZ" sz="1100" dirty="0" err="1" smtClean="0"/>
              <a:t>Wikipedia</a:t>
            </a:r>
            <a:r>
              <a:rPr lang="cs-CZ" sz="1100" dirty="0" smtClean="0"/>
              <a:t>: </a:t>
            </a:r>
            <a:r>
              <a:rPr lang="cs-CZ" sz="1100" dirty="0" err="1" smtClean="0"/>
              <a:t>Capreolus</a:t>
            </a:r>
            <a:r>
              <a:rPr lang="cs-CZ" sz="1100" dirty="0" smtClean="0"/>
              <a:t> capreolus.jpg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olidFill>
                  <a:prstClr val="black"/>
                </a:solidFill>
                <a:hlinkClick r:id="rId9"/>
              </a:rPr>
              <a:t>http://cs.wikipedia.org/wiki/Soubor:Capreolus_capreolus_(Marek_Szczepanek).jpg</a:t>
            </a:r>
            <a:r>
              <a:rPr lang="cs-CZ" sz="1100" dirty="0" smtClean="0">
                <a:solidFill>
                  <a:prstClr val="black"/>
                </a:solidFill>
                <a:sym typeface="Symbol"/>
              </a:rPr>
              <a:t>.</a:t>
            </a:r>
            <a:endParaRPr lang="cs-CZ" sz="1100" dirty="0" smtClean="0"/>
          </a:p>
          <a:p>
            <a:r>
              <a:rPr lang="cs-CZ" sz="1100" dirty="0" err="1" smtClean="0"/>
              <a:t>Hellwig</a:t>
            </a:r>
            <a:r>
              <a:rPr lang="cs-CZ" sz="1100" dirty="0" smtClean="0"/>
              <a:t> ,Hans - </a:t>
            </a:r>
            <a:r>
              <a:rPr lang="cs-CZ" sz="1100" dirty="0" err="1" smtClean="0"/>
              <a:t>Jörg</a:t>
            </a:r>
            <a:r>
              <a:rPr lang="cs-CZ" sz="1100" dirty="0" smtClean="0">
                <a:solidFill>
                  <a:prstClr val="black"/>
                </a:solidFill>
              </a:rPr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01-sfel-08-009a - </a:t>
            </a:r>
            <a:r>
              <a:rPr lang="cs-CZ" sz="1100" dirty="0" err="1" smtClean="0"/>
              <a:t>crop.jpg</a:t>
            </a:r>
            <a:r>
              <a:rPr lang="cs-CZ" sz="1100" dirty="0" smtClean="0"/>
              <a:t>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0"/>
              </a:rPr>
              <a:t>http://cs.wikipedia.org/wiki/Soubor:01-sfel-08-009a_-_crop.jpg</a:t>
            </a:r>
            <a:r>
              <a:rPr lang="cs-CZ" sz="1100" dirty="0" smtClean="0">
                <a:solidFill>
                  <a:prstClr val="black"/>
                </a:solidFill>
                <a:sym typeface="Symbol"/>
              </a:rPr>
              <a:t>. </a:t>
            </a:r>
          </a:p>
          <a:p>
            <a:r>
              <a:rPr lang="cs-CZ" sz="1100" dirty="0" err="1" smtClean="0"/>
              <a:t>Dennet</a:t>
            </a:r>
            <a:r>
              <a:rPr lang="cs-CZ" sz="1100" dirty="0" smtClean="0"/>
              <a:t>, Jessica = </a:t>
            </a:r>
            <a:r>
              <a:rPr lang="cs-CZ" sz="1100" dirty="0" err="1" smtClean="0"/>
              <a:t>Jdennett</a:t>
            </a:r>
            <a:r>
              <a:rPr lang="cs-CZ" sz="1100" dirty="0" smtClean="0"/>
              <a:t> 77</a:t>
            </a:r>
            <a:r>
              <a:rPr lang="cs-CZ" sz="1100" dirty="0"/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Mouflon</a:t>
            </a:r>
            <a:r>
              <a:rPr lang="cs-CZ" sz="1100" dirty="0" smtClean="0"/>
              <a:t> 2.jpg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</a:t>
            </a:r>
            <a:r>
              <a:rPr lang="cs-CZ" sz="1100" dirty="0" smtClean="0">
                <a:sym typeface="Symbol"/>
              </a:rPr>
              <a:t> </a:t>
            </a:r>
            <a:r>
              <a:rPr lang="cs-CZ" sz="1100" dirty="0" smtClean="0">
                <a:sym typeface="Symbol"/>
                <a:hlinkClick r:id="rId11"/>
              </a:rPr>
              <a:t>http://cs.wikipedia.org/wiki/Soubor:Mouflon_2.jpg</a:t>
            </a:r>
            <a:r>
              <a:rPr lang="cs-CZ" sz="1100" dirty="0" smtClean="0">
                <a:sym typeface="Symbol"/>
              </a:rPr>
              <a:t>.</a:t>
            </a:r>
            <a:endParaRPr lang="cs-CZ" sz="1100" dirty="0" smtClean="0"/>
          </a:p>
          <a:p>
            <a:r>
              <a:rPr lang="cs-CZ" sz="1100" dirty="0" smtClean="0"/>
              <a:t>Harrison, J.J</a:t>
            </a:r>
            <a:r>
              <a:rPr lang="cs-CZ" sz="1100" dirty="0"/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Oryctolagus</a:t>
            </a:r>
            <a:r>
              <a:rPr lang="cs-CZ" sz="1100" dirty="0" smtClean="0"/>
              <a:t> </a:t>
            </a:r>
            <a:r>
              <a:rPr lang="cs-CZ" sz="1100" dirty="0" err="1" smtClean="0"/>
              <a:t>cuniculus</a:t>
            </a:r>
            <a:r>
              <a:rPr lang="cs-CZ" sz="1100" dirty="0" smtClean="0"/>
              <a:t> </a:t>
            </a:r>
            <a:r>
              <a:rPr lang="cs-CZ" sz="1100" dirty="0" err="1" smtClean="0"/>
              <a:t>Tasmania</a:t>
            </a:r>
            <a:r>
              <a:rPr lang="cs-CZ" sz="1100" dirty="0" smtClean="0"/>
              <a:t> 2.jpg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hlinkClick r:id="rId12"/>
              </a:rPr>
              <a:t>http://cs.wikipedia.org/wiki/Soubor:Oryctolagus_cuniculus_Tasmania_2.jpg</a:t>
            </a:r>
            <a:r>
              <a:rPr lang="cs-CZ" sz="1100" dirty="0" smtClean="0">
                <a:sym typeface="Symbol"/>
              </a:rPr>
              <a:t>.</a:t>
            </a:r>
            <a:r>
              <a:rPr lang="cs-CZ" sz="1100" dirty="0" smtClean="0"/>
              <a:t> </a:t>
            </a:r>
            <a:r>
              <a:rPr lang="cs-CZ" sz="1100" dirty="0" smtClean="0">
                <a:sym typeface="Symbol"/>
              </a:rPr>
              <a:t> </a:t>
            </a:r>
            <a:endParaRPr lang="cs-CZ" sz="1100" dirty="0" smtClean="0"/>
          </a:p>
          <a:p>
            <a:r>
              <a:rPr lang="cs-CZ" sz="1100" dirty="0" smtClean="0"/>
              <a:t>Bern, V. Wikipedia.cz: </a:t>
            </a:r>
            <a:r>
              <a:rPr lang="cs-CZ" sz="1100" dirty="0" err="1" smtClean="0"/>
              <a:t>Vulpes</a:t>
            </a:r>
            <a:r>
              <a:rPr lang="cs-CZ" sz="1100" dirty="0" smtClean="0"/>
              <a:t> </a:t>
            </a:r>
            <a:r>
              <a:rPr lang="cs-CZ" sz="1100" dirty="0" err="1" smtClean="0"/>
              <a:t>vulpes</a:t>
            </a:r>
            <a:r>
              <a:rPr lang="cs-CZ" sz="1100" dirty="0" smtClean="0"/>
              <a:t> </a:t>
            </a:r>
            <a:r>
              <a:rPr lang="cs-CZ" sz="1100" dirty="0" err="1" smtClean="0"/>
              <a:t>standing</a:t>
            </a:r>
            <a:r>
              <a:rPr lang="cs-CZ" sz="1100" dirty="0" smtClean="0"/>
              <a:t> in snow.jpg [online]. [cit. 2011-11-17]. Dostupný pod licencí 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WWW: &lt;</a:t>
            </a:r>
            <a:r>
              <a:rPr lang="cs-CZ" sz="1100" dirty="0" smtClean="0">
                <a:hlinkClick r:id="rId13"/>
              </a:rPr>
              <a:t>http://cs.wikipedia.org/wiki/</a:t>
            </a:r>
            <a:r>
              <a:rPr lang="cs-CZ" sz="1100" dirty="0" err="1" smtClean="0">
                <a:hlinkClick r:id="rId13"/>
              </a:rPr>
              <a:t>Soubor:Vulpes_vulpes_standing_in_snow.jpg</a:t>
            </a:r>
            <a:r>
              <a:rPr lang="cs-CZ" sz="1100" dirty="0" smtClean="0">
                <a:sym typeface="Symbol"/>
              </a:rPr>
              <a:t>.</a:t>
            </a:r>
            <a:r>
              <a:rPr lang="cs-CZ" sz="1100" dirty="0" smtClean="0"/>
              <a:t> </a:t>
            </a:r>
          </a:p>
          <a:p>
            <a:pPr lvl="0"/>
            <a:r>
              <a:rPr lang="cs-CZ" sz="1100" dirty="0" err="1" smtClean="0"/>
              <a:t>Law</a:t>
            </a:r>
            <a:r>
              <a:rPr lang="cs-CZ" sz="1100" dirty="0" smtClean="0"/>
              <a:t>, </a:t>
            </a:r>
            <a:r>
              <a:rPr lang="cs-CZ" sz="1100" dirty="0" err="1" smtClean="0"/>
              <a:t>Keven</a:t>
            </a:r>
            <a:r>
              <a:rPr lang="cs-CZ" sz="1100" dirty="0"/>
              <a:t>. </a:t>
            </a:r>
            <a:r>
              <a:rPr lang="cs-CZ" sz="1100" dirty="0" err="1" smtClean="0"/>
              <a:t>Wikipedia.cz</a:t>
            </a:r>
            <a:r>
              <a:rPr lang="en-US" sz="1100" dirty="0" smtClean="0"/>
              <a:t>:</a:t>
            </a:r>
            <a:r>
              <a:rPr lang="cs-CZ" sz="1100" dirty="0" smtClean="0"/>
              <a:t> </a:t>
            </a:r>
            <a:r>
              <a:rPr lang="en-US" sz="1100" dirty="0" err="1" smtClean="0"/>
              <a:t>Mustela</a:t>
            </a:r>
            <a:r>
              <a:rPr lang="en-US" sz="1100" dirty="0" smtClean="0"/>
              <a:t> </a:t>
            </a:r>
            <a:r>
              <a:rPr lang="en-US" sz="1100" dirty="0" err="1" smtClean="0"/>
              <a:t>nivalis</a:t>
            </a:r>
            <a:r>
              <a:rPr lang="en-US" sz="1100" dirty="0" smtClean="0"/>
              <a:t> -British Wildlife Centre-4.jpg</a:t>
            </a:r>
            <a:r>
              <a:rPr lang="cs-CZ" sz="1100" dirty="0" smtClean="0"/>
              <a:t>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6"/>
              </a:rPr>
              <a:t>Uveďte autora2.0 </a:t>
            </a:r>
            <a:r>
              <a:rPr lang="cs-CZ" sz="1100" dirty="0" err="1">
                <a:hlinkClick r:id="rId6"/>
              </a:rPr>
              <a:t>Generic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hlinkClick r:id="rId14"/>
              </a:rPr>
              <a:t>http://cs.wikipedia.org/wiki/Soubor:Mustela_nivalis_-British_Wildlife_Centre-4.jpg</a:t>
            </a:r>
            <a:r>
              <a:rPr lang="cs-CZ" sz="1100" dirty="0" smtClean="0">
                <a:sym typeface="Symbol"/>
              </a:rPr>
              <a:t>. </a:t>
            </a:r>
          </a:p>
          <a:p>
            <a:pPr lvl="0"/>
            <a:r>
              <a:rPr lang="cs-CZ" sz="1100" dirty="0" err="1" smtClean="0"/>
              <a:t>Kropivnik</a:t>
            </a:r>
            <a:r>
              <a:rPr lang="cs-CZ" sz="1100" smtClean="0"/>
              <a:t>, Dani</a:t>
            </a:r>
            <a:r>
              <a:rPr lang="cs-CZ" sz="1100" dirty="0" smtClean="0">
                <a:solidFill>
                  <a:prstClr val="black"/>
                </a:solidFill>
                <a:sym typeface="Symbol"/>
              </a:rPr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Martes</a:t>
            </a:r>
            <a:r>
              <a:rPr lang="cs-CZ" sz="1100" dirty="0" smtClean="0"/>
              <a:t> </a:t>
            </a:r>
            <a:r>
              <a:rPr lang="cs-CZ" sz="1100" dirty="0" err="1" smtClean="0"/>
              <a:t>martes</a:t>
            </a:r>
            <a:r>
              <a:rPr lang="cs-CZ" sz="1100" dirty="0" smtClean="0"/>
              <a:t> </a:t>
            </a:r>
            <a:r>
              <a:rPr lang="cs-CZ" sz="1100" dirty="0" err="1" smtClean="0"/>
              <a:t>crop.jpg</a:t>
            </a:r>
            <a:r>
              <a:rPr lang="cs-CZ" sz="1100" dirty="0" smtClean="0"/>
              <a:t> [online]. [cit. 2011-11-17]. Dostupný pod licencí </a:t>
            </a:r>
            <a:r>
              <a:rPr lang="cs-CZ" sz="1100" dirty="0" err="1" smtClean="0"/>
              <a:t>Creative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>
                <a:hlinkClick r:id="rId4"/>
              </a:rPr>
              <a:t>Uveďte autora3.0 </a:t>
            </a:r>
            <a:r>
              <a:rPr lang="cs-CZ" sz="1100" dirty="0" err="1">
                <a:hlinkClick r:id="rId4"/>
              </a:rPr>
              <a:t>Unported</a:t>
            </a:r>
            <a:r>
              <a:rPr lang="cs-CZ" sz="1100" dirty="0"/>
              <a:t> na </a:t>
            </a:r>
            <a:r>
              <a:rPr lang="cs-CZ" sz="1100" dirty="0" smtClean="0"/>
              <a:t>WWW: </a:t>
            </a:r>
            <a:r>
              <a:rPr lang="cs-CZ" sz="1100" dirty="0" smtClean="0">
                <a:solidFill>
                  <a:prstClr val="black"/>
                </a:solidFill>
                <a:sym typeface="Symbol"/>
              </a:rPr>
              <a:t></a:t>
            </a:r>
            <a:r>
              <a:rPr lang="cs-CZ" sz="1100" dirty="0" smtClean="0">
                <a:solidFill>
                  <a:prstClr val="black"/>
                </a:solidFill>
                <a:sym typeface="Symbol"/>
                <a:hlinkClick r:id="rId15"/>
              </a:rPr>
              <a:t>http://cs.wikipedia.org/wiki/Soubor:Martes_martes_crop.jpg</a:t>
            </a:r>
            <a:r>
              <a:rPr lang="cs-CZ" sz="1100" dirty="0" smtClean="0">
                <a:solidFill>
                  <a:prstClr val="black"/>
                </a:solidFill>
                <a:sym typeface="Symbol"/>
              </a:rPr>
              <a:t>. </a:t>
            </a:r>
          </a:p>
          <a:p>
            <a:r>
              <a:rPr lang="cs-CZ" sz="1100" dirty="0" err="1" smtClean="0"/>
              <a:t>Ocal</a:t>
            </a:r>
            <a:r>
              <a:rPr lang="cs-CZ" sz="1100" dirty="0" smtClean="0"/>
              <a:t>. Clker.com: </a:t>
            </a:r>
            <a:r>
              <a:rPr lang="cs-CZ" sz="1100" dirty="0" err="1" smtClean="0"/>
              <a:t>Wheat</a:t>
            </a:r>
            <a:r>
              <a:rPr lang="cs-CZ" sz="1100" dirty="0" smtClean="0"/>
              <a:t> </a:t>
            </a:r>
            <a:r>
              <a:rPr lang="cs-CZ" sz="1100" dirty="0" err="1" smtClean="0"/>
              <a:t>clip</a:t>
            </a:r>
            <a:r>
              <a:rPr lang="cs-CZ" sz="1100" dirty="0" smtClean="0"/>
              <a:t> </a:t>
            </a:r>
            <a:r>
              <a:rPr lang="cs-CZ" sz="1100" dirty="0"/>
              <a:t>art [online</a:t>
            </a:r>
            <a:r>
              <a:rPr lang="cs-CZ" sz="1100" dirty="0" smtClean="0"/>
              <a:t>]. [cit. 2011-11-17]. Dostupný pod licencí 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WWW: </a:t>
            </a:r>
          </a:p>
          <a:p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latin typeface="Calibri" pitchFamily="34" charset="0"/>
                <a:ea typeface="Calibri" pitchFamily="34" charset="0"/>
                <a:cs typeface="Times New Roman" pitchFamily="18" charset="0"/>
                <a:hlinkClick r:id="rId16"/>
              </a:rPr>
              <a:t>http://www.clker.com/clipart-23775.html</a:t>
            </a:r>
            <a:r>
              <a:rPr lang="cs-CZ" sz="1100" dirty="0" smtClean="0">
                <a:latin typeface="Calibri" pitchFamily="34" charset="0"/>
                <a:ea typeface="Calibri" pitchFamily="34" charset="0"/>
                <a:cs typeface="Times New Roman" pitchFamily="18" charset="0"/>
                <a:sym typeface="Symbol"/>
              </a:rPr>
              <a:t>. </a:t>
            </a:r>
            <a:endParaRPr lang="cs-CZ" sz="11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r>
              <a:rPr lang="cs-CZ" sz="1100" dirty="0" smtClean="0"/>
              <a:t>Kukuřice. Autor</a:t>
            </a:r>
          </a:p>
          <a:p>
            <a:r>
              <a:rPr lang="cs-CZ" sz="1100" dirty="0" smtClean="0"/>
              <a:t>Kaštany. Autor</a:t>
            </a:r>
          </a:p>
          <a:p>
            <a:r>
              <a:rPr lang="cs-CZ" sz="1100" dirty="0" smtClean="0"/>
              <a:t>Žaludy. Autor</a:t>
            </a:r>
          </a:p>
          <a:p>
            <a:r>
              <a:rPr lang="cs-CZ" sz="1100" dirty="0" smtClean="0"/>
              <a:t>Bukvice. Autor</a:t>
            </a:r>
          </a:p>
          <a:p>
            <a:r>
              <a:rPr lang="cs-CZ" sz="1100" dirty="0" smtClean="0"/>
              <a:t>Krmelec. Autor</a:t>
            </a:r>
            <a:endParaRPr lang="cs-CZ" sz="1100" dirty="0" smtClean="0">
              <a:solidFill>
                <a:prstClr val="black"/>
              </a:solidFill>
              <a:sym typeface="Symbol"/>
            </a:endParaRPr>
          </a:p>
          <a:p>
            <a:pPr lvl="0"/>
            <a:endParaRPr lang="cs-CZ" sz="1100" dirty="0" smtClean="0">
              <a:sym typeface="Symbol"/>
            </a:endParaRPr>
          </a:p>
          <a:p>
            <a:pPr>
              <a:buFont typeface="Symbol"/>
              <a:buChar char="&lt;"/>
            </a:pPr>
            <a:endParaRPr lang="cs-CZ" sz="1100" dirty="0" smtClean="0">
              <a:sym typeface="Symbol"/>
            </a:endParaRPr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47695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3960</TotalTime>
  <Words>831</Words>
  <Application>Microsoft Office PowerPoint</Application>
  <PresentationFormat>Předvádění na obrazovce (4:3)</PresentationFormat>
  <Paragraphs>117</Paragraphs>
  <Slides>20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I.U.B.</dc:creator>
  <cp:lastModifiedBy>q98ew7</cp:lastModifiedBy>
  <cp:revision>625</cp:revision>
  <dcterms:created xsi:type="dcterms:W3CDTF">2011-11-01T17:34:29Z</dcterms:created>
  <dcterms:modified xsi:type="dcterms:W3CDTF">2012-08-17T12:34:56Z</dcterms:modified>
  <cp:contentStatus/>
</cp:coreProperties>
</file>