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sldIdLst>
    <p:sldId id="256" r:id="rId2"/>
    <p:sldId id="301" r:id="rId3"/>
    <p:sldId id="315" r:id="rId4"/>
    <p:sldId id="314" r:id="rId5"/>
    <p:sldId id="302" r:id="rId6"/>
    <p:sldId id="303" r:id="rId7"/>
    <p:sldId id="304" r:id="rId8"/>
    <p:sldId id="305" r:id="rId9"/>
    <p:sldId id="306" r:id="rId10"/>
    <p:sldId id="307" r:id="rId11"/>
    <p:sldId id="308" r:id="rId12"/>
    <p:sldId id="309" r:id="rId13"/>
    <p:sldId id="310" r:id="rId14"/>
    <p:sldId id="311" r:id="rId15"/>
    <p:sldId id="312" r:id="rId16"/>
    <p:sldId id="313" r:id="rId17"/>
    <p:sldId id="28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FF66"/>
    <a:srgbClr val="FF3300"/>
    <a:srgbClr val="FFCCFF"/>
    <a:srgbClr val="00FF99"/>
    <a:srgbClr val="00FFFF"/>
    <a:srgbClr val="FF9999"/>
    <a:srgbClr val="C6CCF6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93" autoAdjust="0"/>
    <p:restoredTop sz="94660"/>
  </p:normalViewPr>
  <p:slideViewPr>
    <p:cSldViewPr>
      <p:cViewPr>
        <p:scale>
          <a:sx n="70" d="100"/>
          <a:sy n="70" d="100"/>
        </p:scale>
        <p:origin x="-1524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Geoboard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562093" y="548680"/>
            <a:ext cx="8064895" cy="2673297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VY_32_INOVACE_08_MATEMATIKA _GEOBOARD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GEOBOARD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252280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67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123728" y="3299210"/>
            <a:ext cx="6818279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KRYCHLOVÉ STAVBY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332656"/>
            <a:ext cx="783087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od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Patří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do vzdělávací oblasti Matematika a její aplikace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Vychází z učebnic nakladatelství Fraus, jejichž autorem je pan prof. Hejný.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pracují s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geodeskou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gumičkami, vytvářejí geometrické tvary, hledají tvary splňující různé geometrické podmínky. Cvičení jsou motivující pro další práci v geometrii. Názornost vede k větší aktivitě při práci.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Správnost svých odpovědí si mohou hned překontrolovat. Možnost několika správných odpovědí vede k diskuzi mezi žáky a učitelem a tím se rozvíjí pluralita názorů.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703004"/>
            <a:ext cx="691276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geodeska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gumičky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Fixy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79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Pokyny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Okno č. 5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kliknutím na plochu se postupně objeví tři indicie. Děti mají uhodnout, který trojúhelník máme na mysli.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Okno č.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– kliknutím na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modré tabulky se objeví možné řešení.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97637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File:Geoboar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91993">
            <a:off x="1668702" y="3232485"/>
            <a:ext cx="2047225" cy="2030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Geoboar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8255">
            <a:off x="1043608" y="5373216"/>
            <a:ext cx="1220949" cy="121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ile:Geoboar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59318">
            <a:off x="4355975" y="1975022"/>
            <a:ext cx="3655492" cy="3625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20215" y="5870915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364913" y="1214080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GEOBOARD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135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1691680" y="570937"/>
            <a:ext cx="2160000" cy="2160000"/>
            <a:chOff x="1691680" y="548680"/>
            <a:chExt cx="2880000" cy="2880000"/>
          </a:xfrm>
        </p:grpSpPr>
        <p:sp>
          <p:nvSpPr>
            <p:cNvPr id="2" name="Obdélník 1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9" name="Přímá spojnice 48"/>
          <p:cNvCxnSpPr/>
          <p:nvPr/>
        </p:nvCxnSpPr>
        <p:spPr>
          <a:xfrm>
            <a:off x="2232834" y="1122037"/>
            <a:ext cx="0" cy="592027"/>
          </a:xfrm>
          <a:prstGeom prst="line">
            <a:avLst/>
          </a:prstGeom>
          <a:ln w="571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286840" y="1140347"/>
            <a:ext cx="495933" cy="555409"/>
          </a:xfrm>
          <a:prstGeom prst="line">
            <a:avLst/>
          </a:prstGeom>
          <a:ln w="571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2221846" y="1681890"/>
            <a:ext cx="594206" cy="0"/>
          </a:xfrm>
          <a:prstGeom prst="line">
            <a:avLst/>
          </a:prstGeom>
          <a:ln w="571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1" name="Skupina 80"/>
          <p:cNvGrpSpPr/>
          <p:nvPr/>
        </p:nvGrpSpPr>
        <p:grpSpPr>
          <a:xfrm>
            <a:off x="6012160" y="544242"/>
            <a:ext cx="2160000" cy="2160000"/>
            <a:chOff x="6012160" y="544242"/>
            <a:chExt cx="2160000" cy="2160000"/>
          </a:xfrm>
        </p:grpSpPr>
        <p:grpSp>
          <p:nvGrpSpPr>
            <p:cNvPr id="37" name="Skupina 36"/>
            <p:cNvGrpSpPr/>
            <p:nvPr/>
          </p:nvGrpSpPr>
          <p:grpSpPr>
            <a:xfrm>
              <a:off x="6012160" y="544242"/>
              <a:ext cx="2160000" cy="2160000"/>
              <a:chOff x="1691680" y="548680"/>
              <a:chExt cx="2880000" cy="288000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1691680" y="548680"/>
                <a:ext cx="2880000" cy="2880000"/>
              </a:xfrm>
              <a:prstGeom prst="rect">
                <a:avLst/>
              </a:prstGeom>
              <a:solidFill>
                <a:schemeClr val="bg2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2341210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305983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vál 40"/>
              <p:cNvSpPr/>
              <p:nvPr/>
            </p:nvSpPr>
            <p:spPr>
              <a:xfrm>
                <a:off x="377991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vál 41"/>
              <p:cNvSpPr/>
              <p:nvPr/>
            </p:nvSpPr>
            <p:spPr>
              <a:xfrm>
                <a:off x="2341210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 42"/>
              <p:cNvSpPr/>
              <p:nvPr/>
            </p:nvSpPr>
            <p:spPr>
              <a:xfrm>
                <a:off x="2341210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3037407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3779912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vál 45"/>
              <p:cNvSpPr/>
              <p:nvPr/>
            </p:nvSpPr>
            <p:spPr>
              <a:xfrm>
                <a:off x="3046827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vál 46"/>
              <p:cNvSpPr/>
              <p:nvPr/>
            </p:nvSpPr>
            <p:spPr>
              <a:xfrm>
                <a:off x="3779912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55" name="Přímá spojnice 54"/>
            <p:cNvCxnSpPr>
              <a:endCxn id="46" idx="0"/>
            </p:cNvCxnSpPr>
            <p:nvPr/>
          </p:nvCxnSpPr>
          <p:spPr>
            <a:xfrm>
              <a:off x="7076466" y="1058910"/>
              <a:ext cx="6060" cy="1033785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6464914" y="2146761"/>
              <a:ext cx="627486" cy="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>
              <a:stCxn id="40" idx="3"/>
              <a:endCxn id="42" idx="0"/>
            </p:cNvCxnSpPr>
            <p:nvPr/>
          </p:nvCxnSpPr>
          <p:spPr>
            <a:xfrm flipH="1">
              <a:off x="6553314" y="1124511"/>
              <a:ext cx="500778" cy="968184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" name="Skupina 82"/>
          <p:cNvGrpSpPr/>
          <p:nvPr/>
        </p:nvGrpSpPr>
        <p:grpSpPr>
          <a:xfrm>
            <a:off x="1691098" y="4141702"/>
            <a:ext cx="2160000" cy="2160000"/>
            <a:chOff x="1691098" y="4141702"/>
            <a:chExt cx="2160000" cy="2160000"/>
          </a:xfrm>
        </p:grpSpPr>
        <p:grpSp>
          <p:nvGrpSpPr>
            <p:cNvPr id="15" name="Skupina 14"/>
            <p:cNvGrpSpPr/>
            <p:nvPr/>
          </p:nvGrpSpPr>
          <p:grpSpPr>
            <a:xfrm>
              <a:off x="1691098" y="4141702"/>
              <a:ext cx="2160000" cy="2160000"/>
              <a:chOff x="1691680" y="548680"/>
              <a:chExt cx="2880000" cy="2880000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1691680" y="548680"/>
                <a:ext cx="2880000" cy="2880000"/>
              </a:xfrm>
              <a:prstGeom prst="rect">
                <a:avLst/>
              </a:prstGeom>
              <a:solidFill>
                <a:schemeClr val="bg2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2341210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vál 17"/>
              <p:cNvSpPr/>
              <p:nvPr/>
            </p:nvSpPr>
            <p:spPr>
              <a:xfrm>
                <a:off x="305983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vál 18"/>
              <p:cNvSpPr/>
              <p:nvPr/>
            </p:nvSpPr>
            <p:spPr>
              <a:xfrm>
                <a:off x="377991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2341210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>
                <a:off x="2341210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/>
              <p:cNvSpPr/>
              <p:nvPr/>
            </p:nvSpPr>
            <p:spPr>
              <a:xfrm>
                <a:off x="3037407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/>
              <p:cNvSpPr/>
              <p:nvPr/>
            </p:nvSpPr>
            <p:spPr>
              <a:xfrm>
                <a:off x="3779912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3046827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3779912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65" name="Přímá spojnice 64"/>
            <p:cNvCxnSpPr/>
            <p:nvPr/>
          </p:nvCxnSpPr>
          <p:spPr>
            <a:xfrm>
              <a:off x="2232834" y="4704809"/>
              <a:ext cx="6060" cy="1033785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>
              <a:stCxn id="20" idx="5"/>
              <a:endCxn id="25" idx="5"/>
            </p:cNvCxnSpPr>
            <p:nvPr/>
          </p:nvCxnSpPr>
          <p:spPr>
            <a:xfrm>
              <a:off x="2270440" y="5782451"/>
              <a:ext cx="1079026" cy="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/>
            <p:nvPr/>
          </p:nvCxnSpPr>
          <p:spPr>
            <a:xfrm>
              <a:off x="2286258" y="4737807"/>
              <a:ext cx="1031662" cy="1033785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2" name="Skupina 81"/>
          <p:cNvGrpSpPr/>
          <p:nvPr/>
        </p:nvGrpSpPr>
        <p:grpSpPr>
          <a:xfrm>
            <a:off x="6056532" y="4087636"/>
            <a:ext cx="2160000" cy="2160000"/>
            <a:chOff x="6056532" y="4087636"/>
            <a:chExt cx="2160000" cy="2160000"/>
          </a:xfrm>
        </p:grpSpPr>
        <p:grpSp>
          <p:nvGrpSpPr>
            <p:cNvPr id="26" name="Skupina 25"/>
            <p:cNvGrpSpPr/>
            <p:nvPr/>
          </p:nvGrpSpPr>
          <p:grpSpPr>
            <a:xfrm>
              <a:off x="6056532" y="4087636"/>
              <a:ext cx="2160000" cy="2160000"/>
              <a:chOff x="1691680" y="548680"/>
              <a:chExt cx="2880000" cy="2880000"/>
            </a:xfrm>
          </p:grpSpPr>
          <p:sp>
            <p:nvSpPr>
              <p:cNvPr id="27" name="Obdélník 26"/>
              <p:cNvSpPr/>
              <p:nvPr/>
            </p:nvSpPr>
            <p:spPr>
              <a:xfrm>
                <a:off x="1691680" y="548680"/>
                <a:ext cx="2880000" cy="2880000"/>
              </a:xfrm>
              <a:prstGeom prst="rect">
                <a:avLst/>
              </a:prstGeom>
              <a:solidFill>
                <a:schemeClr val="bg2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2341210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305983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/>
              <p:cNvSpPr/>
              <p:nvPr/>
            </p:nvSpPr>
            <p:spPr>
              <a:xfrm>
                <a:off x="377991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vál 30"/>
              <p:cNvSpPr/>
              <p:nvPr/>
            </p:nvSpPr>
            <p:spPr>
              <a:xfrm>
                <a:off x="2341210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2341210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3037407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3779912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3046827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3779912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71" name="Přímá spojnice 70"/>
            <p:cNvCxnSpPr>
              <a:endCxn id="31" idx="4"/>
            </p:cNvCxnSpPr>
            <p:nvPr/>
          </p:nvCxnSpPr>
          <p:spPr>
            <a:xfrm flipH="1">
              <a:off x="6597686" y="4596677"/>
              <a:ext cx="552060" cy="1147544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>
              <a:stCxn id="29" idx="0"/>
            </p:cNvCxnSpPr>
            <p:nvPr/>
          </p:nvCxnSpPr>
          <p:spPr>
            <a:xfrm>
              <a:off x="7136652" y="4575609"/>
              <a:ext cx="546120" cy="1108919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>
              <a:endCxn id="36" idx="4"/>
            </p:cNvCxnSpPr>
            <p:nvPr/>
          </p:nvCxnSpPr>
          <p:spPr>
            <a:xfrm>
              <a:off x="6597566" y="5738594"/>
              <a:ext cx="1079146" cy="5627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" name="TextovéPole 77"/>
          <p:cNvSpPr txBox="1"/>
          <p:nvPr/>
        </p:nvSpPr>
        <p:spPr>
          <a:xfrm>
            <a:off x="1331640" y="3199492"/>
            <a:ext cx="7634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TROJÚHELNÍK MÁ DVĚ STRANY STEJNĚ DLOUHÉ.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1691098" y="3238265"/>
            <a:ext cx="7105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GUMIČKA JE NAPNUTÁ NA TŘECH HŘEBÍCÍCH.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1713777" y="3224907"/>
            <a:ext cx="6598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TROJÚHELNÍK NEMÁ UPROSTŘED HŘEBÍK</a:t>
            </a:r>
            <a:r>
              <a:rPr lang="cs-CZ" dirty="0" smtClean="0"/>
              <a:t>.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3728194" y="126499"/>
            <a:ext cx="5239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KTERÝ TROJÚHELNÍK SI MYSLÍM?</a:t>
            </a:r>
          </a:p>
        </p:txBody>
      </p:sp>
      <p:sp>
        <p:nvSpPr>
          <p:cNvPr id="85" name="TextovéPole 84"/>
          <p:cNvSpPr txBox="1"/>
          <p:nvPr/>
        </p:nvSpPr>
        <p:spPr>
          <a:xfrm>
            <a:off x="419431" y="126499"/>
            <a:ext cx="1758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HÁDANKA.</a:t>
            </a:r>
          </a:p>
        </p:txBody>
      </p:sp>
    </p:spTree>
    <p:extLst>
      <p:ext uri="{BB962C8B-B14F-4D97-AF65-F5344CB8AC3E}">
        <p14:creationId xmlns:p14="http://schemas.microsoft.com/office/powerpoint/2010/main" val="2106259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/>
      <p:bldP spid="78" grpId="1"/>
      <p:bldP spid="79" grpId="0"/>
      <p:bldP spid="80" grpId="0"/>
      <p:bldP spid="8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936307" y="1250843"/>
            <a:ext cx="2160000" cy="2160000"/>
            <a:chOff x="1691680" y="548680"/>
            <a:chExt cx="2880000" cy="2880000"/>
          </a:xfrm>
        </p:grpSpPr>
        <p:sp>
          <p:nvSpPr>
            <p:cNvPr id="3" name="Obdélník 2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550567" y="1250843"/>
            <a:ext cx="2160000" cy="2160000"/>
            <a:chOff x="1691680" y="548680"/>
            <a:chExt cx="2880000" cy="2880000"/>
          </a:xfrm>
        </p:grpSpPr>
        <p:sp>
          <p:nvSpPr>
            <p:cNvPr id="14" name="Obdélník 13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219834" y="1304909"/>
            <a:ext cx="2160000" cy="2160000"/>
            <a:chOff x="1691680" y="548680"/>
            <a:chExt cx="2880000" cy="2880000"/>
          </a:xfrm>
        </p:grpSpPr>
        <p:sp>
          <p:nvSpPr>
            <p:cNvPr id="25" name="Obdélník 24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936307" y="4140193"/>
            <a:ext cx="2160000" cy="2160000"/>
            <a:chOff x="1691680" y="548680"/>
            <a:chExt cx="2880000" cy="2880000"/>
          </a:xfrm>
        </p:grpSpPr>
        <p:sp>
          <p:nvSpPr>
            <p:cNvPr id="36" name="Obdélník 35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3550567" y="4140193"/>
            <a:ext cx="2160000" cy="2160000"/>
            <a:chOff x="1691680" y="548680"/>
            <a:chExt cx="2880000" cy="2880000"/>
          </a:xfrm>
        </p:grpSpPr>
        <p:sp>
          <p:nvSpPr>
            <p:cNvPr id="47" name="Obdélník 46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6219834" y="4140193"/>
            <a:ext cx="2160000" cy="2160000"/>
            <a:chOff x="1691680" y="548680"/>
            <a:chExt cx="2880000" cy="2880000"/>
          </a:xfrm>
        </p:grpSpPr>
        <p:sp>
          <p:nvSpPr>
            <p:cNvPr id="58" name="Obdélník 57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vál 66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8" name="TextovéPole 67"/>
          <p:cNvSpPr txBox="1"/>
          <p:nvPr/>
        </p:nvSpPr>
        <p:spPr>
          <a:xfrm>
            <a:off x="867088" y="392723"/>
            <a:ext cx="6449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 ŠEST RŮZNÝCH TROJÚHELNÍKŮ.</a:t>
            </a:r>
          </a:p>
        </p:txBody>
      </p:sp>
      <p:grpSp>
        <p:nvGrpSpPr>
          <p:cNvPr id="78" name="Skupina 77"/>
          <p:cNvGrpSpPr/>
          <p:nvPr/>
        </p:nvGrpSpPr>
        <p:grpSpPr>
          <a:xfrm>
            <a:off x="1445745" y="1792882"/>
            <a:ext cx="570682" cy="1114546"/>
            <a:chOff x="1445745" y="1792882"/>
            <a:chExt cx="570682" cy="1114546"/>
          </a:xfrm>
        </p:grpSpPr>
        <p:cxnSp>
          <p:nvCxnSpPr>
            <p:cNvPr id="70" name="Přímá spojnice 69"/>
            <p:cNvCxnSpPr>
              <a:stCxn id="4" idx="4"/>
              <a:endCxn id="7" idx="4"/>
            </p:cNvCxnSpPr>
            <p:nvPr/>
          </p:nvCxnSpPr>
          <p:spPr>
            <a:xfrm>
              <a:off x="1477461" y="1846948"/>
              <a:ext cx="0" cy="106048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>
              <a:endCxn id="11" idx="4"/>
            </p:cNvCxnSpPr>
            <p:nvPr/>
          </p:nvCxnSpPr>
          <p:spPr>
            <a:xfrm>
              <a:off x="1531467" y="1792882"/>
              <a:ext cx="475206" cy="1114546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 flipH="1">
              <a:off x="1445745" y="2858990"/>
              <a:ext cx="570682" cy="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8" name="Skupina 87"/>
          <p:cNvGrpSpPr/>
          <p:nvPr/>
        </p:nvGrpSpPr>
        <p:grpSpPr>
          <a:xfrm>
            <a:off x="4137857" y="1792882"/>
            <a:ext cx="1071078" cy="1098710"/>
            <a:chOff x="4137857" y="1792882"/>
            <a:chExt cx="1071078" cy="1098710"/>
          </a:xfrm>
        </p:grpSpPr>
        <p:cxnSp>
          <p:nvCxnSpPr>
            <p:cNvPr id="79" name="Přímá spojnice 78"/>
            <p:cNvCxnSpPr>
              <a:stCxn id="16" idx="3"/>
              <a:endCxn id="18" idx="6"/>
            </p:cNvCxnSpPr>
            <p:nvPr/>
          </p:nvCxnSpPr>
          <p:spPr>
            <a:xfrm flipH="1">
              <a:off x="4145727" y="1831112"/>
              <a:ext cx="446772" cy="102225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>
              <a:endCxn id="17" idx="5"/>
            </p:cNvCxnSpPr>
            <p:nvPr/>
          </p:nvCxnSpPr>
          <p:spPr>
            <a:xfrm>
              <a:off x="4649992" y="1811997"/>
              <a:ext cx="558943" cy="19115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>
              <a:stCxn id="17" idx="2"/>
            </p:cNvCxnSpPr>
            <p:nvPr/>
          </p:nvCxnSpPr>
          <p:spPr>
            <a:xfrm flipH="1">
              <a:off x="4137857" y="1792882"/>
              <a:ext cx="978884" cy="109871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>
            <a:off x="6760988" y="1831112"/>
            <a:ext cx="1133032" cy="1076316"/>
            <a:chOff x="6760988" y="1831112"/>
            <a:chExt cx="1133032" cy="1076316"/>
          </a:xfrm>
        </p:grpSpPr>
        <p:cxnSp>
          <p:nvCxnSpPr>
            <p:cNvPr id="89" name="Přímá spojnice 88"/>
            <p:cNvCxnSpPr/>
            <p:nvPr/>
          </p:nvCxnSpPr>
          <p:spPr>
            <a:xfrm>
              <a:off x="6760988" y="1831112"/>
              <a:ext cx="0" cy="106048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>
              <a:stCxn id="34" idx="7"/>
              <a:endCxn id="29" idx="7"/>
            </p:cNvCxnSpPr>
            <p:nvPr/>
          </p:nvCxnSpPr>
          <p:spPr>
            <a:xfrm flipH="1">
              <a:off x="6799176" y="2869198"/>
              <a:ext cx="1079026" cy="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Přímá spojnice 92"/>
            <p:cNvCxnSpPr>
              <a:stCxn id="26" idx="5"/>
              <a:endCxn id="34" idx="6"/>
            </p:cNvCxnSpPr>
            <p:nvPr/>
          </p:nvCxnSpPr>
          <p:spPr>
            <a:xfrm>
              <a:off x="6799176" y="1885178"/>
              <a:ext cx="1094844" cy="102225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/>
          <p:cNvGrpSpPr/>
          <p:nvPr/>
        </p:nvGrpSpPr>
        <p:grpSpPr>
          <a:xfrm>
            <a:off x="1439273" y="4720462"/>
            <a:ext cx="1079026" cy="1060480"/>
            <a:chOff x="1439273" y="4720462"/>
            <a:chExt cx="1079026" cy="1060480"/>
          </a:xfrm>
        </p:grpSpPr>
        <p:cxnSp>
          <p:nvCxnSpPr>
            <p:cNvPr id="97" name="Přímá spojnice 96"/>
            <p:cNvCxnSpPr>
              <a:stCxn id="38" idx="5"/>
              <a:endCxn id="43" idx="1"/>
            </p:cNvCxnSpPr>
            <p:nvPr/>
          </p:nvCxnSpPr>
          <p:spPr>
            <a:xfrm>
              <a:off x="2054615" y="4720462"/>
              <a:ext cx="463684" cy="461501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nice 98"/>
            <p:cNvCxnSpPr>
              <a:stCxn id="38" idx="3"/>
              <a:endCxn id="40" idx="7"/>
            </p:cNvCxnSpPr>
            <p:nvPr/>
          </p:nvCxnSpPr>
          <p:spPr>
            <a:xfrm flipH="1">
              <a:off x="1515649" y="4720462"/>
              <a:ext cx="462590" cy="98402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Přímá spojnice 101"/>
            <p:cNvCxnSpPr>
              <a:stCxn id="43" idx="2"/>
              <a:endCxn id="40" idx="3"/>
            </p:cNvCxnSpPr>
            <p:nvPr/>
          </p:nvCxnSpPr>
          <p:spPr>
            <a:xfrm flipH="1">
              <a:off x="1439273" y="5220193"/>
              <a:ext cx="1063208" cy="560749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6" name="Skupina 115"/>
          <p:cNvGrpSpPr/>
          <p:nvPr/>
        </p:nvGrpSpPr>
        <p:grpSpPr>
          <a:xfrm>
            <a:off x="4083852" y="4644002"/>
            <a:ext cx="1086895" cy="1106431"/>
            <a:chOff x="4083852" y="4644002"/>
            <a:chExt cx="1086895" cy="1106431"/>
          </a:xfrm>
        </p:grpSpPr>
        <p:cxnSp>
          <p:nvCxnSpPr>
            <p:cNvPr id="109" name="Přímá spojnice 108"/>
            <p:cNvCxnSpPr>
              <a:stCxn id="49" idx="2"/>
            </p:cNvCxnSpPr>
            <p:nvPr/>
          </p:nvCxnSpPr>
          <p:spPr>
            <a:xfrm flipH="1">
              <a:off x="4083852" y="4682232"/>
              <a:ext cx="492829" cy="1068201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Přímá spojnice 111"/>
            <p:cNvCxnSpPr>
              <a:endCxn id="56" idx="0"/>
            </p:cNvCxnSpPr>
            <p:nvPr/>
          </p:nvCxnSpPr>
          <p:spPr>
            <a:xfrm>
              <a:off x="4630687" y="4644002"/>
              <a:ext cx="540060" cy="1044644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Přímá spojnice 113"/>
            <p:cNvCxnSpPr>
              <a:stCxn id="56" idx="2"/>
            </p:cNvCxnSpPr>
            <p:nvPr/>
          </p:nvCxnSpPr>
          <p:spPr>
            <a:xfrm flipH="1">
              <a:off x="4083852" y="5742712"/>
              <a:ext cx="1032889" cy="7721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8" name="Skupina 127"/>
          <p:cNvGrpSpPr/>
          <p:nvPr/>
        </p:nvGrpSpPr>
        <p:grpSpPr>
          <a:xfrm>
            <a:off x="7290200" y="5193789"/>
            <a:ext cx="549814" cy="602989"/>
            <a:chOff x="7290200" y="5193789"/>
            <a:chExt cx="549814" cy="602989"/>
          </a:xfrm>
        </p:grpSpPr>
        <p:cxnSp>
          <p:nvCxnSpPr>
            <p:cNvPr id="117" name="Přímá spojnice 116"/>
            <p:cNvCxnSpPr>
              <a:endCxn id="66" idx="4"/>
            </p:cNvCxnSpPr>
            <p:nvPr/>
          </p:nvCxnSpPr>
          <p:spPr>
            <a:xfrm flipH="1">
              <a:off x="7290200" y="5193789"/>
              <a:ext cx="9754" cy="602989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Přímá spojnice 118"/>
            <p:cNvCxnSpPr>
              <a:stCxn id="67" idx="3"/>
              <a:endCxn id="66" idx="6"/>
            </p:cNvCxnSpPr>
            <p:nvPr/>
          </p:nvCxnSpPr>
          <p:spPr>
            <a:xfrm flipH="1" flipV="1">
              <a:off x="7344206" y="5742712"/>
              <a:ext cx="457620" cy="3823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Přímá spojnice 121"/>
            <p:cNvCxnSpPr/>
            <p:nvPr/>
          </p:nvCxnSpPr>
          <p:spPr>
            <a:xfrm>
              <a:off x="7353960" y="5274259"/>
              <a:ext cx="486054" cy="506683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9" name="TextovéPole 128"/>
          <p:cNvSpPr txBox="1"/>
          <p:nvPr/>
        </p:nvSpPr>
        <p:spPr>
          <a:xfrm>
            <a:off x="6084168" y="854388"/>
            <a:ext cx="23791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(MOŽNÉ ŘEŠENÍ.)</a:t>
            </a:r>
          </a:p>
        </p:txBody>
      </p:sp>
    </p:spTree>
    <p:extLst>
      <p:ext uri="{BB962C8B-B14F-4D97-AF65-F5344CB8AC3E}">
        <p14:creationId xmlns:p14="http://schemas.microsoft.com/office/powerpoint/2010/main" val="363055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29653" y="2276872"/>
            <a:ext cx="2880320" cy="2880080"/>
            <a:chOff x="1691680" y="548680"/>
            <a:chExt cx="2880000" cy="2880000"/>
          </a:xfrm>
        </p:grpSpPr>
        <p:sp>
          <p:nvSpPr>
            <p:cNvPr id="3" name="Obdélník 2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1043608" y="623555"/>
            <a:ext cx="53070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 NEJVĚTŠÍ TROJÚHELNÍK.</a:t>
            </a:r>
          </a:p>
        </p:txBody>
      </p:sp>
      <p:grpSp>
        <p:nvGrpSpPr>
          <p:cNvPr id="32" name="Skupina 31"/>
          <p:cNvGrpSpPr/>
          <p:nvPr/>
        </p:nvGrpSpPr>
        <p:grpSpPr>
          <a:xfrm>
            <a:off x="4551271" y="2979365"/>
            <a:ext cx="1387939" cy="1434258"/>
            <a:chOff x="4551271" y="2979365"/>
            <a:chExt cx="1387939" cy="1434258"/>
          </a:xfrm>
        </p:grpSpPr>
        <p:cxnSp>
          <p:nvCxnSpPr>
            <p:cNvPr id="15" name="Přímá spojnice 14"/>
            <p:cNvCxnSpPr/>
            <p:nvPr/>
          </p:nvCxnSpPr>
          <p:spPr>
            <a:xfrm flipH="1">
              <a:off x="4551271" y="2979365"/>
              <a:ext cx="739795" cy="1363038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stCxn id="12" idx="2"/>
              <a:endCxn id="7" idx="7"/>
            </p:cNvCxnSpPr>
            <p:nvPr/>
          </p:nvCxnSpPr>
          <p:spPr>
            <a:xfrm flipH="1" flipV="1">
              <a:off x="4602194" y="4362648"/>
              <a:ext cx="1315923" cy="50975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stCxn id="5" idx="4"/>
              <a:endCxn id="12" idx="1"/>
            </p:cNvCxnSpPr>
            <p:nvPr/>
          </p:nvCxnSpPr>
          <p:spPr>
            <a:xfrm>
              <a:off x="5269973" y="3071700"/>
              <a:ext cx="669237" cy="1290948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06594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29653" y="2276872"/>
            <a:ext cx="2880320" cy="2880080"/>
            <a:chOff x="1691680" y="548680"/>
            <a:chExt cx="2880000" cy="2880000"/>
          </a:xfrm>
        </p:grpSpPr>
        <p:sp>
          <p:nvSpPr>
            <p:cNvPr id="3" name="Obdélník 2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1043608" y="623555"/>
            <a:ext cx="4732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 NEJMENŠÍ ČTVEREC.</a:t>
            </a:r>
          </a:p>
        </p:txBody>
      </p:sp>
      <p:grpSp>
        <p:nvGrpSpPr>
          <p:cNvPr id="35" name="Skupina 34"/>
          <p:cNvGrpSpPr/>
          <p:nvPr/>
        </p:nvGrpSpPr>
        <p:grpSpPr>
          <a:xfrm>
            <a:off x="4514335" y="3707985"/>
            <a:ext cx="742632" cy="715733"/>
            <a:chOff x="4514335" y="3707985"/>
            <a:chExt cx="742632" cy="715733"/>
          </a:xfrm>
        </p:grpSpPr>
        <p:cxnSp>
          <p:nvCxnSpPr>
            <p:cNvPr id="14" name="Přímá spojnice 13"/>
            <p:cNvCxnSpPr>
              <a:stCxn id="11" idx="2"/>
            </p:cNvCxnSpPr>
            <p:nvPr/>
          </p:nvCxnSpPr>
          <p:spPr>
            <a:xfrm flipH="1">
              <a:off x="4539998" y="4413623"/>
              <a:ext cx="644953" cy="10094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4514335" y="3707985"/>
              <a:ext cx="696275" cy="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endCxn id="8" idx="4"/>
            </p:cNvCxnSpPr>
            <p:nvPr/>
          </p:nvCxnSpPr>
          <p:spPr>
            <a:xfrm flipV="1">
              <a:off x="4535160" y="3789002"/>
              <a:ext cx="16111" cy="634716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stCxn id="9" idx="4"/>
              <a:endCxn id="11" idx="0"/>
            </p:cNvCxnSpPr>
            <p:nvPr/>
          </p:nvCxnSpPr>
          <p:spPr>
            <a:xfrm>
              <a:off x="5247546" y="3789002"/>
              <a:ext cx="9421" cy="552531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993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29653" y="2276872"/>
            <a:ext cx="2880320" cy="2880080"/>
            <a:chOff x="1691680" y="548680"/>
            <a:chExt cx="2880000" cy="2880000"/>
          </a:xfrm>
        </p:grpSpPr>
        <p:sp>
          <p:nvSpPr>
            <p:cNvPr id="3" name="Obdélník 2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1043608" y="623555"/>
            <a:ext cx="5393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 NEJMENŠÍ TROJÚHELNÍK.</a:t>
            </a:r>
          </a:p>
        </p:txBody>
      </p:sp>
      <p:grpSp>
        <p:nvGrpSpPr>
          <p:cNvPr id="23" name="Skupina 22"/>
          <p:cNvGrpSpPr/>
          <p:nvPr/>
        </p:nvGrpSpPr>
        <p:grpSpPr>
          <a:xfrm>
            <a:off x="4571485" y="3691424"/>
            <a:ext cx="634559" cy="722199"/>
            <a:chOff x="4571485" y="3691424"/>
            <a:chExt cx="634559" cy="722199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4571485" y="3691424"/>
              <a:ext cx="0" cy="696711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endCxn id="11" idx="1"/>
            </p:cNvCxnSpPr>
            <p:nvPr/>
          </p:nvCxnSpPr>
          <p:spPr>
            <a:xfrm>
              <a:off x="4592773" y="3750430"/>
              <a:ext cx="613271" cy="612218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endCxn id="11" idx="2"/>
            </p:cNvCxnSpPr>
            <p:nvPr/>
          </p:nvCxnSpPr>
          <p:spPr>
            <a:xfrm>
              <a:off x="4571485" y="4388135"/>
              <a:ext cx="613466" cy="25488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21788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1043608" y="623555"/>
            <a:ext cx="3175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 OBDÉLNÍK.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3829653" y="2276872"/>
            <a:ext cx="2880320" cy="2880080"/>
            <a:chOff x="1691680" y="548680"/>
            <a:chExt cx="2880000" cy="2880000"/>
          </a:xfrm>
        </p:grpSpPr>
        <p:sp>
          <p:nvSpPr>
            <p:cNvPr id="3" name="Obdélník 2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551271" y="2937815"/>
            <a:ext cx="718702" cy="1486103"/>
            <a:chOff x="4551271" y="2937815"/>
            <a:chExt cx="718702" cy="1486103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4551271" y="3009905"/>
              <a:ext cx="0" cy="1414013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5269973" y="2937815"/>
              <a:ext cx="0" cy="1414013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stCxn id="4" idx="6"/>
              <a:endCxn id="5" idx="2"/>
            </p:cNvCxnSpPr>
            <p:nvPr/>
          </p:nvCxnSpPr>
          <p:spPr>
            <a:xfrm>
              <a:off x="4623287" y="2999610"/>
              <a:ext cx="574670" cy="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endCxn id="11" idx="2"/>
            </p:cNvCxnSpPr>
            <p:nvPr/>
          </p:nvCxnSpPr>
          <p:spPr>
            <a:xfrm>
              <a:off x="4602194" y="4413623"/>
              <a:ext cx="582757" cy="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5762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29653" y="2276872"/>
            <a:ext cx="2880320" cy="2880080"/>
            <a:chOff x="1691680" y="548680"/>
            <a:chExt cx="2880000" cy="2880000"/>
          </a:xfrm>
        </p:grpSpPr>
        <p:sp>
          <p:nvSpPr>
            <p:cNvPr id="3" name="Obdélník 2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683568" y="632961"/>
            <a:ext cx="8287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 TROJÚHELNÍK TAK, ABY BYL UVNITŘ HŘEBÍK.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4582346" y="2963303"/>
            <a:ext cx="1407787" cy="1399345"/>
            <a:chOff x="4582346" y="2963303"/>
            <a:chExt cx="1407787" cy="1399345"/>
          </a:xfrm>
        </p:grpSpPr>
        <p:cxnSp>
          <p:nvCxnSpPr>
            <p:cNvPr id="15" name="Přímá spojnice 14"/>
            <p:cNvCxnSpPr/>
            <p:nvPr/>
          </p:nvCxnSpPr>
          <p:spPr>
            <a:xfrm flipV="1">
              <a:off x="4582346" y="2963303"/>
              <a:ext cx="739795" cy="1363038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stCxn id="7" idx="7"/>
              <a:endCxn id="10" idx="3"/>
            </p:cNvCxnSpPr>
            <p:nvPr/>
          </p:nvCxnSpPr>
          <p:spPr>
            <a:xfrm flipV="1">
              <a:off x="4602194" y="3767887"/>
              <a:ext cx="1337016" cy="594761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stCxn id="10" idx="4"/>
              <a:endCxn id="5" idx="5"/>
            </p:cNvCxnSpPr>
            <p:nvPr/>
          </p:nvCxnSpPr>
          <p:spPr>
            <a:xfrm flipH="1" flipV="1">
              <a:off x="5320896" y="3050585"/>
              <a:ext cx="669237" cy="738417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1376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29653" y="2276872"/>
            <a:ext cx="2880320" cy="2880080"/>
            <a:chOff x="1691680" y="548680"/>
            <a:chExt cx="2880000" cy="2880000"/>
          </a:xfrm>
        </p:grpSpPr>
        <p:sp>
          <p:nvSpPr>
            <p:cNvPr id="3" name="Obdélník 2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2197107" y="632961"/>
            <a:ext cx="3637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 PĚTIÚHELNÍK.</a:t>
            </a:r>
          </a:p>
        </p:txBody>
      </p:sp>
      <p:grpSp>
        <p:nvGrpSpPr>
          <p:cNvPr id="28" name="Skupina 27"/>
          <p:cNvGrpSpPr/>
          <p:nvPr/>
        </p:nvGrpSpPr>
        <p:grpSpPr>
          <a:xfrm>
            <a:off x="4602194" y="2999610"/>
            <a:ext cx="1409136" cy="1414013"/>
            <a:chOff x="4602194" y="2999610"/>
            <a:chExt cx="1409136" cy="1414013"/>
          </a:xfrm>
        </p:grpSpPr>
        <p:cxnSp>
          <p:nvCxnSpPr>
            <p:cNvPr id="15" name="Přímá spojnice 14"/>
            <p:cNvCxnSpPr>
              <a:stCxn id="4" idx="6"/>
              <a:endCxn id="5" idx="2"/>
            </p:cNvCxnSpPr>
            <p:nvPr/>
          </p:nvCxnSpPr>
          <p:spPr>
            <a:xfrm>
              <a:off x="4623287" y="2999610"/>
              <a:ext cx="574670" cy="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endCxn id="10" idx="4"/>
            </p:cNvCxnSpPr>
            <p:nvPr/>
          </p:nvCxnSpPr>
          <p:spPr>
            <a:xfrm>
              <a:off x="5234309" y="3009906"/>
              <a:ext cx="755824" cy="779096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5269973" y="3716912"/>
              <a:ext cx="741357" cy="20492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stCxn id="9" idx="5"/>
              <a:endCxn id="11" idx="0"/>
            </p:cNvCxnSpPr>
            <p:nvPr/>
          </p:nvCxnSpPr>
          <p:spPr>
            <a:xfrm flipH="1">
              <a:off x="5256967" y="3767887"/>
              <a:ext cx="41502" cy="573646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>
              <a:stCxn id="4" idx="5"/>
            </p:cNvCxnSpPr>
            <p:nvPr/>
          </p:nvCxnSpPr>
          <p:spPr>
            <a:xfrm>
              <a:off x="4602194" y="3050585"/>
              <a:ext cx="675524" cy="1363038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32146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29653" y="2276872"/>
            <a:ext cx="2880320" cy="2880080"/>
            <a:chOff x="1691680" y="548680"/>
            <a:chExt cx="2880000" cy="2880000"/>
          </a:xfrm>
        </p:grpSpPr>
        <p:sp>
          <p:nvSpPr>
            <p:cNvPr id="3" name="Obdélník 2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2197107" y="632961"/>
            <a:ext cx="3842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 ŠESTIÚHELNÍK.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4551271" y="2999610"/>
            <a:ext cx="1460059" cy="1414013"/>
            <a:chOff x="4551271" y="2999610"/>
            <a:chExt cx="1460059" cy="1414013"/>
          </a:xfrm>
        </p:grpSpPr>
        <p:cxnSp>
          <p:nvCxnSpPr>
            <p:cNvPr id="15" name="Přímá spojnice 14"/>
            <p:cNvCxnSpPr>
              <a:stCxn id="4" idx="6"/>
              <a:endCxn id="5" idx="2"/>
            </p:cNvCxnSpPr>
            <p:nvPr/>
          </p:nvCxnSpPr>
          <p:spPr>
            <a:xfrm>
              <a:off x="4623287" y="2999610"/>
              <a:ext cx="574670" cy="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endCxn id="10" idx="4"/>
            </p:cNvCxnSpPr>
            <p:nvPr/>
          </p:nvCxnSpPr>
          <p:spPr>
            <a:xfrm>
              <a:off x="5234309" y="3009906"/>
              <a:ext cx="755824" cy="779096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5269973" y="3716912"/>
              <a:ext cx="741357" cy="20492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stCxn id="9" idx="5"/>
              <a:endCxn id="11" idx="0"/>
            </p:cNvCxnSpPr>
            <p:nvPr/>
          </p:nvCxnSpPr>
          <p:spPr>
            <a:xfrm flipH="1">
              <a:off x="5256967" y="3767887"/>
              <a:ext cx="41502" cy="573646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>
              <a:stCxn id="8" idx="5"/>
            </p:cNvCxnSpPr>
            <p:nvPr/>
          </p:nvCxnSpPr>
          <p:spPr>
            <a:xfrm>
              <a:off x="4602194" y="3767887"/>
              <a:ext cx="675524" cy="645736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>
              <a:stCxn id="8" idx="4"/>
              <a:endCxn id="4" idx="5"/>
            </p:cNvCxnSpPr>
            <p:nvPr/>
          </p:nvCxnSpPr>
          <p:spPr>
            <a:xfrm flipV="1">
              <a:off x="4551271" y="3050585"/>
              <a:ext cx="50923" cy="738417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95232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971600" y="1052736"/>
            <a:ext cx="2160000" cy="2160000"/>
            <a:chOff x="1691680" y="548680"/>
            <a:chExt cx="2880000" cy="2880000"/>
          </a:xfrm>
        </p:grpSpPr>
        <p:sp>
          <p:nvSpPr>
            <p:cNvPr id="14" name="Obdélník 13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953881" y="1052736"/>
            <a:ext cx="2160000" cy="2160000"/>
            <a:chOff x="1691680" y="548680"/>
            <a:chExt cx="2880000" cy="2880000"/>
          </a:xfrm>
        </p:grpSpPr>
        <p:sp>
          <p:nvSpPr>
            <p:cNvPr id="25" name="Obdélník 24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2279695" y="4149080"/>
            <a:ext cx="2160000" cy="2160000"/>
            <a:chOff x="1691680" y="548680"/>
            <a:chExt cx="2880000" cy="2880000"/>
          </a:xfrm>
        </p:grpSpPr>
        <p:sp>
          <p:nvSpPr>
            <p:cNvPr id="36" name="Obdélník 35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5383413" y="4149080"/>
            <a:ext cx="2160000" cy="2160000"/>
            <a:chOff x="1691680" y="548680"/>
            <a:chExt cx="2880000" cy="2880000"/>
          </a:xfrm>
        </p:grpSpPr>
        <p:sp>
          <p:nvSpPr>
            <p:cNvPr id="47" name="Obdélník 46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7" name="TextovéPole 56"/>
          <p:cNvSpPr txBox="1"/>
          <p:nvPr/>
        </p:nvSpPr>
        <p:spPr>
          <a:xfrm>
            <a:off x="2279695" y="407292"/>
            <a:ext cx="5518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ROZDĚL OBRAZCE NA DVA STEJNÉ.</a:t>
            </a:r>
          </a:p>
        </p:txBody>
      </p:sp>
      <p:cxnSp>
        <p:nvCxnSpPr>
          <p:cNvPr id="59" name="Přímá spojnice 58"/>
          <p:cNvCxnSpPr/>
          <p:nvPr/>
        </p:nvCxnSpPr>
        <p:spPr>
          <a:xfrm>
            <a:off x="1512754" y="1612633"/>
            <a:ext cx="0" cy="1060480"/>
          </a:xfrm>
          <a:prstGeom prst="line">
            <a:avLst/>
          </a:prstGeom>
          <a:ln w="571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605555" y="1612633"/>
            <a:ext cx="0" cy="1060480"/>
          </a:xfrm>
          <a:prstGeom prst="line">
            <a:avLst/>
          </a:prstGeom>
          <a:ln w="571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stCxn id="23" idx="5"/>
            <a:endCxn id="18" idx="5"/>
          </p:cNvCxnSpPr>
          <p:nvPr/>
        </p:nvCxnSpPr>
        <p:spPr>
          <a:xfrm flipH="1">
            <a:off x="1550942" y="2693485"/>
            <a:ext cx="1079026" cy="0"/>
          </a:xfrm>
          <a:prstGeom prst="line">
            <a:avLst/>
          </a:prstGeom>
          <a:ln w="571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1550942" y="1590049"/>
            <a:ext cx="1002650" cy="0"/>
          </a:xfrm>
          <a:prstGeom prst="line">
            <a:avLst/>
          </a:prstGeom>
          <a:ln w="571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9" name="Skupina 98"/>
          <p:cNvGrpSpPr/>
          <p:nvPr/>
        </p:nvGrpSpPr>
        <p:grpSpPr>
          <a:xfrm>
            <a:off x="4495035" y="1537231"/>
            <a:ext cx="1079027" cy="1172090"/>
            <a:chOff x="4495035" y="1537231"/>
            <a:chExt cx="1079027" cy="1172090"/>
          </a:xfrm>
        </p:grpSpPr>
        <p:cxnSp>
          <p:nvCxnSpPr>
            <p:cNvPr id="67" name="Přímá spojnice 66"/>
            <p:cNvCxnSpPr>
              <a:endCxn id="30" idx="4"/>
            </p:cNvCxnSpPr>
            <p:nvPr/>
          </p:nvCxnSpPr>
          <p:spPr>
            <a:xfrm flipH="1">
              <a:off x="4495035" y="1548430"/>
              <a:ext cx="538966" cy="638372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>
              <a:endCxn id="32" idx="1"/>
            </p:cNvCxnSpPr>
            <p:nvPr/>
          </p:nvCxnSpPr>
          <p:spPr>
            <a:xfrm>
              <a:off x="5047776" y="1537231"/>
              <a:ext cx="488097" cy="557275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nice 70"/>
            <p:cNvCxnSpPr>
              <a:endCxn id="33" idx="4"/>
            </p:cNvCxnSpPr>
            <p:nvPr/>
          </p:nvCxnSpPr>
          <p:spPr>
            <a:xfrm>
              <a:off x="4495162" y="2163245"/>
              <a:ext cx="529085" cy="546076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>
              <a:endCxn id="33" idx="5"/>
            </p:cNvCxnSpPr>
            <p:nvPr/>
          </p:nvCxnSpPr>
          <p:spPr>
            <a:xfrm flipH="1">
              <a:off x="5062435" y="2148572"/>
              <a:ext cx="511627" cy="544913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8" name="Skupina 97"/>
          <p:cNvGrpSpPr/>
          <p:nvPr/>
        </p:nvGrpSpPr>
        <p:grpSpPr>
          <a:xfrm>
            <a:off x="2766843" y="4652889"/>
            <a:ext cx="1133032" cy="1152776"/>
            <a:chOff x="2766843" y="4652889"/>
            <a:chExt cx="1133032" cy="1152776"/>
          </a:xfrm>
        </p:grpSpPr>
        <p:cxnSp>
          <p:nvCxnSpPr>
            <p:cNvPr id="77" name="Přímá spojnice 76"/>
            <p:cNvCxnSpPr/>
            <p:nvPr/>
          </p:nvCxnSpPr>
          <p:spPr>
            <a:xfrm flipH="1">
              <a:off x="2766843" y="4672710"/>
              <a:ext cx="38188" cy="522125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>
              <a:endCxn id="38" idx="1"/>
            </p:cNvCxnSpPr>
            <p:nvPr/>
          </p:nvCxnSpPr>
          <p:spPr>
            <a:xfrm flipV="1">
              <a:off x="2828305" y="4652889"/>
              <a:ext cx="493322" cy="19821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>
              <a:endCxn id="44" idx="5"/>
            </p:cNvCxnSpPr>
            <p:nvPr/>
          </p:nvCxnSpPr>
          <p:spPr>
            <a:xfrm>
              <a:off x="2807328" y="5175014"/>
              <a:ext cx="580921" cy="614815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/>
            <p:nvPr/>
          </p:nvCxnSpPr>
          <p:spPr>
            <a:xfrm>
              <a:off x="3404067" y="4691824"/>
              <a:ext cx="486181" cy="483895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Přímá spojnice 92"/>
            <p:cNvCxnSpPr>
              <a:stCxn id="42" idx="4"/>
            </p:cNvCxnSpPr>
            <p:nvPr/>
          </p:nvCxnSpPr>
          <p:spPr>
            <a:xfrm>
              <a:off x="3342996" y="5283146"/>
              <a:ext cx="16699" cy="522519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Přímá spojnice 94"/>
            <p:cNvCxnSpPr>
              <a:endCxn id="42" idx="6"/>
            </p:cNvCxnSpPr>
            <p:nvPr/>
          </p:nvCxnSpPr>
          <p:spPr>
            <a:xfrm flipH="1">
              <a:off x="3397002" y="5175719"/>
              <a:ext cx="502873" cy="53361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6" name="Skupina 105"/>
          <p:cNvGrpSpPr/>
          <p:nvPr/>
        </p:nvGrpSpPr>
        <p:grpSpPr>
          <a:xfrm>
            <a:off x="5886379" y="4662799"/>
            <a:ext cx="1106449" cy="1096521"/>
            <a:chOff x="5886379" y="4662799"/>
            <a:chExt cx="1106449" cy="1096521"/>
          </a:xfrm>
        </p:grpSpPr>
        <p:cxnSp>
          <p:nvCxnSpPr>
            <p:cNvPr id="100" name="Přímá spojnice 99"/>
            <p:cNvCxnSpPr/>
            <p:nvPr/>
          </p:nvCxnSpPr>
          <p:spPr>
            <a:xfrm>
              <a:off x="5925279" y="4698840"/>
              <a:ext cx="0" cy="106048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>
              <a:stCxn id="50" idx="3"/>
              <a:endCxn id="48" idx="3"/>
            </p:cNvCxnSpPr>
            <p:nvPr/>
          </p:nvCxnSpPr>
          <p:spPr>
            <a:xfrm flipH="1">
              <a:off x="5886379" y="4729349"/>
              <a:ext cx="1079026" cy="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103"/>
            <p:cNvCxnSpPr>
              <a:endCxn id="51" idx="6"/>
            </p:cNvCxnSpPr>
            <p:nvPr/>
          </p:nvCxnSpPr>
          <p:spPr>
            <a:xfrm flipH="1">
              <a:off x="5978573" y="4662799"/>
              <a:ext cx="1014255" cy="1088800"/>
            </a:xfrm>
            <a:prstGeom prst="line">
              <a:avLst/>
            </a:prstGeom>
            <a:ln w="57150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3" name="Skupina 122"/>
          <p:cNvGrpSpPr/>
          <p:nvPr/>
        </p:nvGrpSpPr>
        <p:grpSpPr>
          <a:xfrm>
            <a:off x="1519609" y="1612633"/>
            <a:ext cx="1066017" cy="1037068"/>
            <a:chOff x="6732240" y="1815868"/>
            <a:chExt cx="1066017" cy="1037068"/>
          </a:xfrm>
        </p:grpSpPr>
        <p:sp>
          <p:nvSpPr>
            <p:cNvPr id="121" name="Obdélník 120"/>
            <p:cNvSpPr/>
            <p:nvPr/>
          </p:nvSpPr>
          <p:spPr>
            <a:xfrm>
              <a:off x="6732240" y="1815868"/>
              <a:ext cx="1066017" cy="103706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Obdélník 121"/>
            <p:cNvSpPr/>
            <p:nvPr/>
          </p:nvSpPr>
          <p:spPr>
            <a:xfrm>
              <a:off x="6737089" y="1815868"/>
              <a:ext cx="533008" cy="1037068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7" name="Skupina 126"/>
          <p:cNvGrpSpPr/>
          <p:nvPr/>
        </p:nvGrpSpPr>
        <p:grpSpPr>
          <a:xfrm>
            <a:off x="4619881" y="1718736"/>
            <a:ext cx="828000" cy="828000"/>
            <a:chOff x="7034971" y="1799752"/>
            <a:chExt cx="828000" cy="828000"/>
          </a:xfrm>
        </p:grpSpPr>
        <p:sp>
          <p:nvSpPr>
            <p:cNvPr id="124" name="Obdélník 123"/>
            <p:cNvSpPr/>
            <p:nvPr/>
          </p:nvSpPr>
          <p:spPr>
            <a:xfrm rot="2767441">
              <a:off x="7034971" y="1817752"/>
              <a:ext cx="828000" cy="792000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Pravoúhlý trojúhelník 125"/>
            <p:cNvSpPr/>
            <p:nvPr/>
          </p:nvSpPr>
          <p:spPr>
            <a:xfrm rot="2707238">
              <a:off x="7034971" y="1799752"/>
              <a:ext cx="828000" cy="828000"/>
            </a:xfrm>
            <a:prstGeom prst="rtTriangl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0" name="Skupina 129"/>
          <p:cNvGrpSpPr/>
          <p:nvPr/>
        </p:nvGrpSpPr>
        <p:grpSpPr>
          <a:xfrm>
            <a:off x="5492733" y="4687508"/>
            <a:ext cx="1548004" cy="1080120"/>
            <a:chOff x="6732408" y="2312876"/>
            <a:chExt cx="1548004" cy="1080120"/>
          </a:xfrm>
        </p:grpSpPr>
        <p:sp>
          <p:nvSpPr>
            <p:cNvPr id="128" name="Pravoúhlý trojúhelník 127"/>
            <p:cNvSpPr/>
            <p:nvPr/>
          </p:nvSpPr>
          <p:spPr>
            <a:xfrm rot="5400000">
              <a:off x="7164288" y="2276872"/>
              <a:ext cx="1080120" cy="1152128"/>
            </a:xfrm>
            <a:prstGeom prst="rt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Pravoúhlý trojúhelník 128"/>
            <p:cNvSpPr/>
            <p:nvPr/>
          </p:nvSpPr>
          <p:spPr>
            <a:xfrm rot="13626106">
              <a:off x="6704730" y="2447018"/>
              <a:ext cx="844144" cy="788788"/>
            </a:xfrm>
            <a:prstGeom prst="rtTriangl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7" name="Skupina 146"/>
          <p:cNvGrpSpPr/>
          <p:nvPr/>
        </p:nvGrpSpPr>
        <p:grpSpPr>
          <a:xfrm>
            <a:off x="2822024" y="4444033"/>
            <a:ext cx="819777" cy="1446266"/>
            <a:chOff x="1002834" y="4297443"/>
            <a:chExt cx="819777" cy="1446266"/>
          </a:xfrm>
        </p:grpSpPr>
        <p:sp>
          <p:nvSpPr>
            <p:cNvPr id="145" name="Pětiúhelník 144"/>
            <p:cNvSpPr/>
            <p:nvPr/>
          </p:nvSpPr>
          <p:spPr>
            <a:xfrm rot="13583272">
              <a:off x="764612" y="4535665"/>
              <a:ext cx="1296222" cy="819777"/>
            </a:xfrm>
            <a:custGeom>
              <a:avLst/>
              <a:gdLst>
                <a:gd name="connsiteX0" fmla="*/ 0 w 1296144"/>
                <a:gd name="connsiteY0" fmla="*/ 0 h 774266"/>
                <a:gd name="connsiteX1" fmla="*/ 909011 w 1296144"/>
                <a:gd name="connsiteY1" fmla="*/ 0 h 774266"/>
                <a:gd name="connsiteX2" fmla="*/ 1296144 w 1296144"/>
                <a:gd name="connsiteY2" fmla="*/ 387133 h 774266"/>
                <a:gd name="connsiteX3" fmla="*/ 909011 w 1296144"/>
                <a:gd name="connsiteY3" fmla="*/ 774266 h 774266"/>
                <a:gd name="connsiteX4" fmla="*/ 0 w 1296144"/>
                <a:gd name="connsiteY4" fmla="*/ 774266 h 774266"/>
                <a:gd name="connsiteX5" fmla="*/ 0 w 1296144"/>
                <a:gd name="connsiteY5" fmla="*/ 0 h 774266"/>
                <a:gd name="connsiteX0" fmla="*/ 78 w 1296222"/>
                <a:gd name="connsiteY0" fmla="*/ 0 h 774266"/>
                <a:gd name="connsiteX1" fmla="*/ 909089 w 1296222"/>
                <a:gd name="connsiteY1" fmla="*/ 0 h 774266"/>
                <a:gd name="connsiteX2" fmla="*/ 1296222 w 1296222"/>
                <a:gd name="connsiteY2" fmla="*/ 387133 h 774266"/>
                <a:gd name="connsiteX3" fmla="*/ 909089 w 1296222"/>
                <a:gd name="connsiteY3" fmla="*/ 774266 h 774266"/>
                <a:gd name="connsiteX4" fmla="*/ 78 w 1296222"/>
                <a:gd name="connsiteY4" fmla="*/ 774266 h 774266"/>
                <a:gd name="connsiteX5" fmla="*/ 365657 w 1296222"/>
                <a:gd name="connsiteY5" fmla="*/ 336339 h 774266"/>
                <a:gd name="connsiteX6" fmla="*/ 78 w 1296222"/>
                <a:gd name="connsiteY6" fmla="*/ 0 h 774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6222" h="774266">
                  <a:moveTo>
                    <a:pt x="78" y="0"/>
                  </a:moveTo>
                  <a:lnTo>
                    <a:pt x="909089" y="0"/>
                  </a:lnTo>
                  <a:lnTo>
                    <a:pt x="1296222" y="387133"/>
                  </a:lnTo>
                  <a:lnTo>
                    <a:pt x="909089" y="774266"/>
                  </a:lnTo>
                  <a:lnTo>
                    <a:pt x="78" y="774266"/>
                  </a:lnTo>
                  <a:cubicBezTo>
                    <a:pt x="-6229" y="650702"/>
                    <a:pt x="371964" y="459903"/>
                    <a:pt x="365657" y="336339"/>
                  </a:cubicBezTo>
                  <a:lnTo>
                    <a:pt x="78" y="0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Pětiúhelník 144"/>
            <p:cNvSpPr/>
            <p:nvPr/>
          </p:nvSpPr>
          <p:spPr>
            <a:xfrm rot="13583272">
              <a:off x="616766" y="4895346"/>
              <a:ext cx="1296144" cy="400581"/>
            </a:xfrm>
            <a:custGeom>
              <a:avLst/>
              <a:gdLst>
                <a:gd name="connsiteX0" fmla="*/ 0 w 1296144"/>
                <a:gd name="connsiteY0" fmla="*/ 0 h 774266"/>
                <a:gd name="connsiteX1" fmla="*/ 909011 w 1296144"/>
                <a:gd name="connsiteY1" fmla="*/ 0 h 774266"/>
                <a:gd name="connsiteX2" fmla="*/ 1296144 w 1296144"/>
                <a:gd name="connsiteY2" fmla="*/ 387133 h 774266"/>
                <a:gd name="connsiteX3" fmla="*/ 909011 w 1296144"/>
                <a:gd name="connsiteY3" fmla="*/ 774266 h 774266"/>
                <a:gd name="connsiteX4" fmla="*/ 0 w 1296144"/>
                <a:gd name="connsiteY4" fmla="*/ 774266 h 774266"/>
                <a:gd name="connsiteX5" fmla="*/ 0 w 1296144"/>
                <a:gd name="connsiteY5" fmla="*/ 0 h 774266"/>
                <a:gd name="connsiteX0" fmla="*/ 78 w 1296222"/>
                <a:gd name="connsiteY0" fmla="*/ 0 h 774266"/>
                <a:gd name="connsiteX1" fmla="*/ 909089 w 1296222"/>
                <a:gd name="connsiteY1" fmla="*/ 0 h 774266"/>
                <a:gd name="connsiteX2" fmla="*/ 1296222 w 1296222"/>
                <a:gd name="connsiteY2" fmla="*/ 387133 h 774266"/>
                <a:gd name="connsiteX3" fmla="*/ 909089 w 1296222"/>
                <a:gd name="connsiteY3" fmla="*/ 774266 h 774266"/>
                <a:gd name="connsiteX4" fmla="*/ 78 w 1296222"/>
                <a:gd name="connsiteY4" fmla="*/ 774266 h 774266"/>
                <a:gd name="connsiteX5" fmla="*/ 365657 w 1296222"/>
                <a:gd name="connsiteY5" fmla="*/ 336339 h 774266"/>
                <a:gd name="connsiteX6" fmla="*/ 78 w 1296222"/>
                <a:gd name="connsiteY6" fmla="*/ 0 h 774266"/>
                <a:gd name="connsiteX0" fmla="*/ 78 w 1296222"/>
                <a:gd name="connsiteY0" fmla="*/ 0 h 774266"/>
                <a:gd name="connsiteX1" fmla="*/ 909089 w 1296222"/>
                <a:gd name="connsiteY1" fmla="*/ 0 h 774266"/>
                <a:gd name="connsiteX2" fmla="*/ 1296222 w 1296222"/>
                <a:gd name="connsiteY2" fmla="*/ 387133 h 774266"/>
                <a:gd name="connsiteX3" fmla="*/ 793849 w 1296222"/>
                <a:gd name="connsiteY3" fmla="*/ 400581 h 774266"/>
                <a:gd name="connsiteX4" fmla="*/ 78 w 1296222"/>
                <a:gd name="connsiteY4" fmla="*/ 774266 h 774266"/>
                <a:gd name="connsiteX5" fmla="*/ 365657 w 1296222"/>
                <a:gd name="connsiteY5" fmla="*/ 336339 h 774266"/>
                <a:gd name="connsiteX6" fmla="*/ 78 w 1296222"/>
                <a:gd name="connsiteY6" fmla="*/ 0 h 774266"/>
                <a:gd name="connsiteX0" fmla="*/ 0 w 1296144"/>
                <a:gd name="connsiteY0" fmla="*/ 0 h 400581"/>
                <a:gd name="connsiteX1" fmla="*/ 909011 w 1296144"/>
                <a:gd name="connsiteY1" fmla="*/ 0 h 400581"/>
                <a:gd name="connsiteX2" fmla="*/ 1296144 w 1296144"/>
                <a:gd name="connsiteY2" fmla="*/ 387133 h 400581"/>
                <a:gd name="connsiteX3" fmla="*/ 793771 w 1296144"/>
                <a:gd name="connsiteY3" fmla="*/ 400581 h 400581"/>
                <a:gd name="connsiteX4" fmla="*/ 346911 w 1296144"/>
                <a:gd name="connsiteY4" fmla="*/ 350771 h 400581"/>
                <a:gd name="connsiteX5" fmla="*/ 365579 w 1296144"/>
                <a:gd name="connsiteY5" fmla="*/ 336339 h 400581"/>
                <a:gd name="connsiteX6" fmla="*/ 0 w 1296144"/>
                <a:gd name="connsiteY6" fmla="*/ 0 h 400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6144" h="400581">
                  <a:moveTo>
                    <a:pt x="0" y="0"/>
                  </a:moveTo>
                  <a:lnTo>
                    <a:pt x="909011" y="0"/>
                  </a:lnTo>
                  <a:lnTo>
                    <a:pt x="1296144" y="387133"/>
                  </a:lnTo>
                  <a:lnTo>
                    <a:pt x="793771" y="400581"/>
                  </a:lnTo>
                  <a:lnTo>
                    <a:pt x="346911" y="350771"/>
                  </a:lnTo>
                  <a:cubicBezTo>
                    <a:pt x="340604" y="227207"/>
                    <a:pt x="371886" y="459903"/>
                    <a:pt x="365579" y="336339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49281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29653" y="2276872"/>
            <a:ext cx="2880320" cy="2880080"/>
            <a:chOff x="1691680" y="548680"/>
            <a:chExt cx="2880000" cy="2880000"/>
          </a:xfrm>
        </p:grpSpPr>
        <p:sp>
          <p:nvSpPr>
            <p:cNvPr id="3" name="Obdélník 2"/>
            <p:cNvSpPr/>
            <p:nvPr/>
          </p:nvSpPr>
          <p:spPr>
            <a:xfrm>
              <a:off x="1691680" y="548680"/>
              <a:ext cx="2880000" cy="2880000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341210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305983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3779912" y="1199310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341210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41210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3037407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779912" y="1916592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046827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3779912" y="2613284"/>
              <a:ext cx="144016" cy="14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265059" y="620688"/>
            <a:ext cx="8505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 ČTVEREC SLOŽENÝ ZE DVOU TROJÚHELNÍKŮ.</a:t>
            </a:r>
          </a:p>
        </p:txBody>
      </p:sp>
      <p:grpSp>
        <p:nvGrpSpPr>
          <p:cNvPr id="37" name="Skupina 36"/>
          <p:cNvGrpSpPr/>
          <p:nvPr/>
        </p:nvGrpSpPr>
        <p:grpSpPr>
          <a:xfrm>
            <a:off x="4517602" y="3043023"/>
            <a:ext cx="1486996" cy="1414013"/>
            <a:chOff x="4554060" y="2999610"/>
            <a:chExt cx="1486996" cy="1414013"/>
          </a:xfrm>
        </p:grpSpPr>
        <p:cxnSp>
          <p:nvCxnSpPr>
            <p:cNvPr id="27" name="Přímá spojnice 26"/>
            <p:cNvCxnSpPr>
              <a:stCxn id="4" idx="5"/>
              <a:endCxn id="12" idx="7"/>
            </p:cNvCxnSpPr>
            <p:nvPr/>
          </p:nvCxnSpPr>
          <p:spPr>
            <a:xfrm>
              <a:off x="4602194" y="3050585"/>
              <a:ext cx="1438862" cy="1312063"/>
            </a:xfrm>
            <a:prstGeom prst="line">
              <a:avLst/>
            </a:prstGeom>
            <a:ln w="57150">
              <a:solidFill>
                <a:srgbClr val="66FF6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4554060" y="2999610"/>
              <a:ext cx="0" cy="1414013"/>
            </a:xfrm>
            <a:prstGeom prst="line">
              <a:avLst/>
            </a:prstGeom>
            <a:ln w="57150">
              <a:solidFill>
                <a:srgbClr val="66FF6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>
              <a:stCxn id="12" idx="7"/>
              <a:endCxn id="7" idx="6"/>
            </p:cNvCxnSpPr>
            <p:nvPr/>
          </p:nvCxnSpPr>
          <p:spPr>
            <a:xfrm flipH="1">
              <a:off x="4623287" y="4362648"/>
              <a:ext cx="1417769" cy="50975"/>
            </a:xfrm>
            <a:prstGeom prst="line">
              <a:avLst/>
            </a:prstGeom>
            <a:ln w="57150">
              <a:solidFill>
                <a:srgbClr val="66FF6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4592818" y="2944508"/>
            <a:ext cx="1453487" cy="1471365"/>
            <a:chOff x="4577238" y="2927520"/>
            <a:chExt cx="1453487" cy="1471365"/>
          </a:xfrm>
        </p:grpSpPr>
        <p:cxnSp>
          <p:nvCxnSpPr>
            <p:cNvPr id="30" name="Přímá spojnice 29"/>
            <p:cNvCxnSpPr/>
            <p:nvPr/>
          </p:nvCxnSpPr>
          <p:spPr>
            <a:xfrm>
              <a:off x="6001763" y="2927520"/>
              <a:ext cx="0" cy="1414013"/>
            </a:xfrm>
            <a:prstGeom prst="line">
              <a:avLst/>
            </a:prstGeom>
            <a:ln w="57150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H="1">
              <a:off x="4577238" y="2959052"/>
              <a:ext cx="1385150" cy="0"/>
            </a:xfrm>
            <a:prstGeom prst="line">
              <a:avLst/>
            </a:prstGeom>
            <a:ln w="57150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 flipH="1" flipV="1">
              <a:off x="4577238" y="3035847"/>
              <a:ext cx="1453487" cy="1363038"/>
            </a:xfrm>
            <a:prstGeom prst="line">
              <a:avLst/>
            </a:prstGeom>
            <a:ln w="57150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TextovéPole 41"/>
          <p:cNvSpPr txBox="1"/>
          <p:nvPr/>
        </p:nvSpPr>
        <p:spPr>
          <a:xfrm>
            <a:off x="5341989" y="1189000"/>
            <a:ext cx="2816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(MOŽNÉ ŘEŠENÍ).</a:t>
            </a:r>
          </a:p>
        </p:txBody>
      </p:sp>
    </p:spTree>
    <p:extLst>
      <p:ext uri="{BB962C8B-B14F-4D97-AF65-F5344CB8AC3E}">
        <p14:creationId xmlns:p14="http://schemas.microsoft.com/office/powerpoint/2010/main" val="2051018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1154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ANNIELOGUE.,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Geoboard.JPG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12-01-21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2012-08-17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File:Geoboard.JPG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1645</TotalTime>
  <Words>361</Words>
  <Application>Microsoft Office PowerPoint</Application>
  <PresentationFormat>Předvádění na obrazovce (4:3)</PresentationFormat>
  <Paragraphs>41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Slunovrat</vt:lpstr>
      <vt:lpstr>Acrobat Document</vt:lpstr>
      <vt:lpstr>Název školy: Svobodná základní škola,o.p.s. Autor: Karolína Bryczová Vasková Název materiálu: VY_32_INOVACE_08_MATEMATIKA _GEOBOARD Název: GEOBOARD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265</cp:revision>
  <dcterms:created xsi:type="dcterms:W3CDTF">2012-03-31T12:09:58Z</dcterms:created>
  <dcterms:modified xsi:type="dcterms:W3CDTF">2012-08-17T19:32:40Z</dcterms:modified>
</cp:coreProperties>
</file>