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1" r:id="rId4"/>
    <p:sldId id="263" r:id="rId5"/>
    <p:sldId id="262" r:id="rId6"/>
    <p:sldId id="257" r:id="rId7"/>
    <p:sldId id="260" r:id="rId8"/>
    <p:sldId id="259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96" autoAdjust="0"/>
    <p:restoredTop sz="94660"/>
  </p:normalViewPr>
  <p:slideViewPr>
    <p:cSldViewPr>
      <p:cViewPr varScale="1">
        <p:scale>
          <a:sx n="41" d="100"/>
          <a:sy n="41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92FB2-5712-47AB-A7AA-E36DCFAB029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D9D22-799F-421B-AD53-365908CF6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3568" y="5229200"/>
          <a:ext cx="8064896" cy="1402080"/>
        </p:xfrm>
        <a:graphic>
          <a:graphicData uri="http://schemas.openxmlformats.org/drawingml/2006/table">
            <a:tbl>
              <a:tblPr/>
              <a:tblGrid>
                <a:gridCol w="2441666"/>
                <a:gridCol w="562323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VY_32_INOVACE_11_Obtížnější tvary sloves III.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Příčestí minulé sloves typu</a:t>
            </a:r>
            <a:br>
              <a:rPr lang="cs-CZ" dirty="0" smtClean="0"/>
            </a:br>
            <a:r>
              <a:rPr lang="cs-CZ" i="1" dirty="0" smtClean="0"/>
              <a:t>minout, tisknout, začít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Jazykový rozbor: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Jirka napsal dlouhý dopis své přítelkyni, aby jí sdělil vše, </a:t>
            </a:r>
          </a:p>
          <a:p>
            <a:pPr>
              <a:buNone/>
            </a:pPr>
            <a:r>
              <a:rPr lang="cs-CZ" b="1" dirty="0" smtClean="0"/>
              <a:t>co si myslí.</a:t>
            </a:r>
          </a:p>
          <a:p>
            <a:pPr>
              <a:buNone/>
            </a:pPr>
            <a:endParaRPr lang="cs-CZ" b="1" dirty="0" smtClean="0"/>
          </a:p>
          <a:p>
            <a:pPr marL="514350" indent="-514350">
              <a:buAutoNum type="arabicPeriod"/>
            </a:pPr>
            <a:r>
              <a:rPr lang="cs-CZ" dirty="0" smtClean="0"/>
              <a:t>Vyhledejte zájmeno přivlastňovací.</a:t>
            </a:r>
          </a:p>
          <a:p>
            <a:pPr marL="514350" indent="-514350">
              <a:buAutoNum type="arabicPeriod"/>
            </a:pPr>
            <a:r>
              <a:rPr lang="cs-CZ" dirty="0" smtClean="0"/>
              <a:t>Vypište z věty slovesný tvar v přítomném čase. Převeďte ho do: 1. os., č. mn., </a:t>
            </a:r>
            <a:r>
              <a:rPr lang="cs-CZ" dirty="0" err="1" smtClean="0"/>
              <a:t>způs</a:t>
            </a:r>
            <a:r>
              <a:rPr lang="cs-CZ" dirty="0" smtClean="0"/>
              <a:t>. podmiňovacího přítomného.</a:t>
            </a:r>
          </a:p>
          <a:p>
            <a:pPr marL="514350" indent="-514350">
              <a:buAutoNum type="arabicPeriod"/>
            </a:pPr>
            <a:r>
              <a:rPr lang="cs-CZ" dirty="0" smtClean="0"/>
              <a:t>Vyhledejte vlastní podstatné jméno a utvořte od něj přídavné jméno.</a:t>
            </a:r>
          </a:p>
          <a:p>
            <a:pPr marL="514350" indent="-514350">
              <a:buAutoNum type="arabicPeriod"/>
            </a:pPr>
            <a:r>
              <a:rPr lang="cs-CZ" dirty="0" smtClean="0"/>
              <a:t>Určete pád, číslo, rod, druh a vzor přídavného jména z věty.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své</a:t>
            </a:r>
          </a:p>
          <a:p>
            <a:pPr marL="514350" indent="-514350">
              <a:buAutoNum type="arabicPeriod"/>
            </a:pPr>
            <a:r>
              <a:rPr lang="cs-CZ" dirty="0" smtClean="0"/>
              <a:t> myslí si; mysleli bychom si</a:t>
            </a:r>
          </a:p>
          <a:p>
            <a:pPr marL="514350" indent="-514350">
              <a:buAutoNum type="arabicPeriod"/>
            </a:pPr>
            <a:r>
              <a:rPr lang="cs-CZ" dirty="0" smtClean="0"/>
              <a:t>Jirka; Jirkův</a:t>
            </a:r>
          </a:p>
          <a:p>
            <a:pPr marL="514350" indent="-514350">
              <a:buAutoNum type="arabicPeriod"/>
            </a:pPr>
            <a:r>
              <a:rPr lang="cs-CZ" dirty="0" smtClean="0"/>
              <a:t>dlouhý: 4.pád, jednotné číslo, rod mužský, druh: tvrdé příd. </a:t>
            </a:r>
            <a:r>
              <a:rPr lang="cs-CZ" dirty="0" err="1" smtClean="0"/>
              <a:t>jm</a:t>
            </a:r>
            <a:r>
              <a:rPr lang="cs-CZ" dirty="0" smtClean="0"/>
              <a:t>., vzor mladý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tisknout -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iskl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mající před -ne souhlásku (</a:t>
            </a:r>
            <a:r>
              <a:rPr lang="cs-CZ" i="1" dirty="0" smtClean="0"/>
              <a:t>tiskne, klesne)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nemají většinou </a:t>
            </a:r>
            <a:r>
              <a:rPr lang="cs-CZ" dirty="0" smtClean="0"/>
              <a:t>v příčestí minulém před koncovým l </a:t>
            </a:r>
            <a:r>
              <a:rPr lang="cs-CZ" dirty="0" smtClean="0">
                <a:solidFill>
                  <a:srgbClr val="FF0000"/>
                </a:solidFill>
              </a:rPr>
              <a:t>-nu- </a:t>
            </a:r>
            <a:r>
              <a:rPr lang="cs-CZ" dirty="0" smtClean="0"/>
              <a:t>(</a:t>
            </a:r>
            <a:r>
              <a:rPr lang="cs-CZ" i="1" dirty="0" smtClean="0"/>
              <a:t>tiskl, klesl) </a:t>
            </a:r>
          </a:p>
          <a:p>
            <a:r>
              <a:rPr lang="cs-CZ" dirty="0" smtClean="0"/>
              <a:t>ale např.: usnul…</a:t>
            </a:r>
          </a:p>
          <a:p>
            <a:r>
              <a:rPr lang="cs-CZ" dirty="0" smtClean="0"/>
              <a:t>některá slovesa mohou mít obojí formu </a:t>
            </a:r>
            <a:r>
              <a:rPr lang="cs-CZ" i="1" dirty="0" smtClean="0"/>
              <a:t>stárl </a:t>
            </a:r>
            <a:r>
              <a:rPr lang="cs-CZ" dirty="0" smtClean="0"/>
              <a:t>i </a:t>
            </a:r>
            <a:r>
              <a:rPr lang="cs-CZ" i="1" dirty="0" smtClean="0"/>
              <a:t>stárnul </a:t>
            </a:r>
            <a:r>
              <a:rPr lang="cs-CZ" dirty="0" smtClean="0"/>
              <a:t>(tvar s -nu- je hovorový)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minout - minul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slovesa mající před </a:t>
            </a:r>
            <a:r>
              <a:rPr lang="cs-CZ" sz="3600" i="1" dirty="0" smtClean="0"/>
              <a:t>–ne</a:t>
            </a:r>
            <a:r>
              <a:rPr lang="cs-CZ" sz="3600" dirty="0" smtClean="0"/>
              <a:t>:</a:t>
            </a:r>
          </a:p>
          <a:p>
            <a:pPr lvl="1"/>
            <a:r>
              <a:rPr lang="cs-CZ" sz="3600" dirty="0" smtClean="0"/>
              <a:t> samohlásku (</a:t>
            </a:r>
            <a:r>
              <a:rPr lang="cs-CZ" sz="3600" i="1" dirty="0" smtClean="0"/>
              <a:t>m</a:t>
            </a:r>
            <a:r>
              <a:rPr lang="cs-CZ" sz="3600" b="1" i="1" dirty="0" smtClean="0">
                <a:solidFill>
                  <a:srgbClr val="FF0000"/>
                </a:solidFill>
              </a:rPr>
              <a:t>i</a:t>
            </a:r>
            <a:r>
              <a:rPr lang="cs-CZ" sz="3600" i="1" dirty="0" smtClean="0"/>
              <a:t>ne</a:t>
            </a:r>
            <a:r>
              <a:rPr lang="cs-CZ" sz="3600" dirty="0" smtClean="0"/>
              <a:t>) </a:t>
            </a:r>
          </a:p>
          <a:p>
            <a:pPr lvl="1"/>
            <a:r>
              <a:rPr lang="cs-CZ" sz="3600" dirty="0" smtClean="0"/>
              <a:t> souhlásku r,l (</a:t>
            </a:r>
            <a:r>
              <a:rPr lang="cs-CZ" sz="3600" i="1" dirty="0" smtClean="0"/>
              <a:t>h</a:t>
            </a:r>
            <a:r>
              <a:rPr lang="cs-CZ" sz="3600" b="1" i="1" dirty="0" smtClean="0">
                <a:solidFill>
                  <a:srgbClr val="FF0000"/>
                </a:solidFill>
              </a:rPr>
              <a:t>r</a:t>
            </a:r>
            <a:r>
              <a:rPr lang="cs-CZ" sz="3600" i="1" dirty="0" smtClean="0"/>
              <a:t>ne</a:t>
            </a:r>
            <a:r>
              <a:rPr lang="cs-CZ" sz="3600" dirty="0" smtClean="0"/>
              <a:t>) </a:t>
            </a:r>
          </a:p>
          <a:p>
            <a:pPr lvl="1">
              <a:buNone/>
            </a:pPr>
            <a:r>
              <a:rPr lang="cs-CZ" sz="3600" dirty="0" smtClean="0">
                <a:latin typeface="Century Schoolbook"/>
              </a:rPr>
              <a:t>→ </a:t>
            </a:r>
            <a:r>
              <a:rPr lang="cs-CZ" sz="3600" dirty="0" smtClean="0"/>
              <a:t>v příčestí minulém před koncovým l </a:t>
            </a:r>
          </a:p>
          <a:p>
            <a:pPr lvl="1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-nu- </a:t>
            </a:r>
            <a:r>
              <a:rPr lang="cs-CZ" sz="3600" dirty="0" smtClean="0"/>
              <a:t>(</a:t>
            </a:r>
            <a:r>
              <a:rPr lang="cs-CZ" sz="3600" i="1" dirty="0" smtClean="0"/>
              <a:t>mi</a:t>
            </a:r>
            <a:r>
              <a:rPr lang="cs-CZ" sz="3600" i="1" dirty="0" smtClean="0">
                <a:solidFill>
                  <a:srgbClr val="FF0000"/>
                </a:solidFill>
              </a:rPr>
              <a:t>nu</a:t>
            </a:r>
            <a:r>
              <a:rPr lang="cs-CZ" sz="3600" i="1" dirty="0" smtClean="0"/>
              <a:t>l, hr</a:t>
            </a:r>
            <a:r>
              <a:rPr lang="cs-CZ" sz="3600" i="1" dirty="0" smtClean="0">
                <a:solidFill>
                  <a:srgbClr val="FF0000"/>
                </a:solidFill>
              </a:rPr>
              <a:t>nu</a:t>
            </a:r>
            <a:r>
              <a:rPr lang="cs-CZ" sz="3600" i="1" dirty="0" smtClean="0"/>
              <a:t>l)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začít - začal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příčestí minulém mají tato </a:t>
            </a:r>
            <a:r>
              <a:rPr lang="cs-CZ" dirty="0" smtClean="0"/>
              <a:t>slovesa </a:t>
            </a:r>
            <a:r>
              <a:rPr lang="cs-CZ" dirty="0" smtClean="0"/>
              <a:t>před </a:t>
            </a:r>
            <a:r>
              <a:rPr lang="cs-CZ" dirty="0" smtClean="0">
                <a:solidFill>
                  <a:srgbClr val="FF0000"/>
                </a:solidFill>
              </a:rPr>
              <a:t>–l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-a- </a:t>
            </a:r>
            <a:r>
              <a:rPr lang="cs-CZ" i="1" dirty="0" smtClean="0"/>
              <a:t>(začal)</a:t>
            </a:r>
          </a:p>
          <a:p>
            <a:r>
              <a:rPr lang="cs-CZ" dirty="0" smtClean="0"/>
              <a:t>ale ťal i tnul; žal i žnul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Infinitivy nahraďte tvary v minulém čase: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dopadnout</a:t>
            </a:r>
          </a:p>
          <a:p>
            <a:r>
              <a:rPr lang="cs-CZ" dirty="0" smtClean="0"/>
              <a:t>zhlédnout</a:t>
            </a:r>
          </a:p>
          <a:p>
            <a:r>
              <a:rPr lang="cs-CZ" dirty="0" smtClean="0"/>
              <a:t>obejmout</a:t>
            </a:r>
          </a:p>
          <a:p>
            <a:r>
              <a:rPr lang="cs-CZ" dirty="0" smtClean="0"/>
              <a:t>najmout</a:t>
            </a:r>
          </a:p>
          <a:p>
            <a:r>
              <a:rPr lang="cs-CZ" dirty="0" smtClean="0"/>
              <a:t>postihnout</a:t>
            </a:r>
          </a:p>
          <a:p>
            <a:r>
              <a:rPr lang="cs-CZ" dirty="0" smtClean="0"/>
              <a:t>obléknout</a:t>
            </a:r>
          </a:p>
          <a:p>
            <a:r>
              <a:rPr lang="cs-CZ" dirty="0" smtClean="0"/>
              <a:t>započít</a:t>
            </a:r>
          </a:p>
          <a:p>
            <a:r>
              <a:rPr lang="cs-CZ" dirty="0" smtClean="0"/>
              <a:t>odemknout</a:t>
            </a:r>
          </a:p>
          <a:p>
            <a:r>
              <a:rPr lang="cs-CZ" dirty="0" smtClean="0"/>
              <a:t>přitisknout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dopadl</a:t>
            </a:r>
          </a:p>
          <a:p>
            <a:r>
              <a:rPr lang="cs-CZ" dirty="0" smtClean="0"/>
              <a:t>zhlédl</a:t>
            </a:r>
          </a:p>
          <a:p>
            <a:r>
              <a:rPr lang="cs-CZ" dirty="0" smtClean="0"/>
              <a:t>objal</a:t>
            </a:r>
          </a:p>
          <a:p>
            <a:r>
              <a:rPr lang="cs-CZ" dirty="0" smtClean="0"/>
              <a:t>najal</a:t>
            </a:r>
          </a:p>
          <a:p>
            <a:r>
              <a:rPr lang="cs-CZ" dirty="0" smtClean="0"/>
              <a:t>postihl</a:t>
            </a:r>
          </a:p>
          <a:p>
            <a:r>
              <a:rPr lang="cs-CZ" dirty="0" smtClean="0"/>
              <a:t>oblékl</a:t>
            </a:r>
          </a:p>
          <a:p>
            <a:r>
              <a:rPr lang="cs-CZ" dirty="0" smtClean="0"/>
              <a:t>započal</a:t>
            </a:r>
          </a:p>
          <a:p>
            <a:r>
              <a:rPr lang="cs-CZ" dirty="0" smtClean="0"/>
              <a:t>odemkl</a:t>
            </a:r>
          </a:p>
          <a:p>
            <a:r>
              <a:rPr lang="cs-CZ" dirty="0" smtClean="0"/>
              <a:t>přitiskl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smtClean="0"/>
              <a:t>Učebnice strany 28,29 cvičení 4, 5.</a:t>
            </a:r>
            <a:endParaRPr lang="cs-CZ" sz="440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</a:t>
            </a:r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GREPL, Miroslav. Příruční mluvnice češtiny</a:t>
            </a:r>
            <a:r>
              <a:rPr lang="cs-CZ" i="1" dirty="0" smtClean="0"/>
              <a:t>.</a:t>
            </a:r>
            <a:r>
              <a:rPr lang="cs-CZ" dirty="0" smtClean="0"/>
              <a:t> [kolektiv autorů] ; Praha : Lidové noviny, 1996.</a:t>
            </a:r>
          </a:p>
          <a:p>
            <a:r>
              <a:rPr lang="cs-CZ" dirty="0" smtClean="0"/>
              <a:t>STYBLÍK, V.  a kol. Český jazyk </a:t>
            </a:r>
            <a:r>
              <a:rPr lang="cs-CZ" smtClean="0"/>
              <a:t>pro 7. </a:t>
            </a:r>
            <a:r>
              <a:rPr lang="cs-CZ" dirty="0" smtClean="0"/>
              <a:t>ročník ZŠ, SPN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307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Příčestí minulé sloves typu minout, tisknout, začít</vt:lpstr>
      <vt:lpstr>Jazykový rozbor:</vt:lpstr>
      <vt:lpstr>Řešení:</vt:lpstr>
      <vt:lpstr>tisknout - tiskl</vt:lpstr>
      <vt:lpstr>minout - minul</vt:lpstr>
      <vt:lpstr>začít - začal</vt:lpstr>
      <vt:lpstr>Infinitivy nahraďte tvary v minulém čase: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Příčestí minulé sloves typu minout, tisknout, začít</dc:title>
  <dc:creator>Martina</dc:creator>
  <cp:lastModifiedBy>Vaše jméno</cp:lastModifiedBy>
  <cp:revision>12</cp:revision>
  <dcterms:created xsi:type="dcterms:W3CDTF">2010-10-19T07:53:36Z</dcterms:created>
  <dcterms:modified xsi:type="dcterms:W3CDTF">2012-08-20T12:48:53Z</dcterms:modified>
</cp:coreProperties>
</file>