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0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9E979-A57C-45B5-A0BA-17F95797E35D}" type="datetimeFigureOut">
              <a:rPr lang="cs-CZ" smtClean="0"/>
              <a:pPr/>
              <a:t>18.8.2012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E2F45-AB4C-4E64-ACFE-E607746600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9E979-A57C-45B5-A0BA-17F95797E35D}" type="datetimeFigureOut">
              <a:rPr lang="cs-CZ" smtClean="0"/>
              <a:pPr/>
              <a:t>18.8.2012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E2F45-AB4C-4E64-ACFE-E607746600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9E979-A57C-45B5-A0BA-17F95797E35D}" type="datetimeFigureOut">
              <a:rPr lang="cs-CZ" smtClean="0"/>
              <a:pPr/>
              <a:t>18.8.2012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E2F45-AB4C-4E64-ACFE-E607746600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9E979-A57C-45B5-A0BA-17F95797E35D}" type="datetimeFigureOut">
              <a:rPr lang="cs-CZ" smtClean="0"/>
              <a:pPr/>
              <a:t>18.8.2012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E2F45-AB4C-4E64-ACFE-E607746600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9E979-A57C-45B5-A0BA-17F95797E35D}" type="datetimeFigureOut">
              <a:rPr lang="cs-CZ" smtClean="0"/>
              <a:pPr/>
              <a:t>18.8.2012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E2F45-AB4C-4E64-ACFE-E607746600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9E979-A57C-45B5-A0BA-17F95797E35D}" type="datetimeFigureOut">
              <a:rPr lang="cs-CZ" smtClean="0"/>
              <a:pPr/>
              <a:t>18.8.2012</a:t>
            </a:fld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94E2F45-AB4C-4E64-ACFE-E607746600A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9E979-A57C-45B5-A0BA-17F95797E35D}" type="datetimeFigureOut">
              <a:rPr lang="cs-CZ" smtClean="0"/>
              <a:pPr/>
              <a:t>18.8.2012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E2F45-AB4C-4E64-ACFE-E607746600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9E979-A57C-45B5-A0BA-17F95797E35D}" type="datetimeFigureOut">
              <a:rPr lang="cs-CZ" smtClean="0"/>
              <a:pPr/>
              <a:t>18.8.2012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994E2F45-AB4C-4E64-ACFE-E607746600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D4D9E979-A57C-45B5-A0BA-17F95797E35D}" type="datetimeFigureOut">
              <a:rPr lang="cs-CZ" smtClean="0"/>
              <a:pPr/>
              <a:t>18.8.2012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E2F45-AB4C-4E64-ACFE-E607746600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9E979-A57C-45B5-A0BA-17F95797E35D}" type="datetimeFigureOut">
              <a:rPr lang="cs-CZ" smtClean="0"/>
              <a:pPr/>
              <a:t>18.8.2012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E2F45-AB4C-4E64-ACFE-E607746600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9E979-A57C-45B5-A0BA-17F95797E35D}" type="datetimeFigureOut">
              <a:rPr lang="cs-CZ" smtClean="0"/>
              <a:pPr/>
              <a:t>18.8.2012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E2F45-AB4C-4E64-ACFE-E607746600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D4D9E979-A57C-45B5-A0BA-17F95797E35D}" type="datetimeFigureOut">
              <a:rPr lang="cs-CZ" smtClean="0"/>
              <a:pPr/>
              <a:t>18.8.2012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994E2F45-AB4C-4E64-ACFE-E607746600A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wedge/>
  </p:transition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8175" y="333375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413" y="1412875"/>
            <a:ext cx="4130675" cy="3802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0" y="5229225"/>
          <a:ext cx="9144000" cy="1402080"/>
        </p:xfrm>
        <a:graphic>
          <a:graphicData uri="http://schemas.openxmlformats.org/drawingml/2006/table">
            <a:tbl>
              <a:tblPr/>
              <a:tblGrid>
                <a:gridCol w="2768367"/>
                <a:gridCol w="6375633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Tvarosloví 7. 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VY_32_INOVACE_07_Číslovky- </a:t>
                      </a: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opakování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err="1" smtClean="0">
                          <a:latin typeface="Times New Roman"/>
                          <a:ea typeface="Calibri"/>
                          <a:cs typeface="Times New Roman"/>
                        </a:rPr>
                        <a:t>Chňoupková</a:t>
                      </a: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 Martina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cs-CZ" dirty="0" smtClean="0"/>
              <a:t/>
            </a:r>
            <a:br>
              <a:rPr lang="cs-CZ" dirty="0" smtClean="0"/>
            </a:br>
            <a:r>
              <a:rPr lang="cs-CZ" sz="7200" dirty="0" smtClean="0"/>
              <a:t>Číslovky</a:t>
            </a:r>
            <a:endParaRPr lang="cs-CZ" sz="7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Mgr. Martina </a:t>
            </a:r>
            <a:r>
              <a:rPr lang="cs-CZ" dirty="0" err="1" smtClean="0"/>
              <a:t>Chňoupková</a:t>
            </a:r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ČÍSLOVKY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600200"/>
            <a:ext cx="8820472" cy="452596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cs-CZ" sz="2800" dirty="0" smtClean="0"/>
              <a:t>jsou slova číselného významu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cs-CZ" sz="2800" dirty="0" smtClean="0"/>
              <a:t>označují ______, _________, _______ atd.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cs-CZ" sz="2800" dirty="0" smtClean="0"/>
              <a:t>Číslovky dělíme na: _________,_______,________,________, a to buď ______ nebo ________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835696" y="2276872"/>
            <a:ext cx="10647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počet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347864" y="2276872"/>
            <a:ext cx="16225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množství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64088" y="2276872"/>
            <a:ext cx="12057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pořadí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39552" y="3573016"/>
            <a:ext cx="15247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základní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339752" y="3573016"/>
            <a:ext cx="12859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řadové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779912" y="3573016"/>
            <a:ext cx="14863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druhové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436096" y="3573016"/>
            <a:ext cx="15664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násobné</a:t>
            </a:r>
            <a:endParaRPr lang="cs-CZ" sz="2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39552" y="4221088"/>
            <a:ext cx="10647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určité</a:t>
            </a:r>
            <a:endParaRPr lang="cs-CZ" sz="28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699792" y="4221088"/>
            <a:ext cx="14654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neurčité</a:t>
            </a:r>
            <a:endParaRPr lang="cs-CZ" sz="2800" dirty="0"/>
          </a:p>
        </p:txBody>
      </p:sp>
      <p:pic>
        <p:nvPicPr>
          <p:cNvPr id="2050" name="Picture 2" descr="C:\Users\Martina\AppData\Local\Microsoft\Windows\Temporary Internet Files\Content.IE5\EFLXGNF0\MC90023728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8144" y="548680"/>
            <a:ext cx="2738673" cy="1975164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DOPLŇTE TABULKU: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-2" y="2060846"/>
          <a:ext cx="9036498" cy="4248473"/>
        </p:xfrm>
        <a:graphic>
          <a:graphicData uri="http://schemas.openxmlformats.org/drawingml/2006/table">
            <a:tbl>
              <a:tblPr/>
              <a:tblGrid>
                <a:gridCol w="2223121"/>
                <a:gridCol w="2420889"/>
                <a:gridCol w="1800200"/>
                <a:gridCol w="2592288"/>
              </a:tblGrid>
              <a:tr h="85602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latin typeface="+mn-lt"/>
                          <a:ea typeface="Calibri"/>
                          <a:cs typeface="Times New Roman"/>
                        </a:rPr>
                        <a:t>DRUH ČÍSLOVKY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latin typeface="+mn-lt"/>
                          <a:ea typeface="Calibri"/>
                          <a:cs typeface="Times New Roman"/>
                        </a:rPr>
                        <a:t>OTÁZKA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latin typeface="+mn-lt"/>
                          <a:ea typeface="Calibri"/>
                          <a:cs typeface="Times New Roman"/>
                        </a:rPr>
                        <a:t>URČITÁ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latin typeface="+mn-lt"/>
                          <a:ea typeface="Calibri"/>
                          <a:cs typeface="Times New Roman"/>
                        </a:rPr>
                        <a:t>NEURČITÁ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4547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latin typeface="+mn-lt"/>
                          <a:ea typeface="Calibri"/>
                          <a:cs typeface="Times New Roman"/>
                        </a:rPr>
                        <a:t>Kolik?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latin typeface="+mn-lt"/>
                          <a:ea typeface="Calibri"/>
                          <a:cs typeface="Times New Roman"/>
                        </a:rPr>
                        <a:t>málo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4547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4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latin typeface="+mn-lt"/>
                          <a:ea typeface="Calibri"/>
                          <a:cs typeface="Times New Roman"/>
                        </a:rPr>
                        <a:t>druhý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4547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latin typeface="+mn-lt"/>
                          <a:ea typeface="Calibri"/>
                          <a:cs typeface="Times New Roman"/>
                        </a:rPr>
                        <a:t>druhová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602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latin typeface="+mn-lt"/>
                          <a:ea typeface="Calibri"/>
                          <a:cs typeface="Times New Roman"/>
                        </a:rPr>
                        <a:t>několikanásobný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395536" y="2996952"/>
            <a:ext cx="13324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základní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860032" y="2996952"/>
            <a:ext cx="13644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tři, deset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95536" y="3861048"/>
            <a:ext cx="11272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řadová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699792" y="3933056"/>
            <a:ext cx="14350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Kolikátý?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7092280" y="3861048"/>
            <a:ext cx="15552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několikátý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771800" y="4653136"/>
            <a:ext cx="145264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Kolikery?</a:t>
            </a:r>
          </a:p>
          <a:p>
            <a:r>
              <a:rPr lang="cs-CZ" sz="2400" dirty="0" smtClean="0"/>
              <a:t>Kolikerý?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004048" y="4797152"/>
            <a:ext cx="7841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troje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092280" y="4797152"/>
            <a:ext cx="15728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několikery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95536" y="5589240"/>
            <a:ext cx="13676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násobná</a:t>
            </a:r>
            <a:endParaRPr lang="cs-CZ" sz="2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267744" y="5517232"/>
            <a:ext cx="236154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400" dirty="0" smtClean="0"/>
              <a:t>Kolikrát?</a:t>
            </a:r>
          </a:p>
          <a:p>
            <a:pPr algn="ctr"/>
            <a:r>
              <a:rPr lang="cs-CZ" sz="2400" dirty="0" smtClean="0"/>
              <a:t>Kolikanásobný?</a:t>
            </a:r>
            <a:endParaRPr lang="cs-CZ" sz="2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860032" y="5661248"/>
            <a:ext cx="11256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pětkrát</a:t>
            </a:r>
            <a:endParaRPr lang="cs-CZ" sz="2400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Škrtněte nesprávné tvary: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525963"/>
          </a:xfrm>
        </p:spPr>
        <p:txBody>
          <a:bodyPr/>
          <a:lstStyle/>
          <a:p>
            <a:r>
              <a:rPr lang="cs-CZ" dirty="0" smtClean="0"/>
              <a:t>dva – </a:t>
            </a:r>
            <a:r>
              <a:rPr lang="cs-CZ" dirty="0" err="1" smtClean="0"/>
              <a:t>dvěmi</a:t>
            </a:r>
            <a:r>
              <a:rPr lang="cs-CZ" dirty="0" smtClean="0"/>
              <a:t> – dvěma – dvou – </a:t>
            </a:r>
            <a:r>
              <a:rPr lang="cs-CZ" dirty="0" err="1" smtClean="0"/>
              <a:t>dvouch</a:t>
            </a:r>
            <a:r>
              <a:rPr lang="cs-CZ" dirty="0" smtClean="0"/>
              <a:t> </a:t>
            </a:r>
          </a:p>
          <a:p>
            <a:r>
              <a:rPr lang="cs-CZ" dirty="0" smtClean="0"/>
              <a:t>tři – tří – třemi – </a:t>
            </a:r>
            <a:r>
              <a:rPr lang="cs-CZ" dirty="0" err="1" smtClean="0"/>
              <a:t>třema</a:t>
            </a:r>
            <a:r>
              <a:rPr lang="cs-CZ" dirty="0" smtClean="0"/>
              <a:t> – </a:t>
            </a:r>
            <a:r>
              <a:rPr lang="cs-CZ" dirty="0" err="1" smtClean="0"/>
              <a:t>třemy</a:t>
            </a:r>
            <a:r>
              <a:rPr lang="cs-CZ" dirty="0" smtClean="0"/>
              <a:t> – třech</a:t>
            </a:r>
          </a:p>
          <a:p>
            <a:endParaRPr lang="cs-CZ" dirty="0" smtClean="0"/>
          </a:p>
          <a:p>
            <a:r>
              <a:rPr lang="cs-CZ" dirty="0" smtClean="0"/>
              <a:t>oběma </a:t>
            </a:r>
            <a:r>
              <a:rPr lang="cs-CZ" dirty="0" err="1" smtClean="0"/>
              <a:t>ženama</a:t>
            </a:r>
            <a:r>
              <a:rPr lang="cs-CZ" dirty="0" smtClean="0"/>
              <a:t> – </a:t>
            </a:r>
            <a:r>
              <a:rPr lang="cs-CZ" dirty="0" err="1" smtClean="0"/>
              <a:t>oběmi</a:t>
            </a:r>
            <a:r>
              <a:rPr lang="cs-CZ" dirty="0" smtClean="0"/>
              <a:t> ženami – oběma ženami</a:t>
            </a:r>
          </a:p>
          <a:p>
            <a:r>
              <a:rPr lang="cs-CZ" dirty="0" smtClean="0"/>
              <a:t>čtyřmi dětmi – čtyřma </a:t>
            </a:r>
            <a:r>
              <a:rPr lang="cs-CZ" dirty="0" err="1" smtClean="0"/>
              <a:t>dětma</a:t>
            </a:r>
            <a:r>
              <a:rPr lang="cs-CZ" dirty="0" smtClean="0"/>
              <a:t> – čtyřma dětmi</a:t>
            </a:r>
          </a:p>
          <a:p>
            <a:endParaRPr lang="cs-CZ" dirty="0" smtClean="0"/>
          </a:p>
          <a:p>
            <a:r>
              <a:rPr lang="cs-CZ" dirty="0" smtClean="0"/>
              <a:t>dvacet dva – </a:t>
            </a:r>
            <a:r>
              <a:rPr lang="cs-CZ" dirty="0" err="1" smtClean="0"/>
              <a:t>dvacetdva</a:t>
            </a:r>
            <a:r>
              <a:rPr lang="cs-CZ" dirty="0" smtClean="0"/>
              <a:t> - dvaadvacet</a:t>
            </a:r>
          </a:p>
          <a:p>
            <a:r>
              <a:rPr lang="cs-CZ" dirty="0" smtClean="0"/>
              <a:t>devíti sty dolary – </a:t>
            </a:r>
            <a:r>
              <a:rPr lang="cs-CZ" dirty="0" err="1" smtClean="0"/>
              <a:t>devítisty</a:t>
            </a:r>
            <a:r>
              <a:rPr lang="cs-CZ" dirty="0" smtClean="0"/>
              <a:t> dolary</a:t>
            </a:r>
          </a:p>
          <a:p>
            <a:endParaRPr lang="cs-CZ" dirty="0"/>
          </a:p>
        </p:txBody>
      </p:sp>
      <p:cxnSp>
        <p:nvCxnSpPr>
          <p:cNvPr id="5" name="Přímá spojovací čára 4"/>
          <p:cNvCxnSpPr/>
          <p:nvPr/>
        </p:nvCxnSpPr>
        <p:spPr>
          <a:xfrm>
            <a:off x="1475656" y="1916832"/>
            <a:ext cx="1224136" cy="0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/>
          <p:nvPr/>
        </p:nvCxnSpPr>
        <p:spPr>
          <a:xfrm>
            <a:off x="5796136" y="1916832"/>
            <a:ext cx="1224136" cy="0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>
            <a:off x="3275856" y="2420888"/>
            <a:ext cx="936104" cy="0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>
            <a:off x="4572000" y="2420888"/>
            <a:ext cx="1080120" cy="0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539552" y="3573016"/>
            <a:ext cx="2592288" cy="0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/>
          <p:nvPr/>
        </p:nvCxnSpPr>
        <p:spPr>
          <a:xfrm>
            <a:off x="3491880" y="3573016"/>
            <a:ext cx="2448272" cy="0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>
            <a:off x="2987824" y="4077072"/>
            <a:ext cx="2232248" cy="0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>
            <a:off x="5724128" y="4077072"/>
            <a:ext cx="2160240" cy="0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čára 21"/>
          <p:cNvCxnSpPr/>
          <p:nvPr/>
        </p:nvCxnSpPr>
        <p:spPr>
          <a:xfrm>
            <a:off x="2699792" y="5157192"/>
            <a:ext cx="1800200" cy="0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/>
          <p:nvPr/>
        </p:nvCxnSpPr>
        <p:spPr>
          <a:xfrm>
            <a:off x="3563888" y="5733256"/>
            <a:ext cx="2520280" cy="0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Určete druh číslovky: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5410944" cy="4525963"/>
          </a:xfrm>
        </p:spPr>
        <p:txBody>
          <a:bodyPr>
            <a:normAutofit lnSpcReduction="10000"/>
          </a:bodyPr>
          <a:lstStyle/>
          <a:p>
            <a:r>
              <a:rPr lang="cs-CZ" sz="2200" dirty="0" smtClean="0"/>
              <a:t>18. století</a:t>
            </a:r>
          </a:p>
          <a:p>
            <a:r>
              <a:rPr lang="cs-CZ" sz="2200" dirty="0" smtClean="0"/>
              <a:t>½ sáčku</a:t>
            </a:r>
          </a:p>
          <a:p>
            <a:r>
              <a:rPr lang="cs-CZ" sz="2200" dirty="0" smtClean="0"/>
              <a:t>6. září 2020</a:t>
            </a:r>
          </a:p>
          <a:p>
            <a:r>
              <a:rPr lang="cs-CZ" sz="2200" dirty="0" smtClean="0"/>
              <a:t>dvacetinásobný</a:t>
            </a:r>
          </a:p>
          <a:p>
            <a:r>
              <a:rPr lang="cs-CZ" sz="2200" dirty="0" smtClean="0"/>
              <a:t>patery ponožky</a:t>
            </a:r>
          </a:p>
          <a:p>
            <a:r>
              <a:rPr lang="cs-CZ" sz="2200" dirty="0" smtClean="0"/>
              <a:t>oběma rukama</a:t>
            </a:r>
          </a:p>
          <a:p>
            <a:r>
              <a:rPr lang="cs-CZ" sz="2200" dirty="0" smtClean="0"/>
              <a:t>cvičení 5 na 23. straně</a:t>
            </a:r>
          </a:p>
          <a:p>
            <a:r>
              <a:rPr lang="cs-CZ" sz="2200" dirty="0" smtClean="0"/>
              <a:t>číslo popisné 1399</a:t>
            </a:r>
          </a:p>
          <a:p>
            <a:r>
              <a:rPr lang="cs-CZ" sz="2200" dirty="0" smtClean="0"/>
              <a:t>Desatero Božích přikázání</a:t>
            </a:r>
          </a:p>
          <a:p>
            <a:r>
              <a:rPr lang="cs-CZ" sz="2200" dirty="0" smtClean="0"/>
              <a:t>30% ze sta</a:t>
            </a:r>
          </a:p>
          <a:p>
            <a:r>
              <a:rPr lang="cs-CZ" sz="2200" dirty="0" smtClean="0"/>
              <a:t>dvakrát větší</a:t>
            </a:r>
          </a:p>
          <a:p>
            <a:r>
              <a:rPr lang="cs-CZ" sz="2200" dirty="0" smtClean="0"/>
              <a:t>Devatero pohádek Karla Čapka</a:t>
            </a:r>
          </a:p>
          <a:p>
            <a:endParaRPr lang="cs-CZ" sz="22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796136" y="1600200"/>
            <a:ext cx="2736304" cy="4525963"/>
          </a:xfrm>
        </p:spPr>
        <p:txBody>
          <a:bodyPr>
            <a:normAutofit lnSpcReduction="10000"/>
          </a:bodyPr>
          <a:lstStyle/>
          <a:p>
            <a:r>
              <a:rPr lang="cs-CZ" sz="2200" dirty="0" smtClean="0"/>
              <a:t>řadová</a:t>
            </a:r>
          </a:p>
          <a:p>
            <a:r>
              <a:rPr lang="cs-CZ" sz="2200" dirty="0" smtClean="0"/>
              <a:t>základní</a:t>
            </a:r>
          </a:p>
          <a:p>
            <a:r>
              <a:rPr lang="cs-CZ" sz="2200" dirty="0" smtClean="0"/>
              <a:t>řadová, základní</a:t>
            </a:r>
          </a:p>
          <a:p>
            <a:r>
              <a:rPr lang="cs-CZ" sz="2200" dirty="0" smtClean="0"/>
              <a:t>násobná</a:t>
            </a:r>
          </a:p>
          <a:p>
            <a:r>
              <a:rPr lang="cs-CZ" sz="2200" dirty="0" smtClean="0"/>
              <a:t>druhová</a:t>
            </a:r>
          </a:p>
          <a:p>
            <a:r>
              <a:rPr lang="cs-CZ" sz="2200" dirty="0" smtClean="0"/>
              <a:t>základní</a:t>
            </a:r>
          </a:p>
          <a:p>
            <a:r>
              <a:rPr lang="cs-CZ" sz="2200" dirty="0" smtClean="0"/>
              <a:t>základní, řadová</a:t>
            </a:r>
          </a:p>
          <a:p>
            <a:r>
              <a:rPr lang="cs-CZ" sz="2200" dirty="0" smtClean="0"/>
              <a:t>základní</a:t>
            </a:r>
          </a:p>
          <a:p>
            <a:r>
              <a:rPr lang="cs-CZ" sz="2200" dirty="0" smtClean="0"/>
              <a:t>druhová</a:t>
            </a:r>
          </a:p>
          <a:p>
            <a:r>
              <a:rPr lang="cs-CZ" sz="2200" dirty="0" smtClean="0"/>
              <a:t>základní</a:t>
            </a:r>
          </a:p>
          <a:p>
            <a:r>
              <a:rPr lang="cs-CZ" sz="2200" dirty="0" smtClean="0"/>
              <a:t>násobná</a:t>
            </a:r>
          </a:p>
          <a:p>
            <a:r>
              <a:rPr lang="cs-CZ" sz="2200" dirty="0" smtClean="0"/>
              <a:t>druhová</a:t>
            </a:r>
            <a:endParaRPr lang="cs-CZ" sz="2200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Kam patří tečka?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-2" y="1340766"/>
          <a:ext cx="9144004" cy="4165042"/>
        </p:xfrm>
        <a:graphic>
          <a:graphicData uri="http://schemas.openxmlformats.org/drawingml/2006/table">
            <a:tbl>
              <a:tblPr/>
              <a:tblGrid>
                <a:gridCol w="5148066"/>
                <a:gridCol w="792088"/>
                <a:gridCol w="720080"/>
                <a:gridCol w="2483770"/>
              </a:tblGrid>
              <a:tr h="3504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latin typeface="Calibri"/>
                          <a:ea typeface="Calibri"/>
                          <a:cs typeface="Times New Roman"/>
                        </a:rPr>
                        <a:t>ANO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latin typeface="Calibri"/>
                          <a:ea typeface="Calibri"/>
                          <a:cs typeface="Times New Roman"/>
                        </a:rPr>
                        <a:t>NE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latin typeface="Calibri"/>
                          <a:ea typeface="Calibri"/>
                          <a:cs typeface="Times New Roman"/>
                        </a:rPr>
                        <a:t>DŮVOD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34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latin typeface="Calibri"/>
                          <a:ea typeface="Calibri"/>
                          <a:cs typeface="Times New Roman"/>
                        </a:rPr>
                        <a:t>Roku 2011 se Tomáš narodil.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latin typeface="Calibri"/>
                          <a:ea typeface="Calibri"/>
                          <a:cs typeface="Times New Roman"/>
                        </a:rPr>
                        <a:t>6 hodinu máme dějepis.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latin typeface="Calibri"/>
                          <a:ea typeface="Calibri"/>
                          <a:cs typeface="Times New Roman"/>
                        </a:rPr>
                        <a:t>Řekl to jen 2 kamarádům.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latin typeface="Calibri"/>
                          <a:ea typeface="Calibri"/>
                          <a:cs typeface="Times New Roman"/>
                        </a:rPr>
                        <a:t>Karel IV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347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latin typeface="Calibri"/>
                          <a:ea typeface="Calibri"/>
                          <a:cs typeface="Times New Roman"/>
                        </a:rPr>
                        <a:t>Přečtěte si text na straně 180 nahoře.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26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latin typeface="Calibri"/>
                          <a:ea typeface="Calibri"/>
                          <a:cs typeface="Times New Roman"/>
                        </a:rPr>
                        <a:t>Vypracujte 2 cvičení.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latin typeface="Calibri"/>
                          <a:ea typeface="Calibri"/>
                          <a:cs typeface="Times New Roman"/>
                        </a:rPr>
                        <a:t>Bydlím v Praze 5 – Zbraslavi.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26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latin typeface="Calibri"/>
                          <a:ea typeface="Calibri"/>
                          <a:cs typeface="Times New Roman"/>
                        </a:rPr>
                        <a:t>Václav má svátek 28 září.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6156176" y="177281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x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364088" y="2204864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x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156176" y="2708920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x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364088" y="321297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x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156176" y="3645024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x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364088" y="4077072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x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156176" y="4509120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x</a:t>
            </a:r>
            <a:endParaRPr lang="cs-CZ" sz="2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364088" y="5085184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x</a:t>
            </a:r>
            <a:endParaRPr lang="cs-CZ" sz="2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588224" y="1772816"/>
            <a:ext cx="25557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základní číslovka</a:t>
            </a:r>
            <a:endParaRPr lang="cs-CZ" sz="24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588224" y="2708920"/>
            <a:ext cx="25557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základní číslovka</a:t>
            </a:r>
            <a:endParaRPr lang="cs-CZ" sz="24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588224" y="3645024"/>
            <a:ext cx="25557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základní číslovka</a:t>
            </a:r>
            <a:endParaRPr lang="cs-CZ" sz="24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588224" y="4581128"/>
            <a:ext cx="25557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základní číslovka</a:t>
            </a:r>
            <a:endParaRPr lang="cs-CZ" sz="24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732240" y="2276873"/>
            <a:ext cx="2411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řadová číslovka</a:t>
            </a:r>
            <a:endParaRPr lang="cs-CZ" sz="24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732240" y="3140968"/>
            <a:ext cx="2411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řadová číslovka</a:t>
            </a:r>
            <a:endParaRPr lang="cs-CZ" sz="24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6732240" y="4077072"/>
            <a:ext cx="2411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řadová číslovka</a:t>
            </a:r>
            <a:endParaRPr lang="cs-CZ" sz="24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6732240" y="5013176"/>
            <a:ext cx="2411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řadová číslovka</a:t>
            </a:r>
            <a:endParaRPr lang="cs-CZ" sz="2400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lipsa 12"/>
          <p:cNvSpPr/>
          <p:nvPr/>
        </p:nvSpPr>
        <p:spPr>
          <a:xfrm>
            <a:off x="3923928" y="5301208"/>
            <a:ext cx="720080" cy="432048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Elipsa 11"/>
          <p:cNvSpPr/>
          <p:nvPr/>
        </p:nvSpPr>
        <p:spPr>
          <a:xfrm>
            <a:off x="1475656" y="5301208"/>
            <a:ext cx="792088" cy="504056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Elipsa 10"/>
          <p:cNvSpPr/>
          <p:nvPr/>
        </p:nvSpPr>
        <p:spPr>
          <a:xfrm>
            <a:off x="2051720" y="4725144"/>
            <a:ext cx="1080120" cy="504056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Elipsa 9"/>
          <p:cNvSpPr/>
          <p:nvPr/>
        </p:nvSpPr>
        <p:spPr>
          <a:xfrm>
            <a:off x="2915816" y="4149080"/>
            <a:ext cx="504056" cy="432048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Elipsa 8"/>
          <p:cNvSpPr/>
          <p:nvPr/>
        </p:nvSpPr>
        <p:spPr>
          <a:xfrm>
            <a:off x="1475656" y="3501008"/>
            <a:ext cx="576064" cy="504056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5508104" y="2924944"/>
            <a:ext cx="720080" cy="432048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Elipsa 6"/>
          <p:cNvSpPr/>
          <p:nvPr/>
        </p:nvSpPr>
        <p:spPr>
          <a:xfrm>
            <a:off x="1763688" y="2348880"/>
            <a:ext cx="1080120" cy="504056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Elipsa 5"/>
          <p:cNvSpPr/>
          <p:nvPr/>
        </p:nvSpPr>
        <p:spPr>
          <a:xfrm>
            <a:off x="3851920" y="1772816"/>
            <a:ext cx="720080" cy="432048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Vyhledejte ukryté číslovky a určete jejich druh: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lnSpc>
                <a:spcPct val="170000"/>
              </a:lnSpc>
              <a:spcBef>
                <a:spcPts val="0"/>
              </a:spcBef>
            </a:pPr>
            <a:r>
              <a:rPr lang="cs-CZ" spc="160" dirty="0" smtClean="0"/>
              <a:t>Půjdu tam až po tobě.</a:t>
            </a:r>
          </a:p>
          <a:p>
            <a:pPr>
              <a:lnSpc>
                <a:spcPct val="170000"/>
              </a:lnSpc>
              <a:spcBef>
                <a:spcPts val="0"/>
              </a:spcBef>
            </a:pPr>
            <a:r>
              <a:rPr lang="cs-CZ" spc="160" dirty="0" smtClean="0"/>
              <a:t>Zítra je den české státnosti.</a:t>
            </a:r>
          </a:p>
          <a:p>
            <a:pPr>
              <a:lnSpc>
                <a:spcPct val="170000"/>
              </a:lnSpc>
              <a:spcBef>
                <a:spcPts val="0"/>
              </a:spcBef>
            </a:pPr>
            <a:r>
              <a:rPr lang="cs-CZ" spc="160" dirty="0" smtClean="0"/>
              <a:t>Venku je zima. Vezmi si přes to bundu.</a:t>
            </a:r>
          </a:p>
          <a:p>
            <a:pPr>
              <a:lnSpc>
                <a:spcPct val="170000"/>
              </a:lnSpc>
              <a:spcBef>
                <a:spcPts val="0"/>
              </a:spcBef>
            </a:pPr>
            <a:r>
              <a:rPr lang="cs-CZ" spc="160" dirty="0" smtClean="0"/>
              <a:t>Medvědi jsou velké šelmy.</a:t>
            </a:r>
          </a:p>
          <a:p>
            <a:pPr>
              <a:lnSpc>
                <a:spcPct val="170000"/>
              </a:lnSpc>
              <a:spcBef>
                <a:spcPts val="0"/>
              </a:spcBef>
            </a:pPr>
            <a:r>
              <a:rPr lang="cs-CZ" spc="160" dirty="0" smtClean="0"/>
              <a:t>Karel je prostý člověk. </a:t>
            </a:r>
          </a:p>
          <a:p>
            <a:pPr>
              <a:lnSpc>
                <a:spcPct val="170000"/>
              </a:lnSpc>
              <a:spcBef>
                <a:spcPts val="0"/>
              </a:spcBef>
            </a:pPr>
            <a:r>
              <a:rPr lang="cs-CZ" spc="160" dirty="0" smtClean="0"/>
              <a:t>Řekni mi, Lione,  kam půjdeme.</a:t>
            </a:r>
          </a:p>
          <a:p>
            <a:pPr>
              <a:lnSpc>
                <a:spcPct val="170000"/>
              </a:lnSpc>
              <a:spcBef>
                <a:spcPts val="0"/>
              </a:spcBef>
            </a:pPr>
            <a:r>
              <a:rPr lang="cs-CZ" spc="160" dirty="0" smtClean="0"/>
              <a:t>Metro jezdí každé dvě minuty.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2" grpId="0" animBg="1"/>
      <p:bldP spid="11" grpId="0" animBg="1"/>
      <p:bldP spid="10" grpId="0" animBg="1"/>
      <p:bldP spid="9" grpId="0" animBg="1"/>
      <p:bldP spid="8" grpId="0" animBg="1"/>
      <p:bldP spid="7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Pokuste se vymyslet přísloví obsahující číslovky: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755576" y="1916832"/>
            <a:ext cx="7701146" cy="504753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cs-CZ" sz="2800" dirty="0" smtClean="0"/>
              <a:t>Dvakrát měř, jednou řež.</a:t>
            </a:r>
          </a:p>
          <a:p>
            <a:pPr algn="ctr">
              <a:lnSpc>
                <a:spcPct val="150000"/>
              </a:lnSpc>
            </a:pPr>
            <a:r>
              <a:rPr lang="cs-CZ" sz="2800" dirty="0" smtClean="0"/>
              <a:t>Stokrát nic umořilo osla.</a:t>
            </a:r>
          </a:p>
          <a:p>
            <a:pPr algn="ctr">
              <a:lnSpc>
                <a:spcPct val="150000"/>
              </a:lnSpc>
            </a:pPr>
            <a:r>
              <a:rPr lang="cs-CZ" sz="2800" dirty="0" smtClean="0"/>
              <a:t>Kolik řečí umíš, tolikrát jsi člověkem.</a:t>
            </a:r>
          </a:p>
          <a:p>
            <a:pPr algn="ctr">
              <a:lnSpc>
                <a:spcPct val="150000"/>
              </a:lnSpc>
            </a:pPr>
            <a:r>
              <a:rPr lang="cs-CZ" sz="2800" dirty="0" smtClean="0"/>
              <a:t>Mnoho psů – zajícova smrt.</a:t>
            </a:r>
          </a:p>
          <a:p>
            <a:pPr algn="ctr">
              <a:lnSpc>
                <a:spcPct val="150000"/>
              </a:lnSpc>
            </a:pPr>
            <a:r>
              <a:rPr lang="cs-CZ" sz="2800" dirty="0" smtClean="0"/>
              <a:t>Devatero řemesel, desáté je bída.</a:t>
            </a:r>
          </a:p>
          <a:p>
            <a:pPr algn="ctr">
              <a:lnSpc>
                <a:spcPct val="150000"/>
              </a:lnSpc>
            </a:pPr>
            <a:r>
              <a:rPr lang="cs-CZ" sz="2800" dirty="0" smtClean="0"/>
              <a:t>Když se dva perou, třetí se směje.</a:t>
            </a:r>
          </a:p>
          <a:p>
            <a:pPr algn="ctr">
              <a:lnSpc>
                <a:spcPct val="150000"/>
              </a:lnSpc>
            </a:pPr>
            <a:r>
              <a:rPr lang="pl-PL" sz="2800" dirty="0" smtClean="0"/>
              <a:t>Jeden za osmnáct a druhý za dvacet bez dvou.</a:t>
            </a:r>
            <a:endParaRPr lang="cs-CZ" sz="2800" dirty="0" smtClean="0"/>
          </a:p>
          <a:p>
            <a:pPr algn="ctr"/>
            <a:endParaRPr lang="cs-CZ" sz="2800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Procvičení: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cs-CZ" sz="5400" dirty="0" smtClean="0"/>
          </a:p>
          <a:p>
            <a:pPr algn="ctr">
              <a:buNone/>
            </a:pPr>
            <a:r>
              <a:rPr lang="cs-CZ" sz="4400" dirty="0" smtClean="0"/>
              <a:t>Učebnice strany 22-24.</a:t>
            </a:r>
            <a:endParaRPr lang="cs-CZ" sz="4400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Použitá literatura: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STYBLÍK</a:t>
            </a:r>
            <a:r>
              <a:rPr lang="cs-CZ" dirty="0" smtClean="0"/>
              <a:t>, V.  a kol. Český jazyk pro 7. ročník ZŠ, SPN</a:t>
            </a:r>
          </a:p>
          <a:p>
            <a:endParaRPr lang="cs-CZ" dirty="0"/>
          </a:p>
        </p:txBody>
      </p:sp>
    </p:spTree>
  </p:cSld>
  <p:clrMapOvr>
    <a:masterClrMapping/>
  </p:clrMapOvr>
  <p:transition>
    <p:wedge/>
  </p:transition>
</p:sld>
</file>

<file path=ppt/theme/theme1.xml><?xml version="1.0" encoding="utf-8"?>
<a:theme xmlns:a="http://schemas.openxmlformats.org/drawingml/2006/main" name="Technický">
  <a:themeElements>
    <a:clrScheme name="Původ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Technický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93</TotalTime>
  <Words>401</Words>
  <Application>Microsoft Office PowerPoint</Application>
  <PresentationFormat>Předvádění na obrazovce (4:3)</PresentationFormat>
  <Paragraphs>129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Technický</vt:lpstr>
      <vt:lpstr>Snímek 1</vt:lpstr>
      <vt:lpstr> Číslovky</vt:lpstr>
      <vt:lpstr>ČÍSLOVKY</vt:lpstr>
      <vt:lpstr>DOPLŇTE TABULKU:</vt:lpstr>
      <vt:lpstr>Škrtněte nesprávné tvary:</vt:lpstr>
      <vt:lpstr>Určete druh číslovky:</vt:lpstr>
      <vt:lpstr>Kam patří tečka?</vt:lpstr>
      <vt:lpstr>Vyhledejte ukryté číslovky a určete jejich druh:</vt:lpstr>
      <vt:lpstr>Pokuste se vymyslet přísloví obsahující číslovky:</vt:lpstr>
      <vt:lpstr>Procvičení:</vt:lpstr>
      <vt:lpstr>Použitá literatura: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Číslovky</dc:title>
  <dc:creator>Martina</dc:creator>
  <cp:lastModifiedBy>Martina</cp:lastModifiedBy>
  <cp:revision>14</cp:revision>
  <dcterms:created xsi:type="dcterms:W3CDTF">2010-09-23T19:46:04Z</dcterms:created>
  <dcterms:modified xsi:type="dcterms:W3CDTF">2012-08-18T11:43:32Z</dcterms:modified>
</cp:coreProperties>
</file>