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50" autoAdjust="0"/>
    <p:restoredTop sz="94660"/>
  </p:normalViewPr>
  <p:slideViewPr>
    <p:cSldViewPr>
      <p:cViewPr varScale="1">
        <p:scale>
          <a:sx n="69" d="100"/>
          <a:sy n="69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71A44AA-AEC9-4501-B522-78755BDC825B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34BB7DC-BF7F-472A-9BA4-8B933D71804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/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772816"/>
            <a:ext cx="7304856" cy="2808312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Název:VY_32_INOVACE_03_A_13_Oddělování složek směsí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6" y="4653136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8628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Usazování</a:t>
            </a:r>
          </a:p>
          <a:p>
            <a:r>
              <a:rPr lang="cs-CZ" dirty="0" smtClean="0"/>
              <a:t>Odstřeďování</a:t>
            </a:r>
          </a:p>
          <a:p>
            <a:r>
              <a:rPr lang="cs-CZ" dirty="0" smtClean="0"/>
              <a:t>Filtrace</a:t>
            </a:r>
          </a:p>
          <a:p>
            <a:r>
              <a:rPr lang="cs-CZ" dirty="0" smtClean="0"/>
              <a:t>Krystalizace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598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Usazování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založeno na odlišné hustotě – hustota – </a:t>
            </a:r>
            <a:r>
              <a:rPr lang="el-GR" dirty="0" smtClean="0"/>
              <a:t>ρ</a:t>
            </a:r>
            <a:endParaRPr lang="cs-CZ" dirty="0" smtClean="0"/>
          </a:p>
          <a:p>
            <a:r>
              <a:rPr lang="el-GR" dirty="0"/>
              <a:t>ρ</a:t>
            </a:r>
            <a:r>
              <a:rPr lang="cs-CZ" dirty="0" smtClean="0"/>
              <a:t> = m / V</a:t>
            </a:r>
          </a:p>
          <a:p>
            <a:r>
              <a:rPr lang="cs-CZ" dirty="0" smtClean="0"/>
              <a:t>Příklad oddělování vody a oleje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89040"/>
            <a:ext cx="1944216" cy="226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563888" y="50131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http://www.vyukovematerialy.cz/chemie/rocnik8/foto/usazovani.jpg</a:t>
            </a:r>
          </a:p>
        </p:txBody>
      </p:sp>
    </p:spTree>
    <p:extLst>
      <p:ext uri="{BB962C8B-B14F-4D97-AF65-F5344CB8AC3E}">
        <p14:creationId xmlns:p14="http://schemas.microsoft.com/office/powerpoint/2010/main" val="811847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Odstřeďování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Rychlejší než usazování</a:t>
            </a:r>
          </a:p>
          <a:p>
            <a:r>
              <a:rPr lang="cs-CZ" dirty="0" smtClean="0"/>
              <a:t>Provádí se v odstředivkách s využitím odstředivé síly</a:t>
            </a:r>
          </a:p>
          <a:p>
            <a:r>
              <a:rPr lang="cs-CZ" dirty="0" smtClean="0"/>
              <a:t>Opět založeno na rozdílné hustotě nebo velikosti sedimentu</a:t>
            </a:r>
          </a:p>
          <a:p>
            <a:r>
              <a:rPr lang="cs-CZ" dirty="0" smtClean="0"/>
              <a:t>Příklad: oddělení zinku a uhelného prachu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941168"/>
            <a:ext cx="1905000" cy="19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23928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http://www.kralupy.cz/dg/www2/stranky/chemie/foto/odstredovani.jpg</a:t>
            </a:r>
          </a:p>
        </p:txBody>
      </p:sp>
    </p:spTree>
    <p:extLst>
      <p:ext uri="{BB962C8B-B14F-4D97-AF65-F5344CB8AC3E}">
        <p14:creationId xmlns:p14="http://schemas.microsoft.com/office/powerpoint/2010/main" val="1988676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Oddělování pevných složek od kapalných (popř. plynných) složek různorodých směsí </a:t>
            </a:r>
          </a:p>
          <a:p>
            <a:r>
              <a:rPr lang="cs-CZ" dirty="0" smtClean="0"/>
              <a:t>Provádí se pomocí propustného materiálu, prochází jím pouze jedna složka</a:t>
            </a:r>
          </a:p>
          <a:p>
            <a:r>
              <a:rPr lang="cs-CZ" dirty="0" smtClean="0"/>
              <a:t>Typy: </a:t>
            </a:r>
          </a:p>
          <a:p>
            <a:pPr marL="514350" indent="-514350">
              <a:buAutoNum type="arabicParenR"/>
            </a:pPr>
            <a:r>
              <a:rPr lang="cs-CZ" dirty="0" smtClean="0"/>
              <a:t>Jednoduchá – využití vlastní tíhy kapaliny</a:t>
            </a:r>
          </a:p>
          <a:p>
            <a:pPr marL="514350" indent="-514350">
              <a:buAutoNum type="arabicParenR"/>
            </a:pPr>
            <a:r>
              <a:rPr lang="cs-CZ" dirty="0" smtClean="0"/>
              <a:t>Za horka – využívá se často při krystalizaci</a:t>
            </a:r>
          </a:p>
          <a:p>
            <a:pPr marL="514350" indent="-514350">
              <a:buAutoNum type="arabicParenR"/>
            </a:pPr>
            <a:r>
              <a:rPr lang="cs-CZ" dirty="0" smtClean="0"/>
              <a:t>S odsáváním – rychlost je přímo úměrná rozdílů tlaků na jedné a druhé straně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102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100" dirty="0"/>
              <a:t>http://www.ped.muni.cz/wchem/sm/hc/labtech/images/operace/filtrak4.jpg</a:t>
            </a:r>
          </a:p>
        </p:txBody>
      </p:sp>
      <p:pic>
        <p:nvPicPr>
          <p:cNvPr id="3076" name="Picture 4" descr="http://www.ped.muni.cz/wchem/sm/hc/labtech/images/operace/filtrak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5715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5522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Krystalizace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Nejdůležitější metoda čištění tuhých látek</a:t>
            </a:r>
          </a:p>
          <a:p>
            <a:r>
              <a:rPr lang="cs-CZ" dirty="0" smtClean="0"/>
              <a:t>Využívá se schopnosti některých látek vylučovat se z roztoku v podobě krystalů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45024"/>
            <a:ext cx="2736304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23928" y="5214671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http://www.kralupy.cz/dg/www2/stranky/chemie/foto/krystalizace1m.jpg</a:t>
            </a:r>
          </a:p>
        </p:txBody>
      </p:sp>
    </p:spTree>
    <p:extLst>
      <p:ext uri="{BB962C8B-B14F-4D97-AF65-F5344CB8AC3E}">
        <p14:creationId xmlns:p14="http://schemas.microsoft.com/office/powerpoint/2010/main" val="3886048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krystalizace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1)  </a:t>
            </a:r>
            <a:r>
              <a:rPr lang="cs-CZ" u="sng" dirty="0" smtClean="0"/>
              <a:t>Volná krystalizace:</a:t>
            </a:r>
          </a:p>
          <a:p>
            <a:r>
              <a:rPr lang="cs-CZ" dirty="0" smtClean="0"/>
              <a:t>Velmi zdlouhavá, používá se pro výrobu větších krystalů</a:t>
            </a:r>
          </a:p>
          <a:p>
            <a:r>
              <a:rPr lang="cs-CZ" dirty="0" smtClean="0"/>
              <a:t>Nutné nechat nádobu na klidném místě, za stálé teploty</a:t>
            </a:r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u="sng" dirty="0" smtClean="0"/>
              <a:t>Rušená krystalizace:</a:t>
            </a:r>
          </a:p>
          <a:p>
            <a:r>
              <a:rPr lang="cs-CZ" dirty="0" smtClean="0"/>
              <a:t>Za horka nasycený roztok zahustíme a přefiltrujeme, pak ho ochladíme vodou (během chlazení nutno míchat), filtrát pak můžeme nechat volně vykrystalizovat</a:t>
            </a:r>
          </a:p>
          <a:p>
            <a:pPr marL="0" indent="0">
              <a:buNone/>
            </a:pPr>
            <a:r>
              <a:rPr lang="cs-CZ" dirty="0" smtClean="0"/>
              <a:t>3) </a:t>
            </a:r>
            <a:r>
              <a:rPr lang="cs-CZ" u="sng" dirty="0" smtClean="0"/>
              <a:t>Pěstování monokrystalů</a:t>
            </a:r>
          </a:p>
          <a:p>
            <a:pPr marL="0" indent="0">
              <a:buNone/>
            </a:pPr>
            <a:r>
              <a:rPr lang="cs-CZ" dirty="0" smtClean="0"/>
              <a:t>4) </a:t>
            </a:r>
            <a:r>
              <a:rPr lang="cs-CZ" u="sng" dirty="0" smtClean="0"/>
              <a:t>Odpařování</a:t>
            </a:r>
          </a:p>
          <a:p>
            <a:pPr marL="0" indent="0">
              <a:buNone/>
            </a:pPr>
            <a:r>
              <a:rPr lang="cs-CZ" dirty="0" smtClean="0"/>
              <a:t>5)</a:t>
            </a:r>
            <a:r>
              <a:rPr lang="cs-CZ" u="sng" dirty="0" smtClean="0"/>
              <a:t>Krystalizace z taveniny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073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P. Beneš, </a:t>
            </a:r>
            <a:r>
              <a:rPr lang="cs-CZ" dirty="0" err="1"/>
              <a:t>V.Pumpr</a:t>
            </a:r>
            <a:r>
              <a:rPr lang="cs-CZ" dirty="0"/>
              <a:t>, J. </a:t>
            </a:r>
            <a:r>
              <a:rPr lang="cs-CZ" dirty="0" err="1"/>
              <a:t>Banýr</a:t>
            </a:r>
            <a:r>
              <a:rPr lang="cs-CZ" dirty="0"/>
              <a:t>, Základy chemie 1, pro druhý stupeň základní školy, nižší ročníky víceletých gymnázií a </a:t>
            </a:r>
            <a:r>
              <a:rPr lang="cs-CZ" dirty="0" err="1"/>
              <a:t>střdní</a:t>
            </a:r>
            <a:r>
              <a:rPr lang="cs-CZ" dirty="0"/>
              <a:t> školy, FORTUNA Praha, 1993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192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b="1" dirty="0"/>
              <a:t>Anotace:</a:t>
            </a:r>
          </a:p>
          <a:p>
            <a:pPr fontAlgn="base"/>
            <a:r>
              <a:rPr lang="cs-CZ" dirty="0"/>
              <a:t>Výklad</a:t>
            </a:r>
          </a:p>
          <a:p>
            <a:pPr marL="109728" indent="0" fontAlgn="base">
              <a:buNone/>
            </a:pPr>
            <a:endParaRPr lang="cs-CZ" dirty="0"/>
          </a:p>
          <a:p>
            <a:pPr marL="0" indent="0" fontAlgn="base">
              <a:buNone/>
            </a:pPr>
            <a:endParaRPr lang="cs-CZ" b="1" dirty="0"/>
          </a:p>
          <a:p>
            <a:pPr fontAlgn="base"/>
            <a:r>
              <a:rPr lang="cs-CZ" b="1" dirty="0"/>
              <a:t>Autor</a:t>
            </a:r>
            <a:r>
              <a:rPr lang="cs-CZ" dirty="0"/>
              <a:t> : Eva </a:t>
            </a:r>
            <a:r>
              <a:rPr lang="cs-CZ" dirty="0" smtClean="0"/>
              <a:t>Petrželová</a:t>
            </a:r>
            <a:endParaRPr lang="cs-CZ" dirty="0"/>
          </a:p>
          <a:p>
            <a:pPr fontAlgn="base"/>
            <a:r>
              <a:rPr lang="cs-CZ" b="1" dirty="0"/>
              <a:t>Vytvořeno dne</a:t>
            </a:r>
            <a:r>
              <a:rPr lang="cs-CZ" dirty="0"/>
              <a:t>: </a:t>
            </a:r>
            <a:r>
              <a:rPr lang="cs-CZ" dirty="0" smtClean="0"/>
              <a:t>15.8.2012</a:t>
            </a:r>
            <a:endParaRPr lang="cs-CZ" dirty="0"/>
          </a:p>
          <a:p>
            <a:pPr fontAlgn="base"/>
            <a:r>
              <a:rPr lang="cs-CZ" b="1" dirty="0" err="1"/>
              <a:t>Odpilotováno</a:t>
            </a:r>
            <a:r>
              <a:rPr lang="cs-CZ" b="1" dirty="0"/>
              <a:t> dne</a:t>
            </a:r>
            <a:r>
              <a:rPr lang="cs-CZ" dirty="0"/>
              <a:t>:</a:t>
            </a:r>
          </a:p>
          <a:p>
            <a:pPr fontAlgn="base"/>
            <a:r>
              <a:rPr lang="cs-CZ" b="1" dirty="0"/>
              <a:t>ve třídě</a:t>
            </a:r>
            <a:r>
              <a:rPr lang="cs-CZ" dirty="0"/>
              <a:t>: osmá</a:t>
            </a:r>
          </a:p>
          <a:p>
            <a:pPr fontAlgn="base"/>
            <a:r>
              <a:rPr lang="cs-CZ" b="1" dirty="0"/>
              <a:t>Vzdělávací oblast</a:t>
            </a:r>
            <a:r>
              <a:rPr lang="cs-CZ" dirty="0"/>
              <a:t>: Člověk a příroda</a:t>
            </a:r>
          </a:p>
          <a:p>
            <a:pPr fontAlgn="base"/>
            <a:r>
              <a:rPr lang="cs-CZ" b="1" dirty="0"/>
              <a:t>Vzdělávací obor</a:t>
            </a:r>
            <a:r>
              <a:rPr lang="cs-CZ" dirty="0"/>
              <a:t>: Chemie</a:t>
            </a:r>
          </a:p>
          <a:p>
            <a:pPr fontAlgn="base"/>
            <a:r>
              <a:rPr lang="cs-CZ" b="1" dirty="0"/>
              <a:t>Téma</a:t>
            </a:r>
            <a:r>
              <a:rPr lang="cs-CZ" dirty="0"/>
              <a:t>: Organická a anorganická chemie</a:t>
            </a:r>
          </a:p>
          <a:p>
            <a:pPr fontAlgn="base"/>
            <a:r>
              <a:rPr lang="cs-CZ" b="1" dirty="0"/>
              <a:t>Klíčová slova</a:t>
            </a:r>
            <a:r>
              <a:rPr lang="cs-CZ" dirty="0"/>
              <a:t>: </a:t>
            </a:r>
            <a:r>
              <a:rPr lang="cs-CZ" dirty="0" smtClean="0"/>
              <a:t>usazování, odstřeďování, krystalizace, filtrace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6435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114</TotalTime>
  <Words>305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Název školy:  Základní škola Karla Klíče Hostinné</vt:lpstr>
      <vt:lpstr>Metody</vt:lpstr>
      <vt:lpstr>Usazování</vt:lpstr>
      <vt:lpstr>Odstřeďování</vt:lpstr>
      <vt:lpstr>Filtrace</vt:lpstr>
      <vt:lpstr>Filtrace</vt:lpstr>
      <vt:lpstr>Krystalizace</vt:lpstr>
      <vt:lpstr>Typy krystalizace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Petrželova</cp:lastModifiedBy>
  <cp:revision>8</cp:revision>
  <dcterms:created xsi:type="dcterms:W3CDTF">2012-08-13T16:48:14Z</dcterms:created>
  <dcterms:modified xsi:type="dcterms:W3CDTF">2012-08-15T19:24:16Z</dcterms:modified>
</cp:coreProperties>
</file>