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8E7D63-6BA9-47FA-86F7-FBFD8F05FAC4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878E31-1EAB-49C1-BC15-8C40AD6998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34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78E31-1EAB-49C1-BC15-8C40AD69987D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5057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61D0AE-8639-42C8-AB7B-247B94204963}" type="datetimeFigureOut">
              <a:rPr lang="cs-CZ" smtClean="0"/>
              <a:t>15.8.2012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0EF66F5-B297-4EF9-B508-D775E18C4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/>
          <a:lstStyle/>
          <a:p>
            <a:r>
              <a:rPr lang="cs-CZ" dirty="0" smtClean="0"/>
              <a:t>Název školy:  Základní škola Karla Klíče Hostinné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186" y="1844824"/>
            <a:ext cx="7921254" cy="3024336"/>
          </a:xfrm>
        </p:spPr>
        <p:txBody>
          <a:bodyPr>
            <a:normAutofit/>
          </a:bodyPr>
          <a:lstStyle/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Autor: Petrželová Eva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Název:VY_32_INOVACE_03_A_14_Oddělování složek směsí 2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Téma: Organická a anorganická chemie</a:t>
            </a:r>
          </a:p>
          <a:p>
            <a:pPr marL="273050" lvl="0" indent="-273050" algn="l" fontAlgn="base">
              <a:spcAft>
                <a:spcPct val="0"/>
              </a:spcAft>
              <a:buClr>
                <a:srgbClr val="D16349"/>
              </a:buClr>
              <a:buSzPct val="85000"/>
              <a:buFont typeface="Wingdings 2" pitchFamily="18" charset="2"/>
              <a:buChar char=""/>
            </a:pPr>
            <a:r>
              <a:rPr lang="cs-CZ" dirty="0" smtClean="0">
                <a:solidFill>
                  <a:prstClr val="black"/>
                </a:solidFill>
                <a:latin typeface="Georgia"/>
              </a:rPr>
              <a:t>Číslo projektu: CZ.1.07/1.4.00/21.2131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6" y="5085184"/>
            <a:ext cx="8137525" cy="1403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6040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Metody oddělování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Destilace</a:t>
            </a:r>
          </a:p>
          <a:p>
            <a:r>
              <a:rPr lang="cs-CZ" dirty="0" smtClean="0"/>
              <a:t>Sublimace</a:t>
            </a:r>
          </a:p>
          <a:p>
            <a:r>
              <a:rPr lang="cs-CZ" dirty="0" smtClean="0"/>
              <a:t>Extrakce</a:t>
            </a:r>
          </a:p>
          <a:p>
            <a:r>
              <a:rPr lang="cs-CZ" dirty="0" smtClean="0"/>
              <a:t>Chromatografie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6596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Destilace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 </a:t>
            </a:r>
            <a:r>
              <a:rPr lang="cs-CZ" dirty="0"/>
              <a:t>způsob oddělování kapalných látek (nebo kapalných látek od netěkavých) na základě různé teploty varu.</a:t>
            </a:r>
          </a:p>
          <a:p>
            <a:r>
              <a:rPr lang="cs-CZ" dirty="0"/>
              <a:t>Uplatňuje se v průmyslu zejména při zpracování ropy a v potravinářství při výrobě </a:t>
            </a:r>
            <a:r>
              <a:rPr lang="cs-CZ" dirty="0" smtClean="0"/>
              <a:t>destilátů</a:t>
            </a:r>
          </a:p>
          <a:p>
            <a:r>
              <a:rPr lang="cs-CZ" dirty="0" smtClean="0"/>
              <a:t>Nejpoužívanější metoda čištění kapalných látek</a:t>
            </a:r>
          </a:p>
          <a:p>
            <a:r>
              <a:rPr lang="cs-CZ" dirty="0" smtClean="0"/>
              <a:t>Podstata destilace: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uvedení kapaliny do varu</a:t>
            </a:r>
          </a:p>
          <a:p>
            <a:pPr marL="0" indent="0">
              <a:buNone/>
            </a:pPr>
            <a:r>
              <a:rPr lang="cs-CZ" dirty="0" smtClean="0"/>
              <a:t> - kondenzace vzniklých par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982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destilací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Prostá a frakční destilace - </a:t>
            </a:r>
            <a:r>
              <a:rPr lang="cs-CZ" dirty="0"/>
              <a:t>oddělení rozpouštědla od netěkavé látky nebo k </a:t>
            </a:r>
            <a:r>
              <a:rPr lang="cs-CZ" dirty="0" smtClean="0"/>
              <a:t>oddělení dvou </a:t>
            </a:r>
            <a:r>
              <a:rPr lang="cs-CZ" dirty="0"/>
              <a:t>látek o podstatně rozdílné teplotě varu</a:t>
            </a:r>
            <a:r>
              <a:rPr lang="cs-CZ" dirty="0" smtClean="0"/>
              <a:t> </a:t>
            </a:r>
          </a:p>
          <a:p>
            <a:r>
              <a:rPr lang="cs-CZ" dirty="0" smtClean="0"/>
              <a:t>Destilace s vodní parou – některé látky nerozpustné ve vodě, destilují s vodní párou</a:t>
            </a:r>
          </a:p>
          <a:p>
            <a:r>
              <a:rPr lang="cs-CZ" dirty="0" smtClean="0"/>
              <a:t>Destilace za sníženého tlaku – při zmenšeném tlaku v </a:t>
            </a:r>
            <a:r>
              <a:rPr lang="cs-CZ" dirty="0" err="1" smtClean="0"/>
              <a:t>dest</a:t>
            </a:r>
            <a:r>
              <a:rPr lang="cs-CZ" dirty="0" smtClean="0"/>
              <a:t>. </a:t>
            </a:r>
            <a:r>
              <a:rPr lang="cs-CZ" dirty="0"/>
              <a:t>a</a:t>
            </a:r>
            <a:r>
              <a:rPr lang="cs-CZ" dirty="0" smtClean="0"/>
              <a:t>paratuře – zmenšení teploty varu složek</a:t>
            </a:r>
          </a:p>
          <a:p>
            <a:r>
              <a:rPr lang="cs-CZ" dirty="0" smtClean="0"/>
              <a:t>Frakční destilace - </a:t>
            </a:r>
            <a:r>
              <a:rPr lang="cs-CZ" dirty="0"/>
              <a:t>směs kapalin o blízké teplotě </a:t>
            </a:r>
            <a:r>
              <a:rPr lang="cs-CZ" dirty="0" smtClean="0"/>
              <a:t>varu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použití ratifikačních kolon – oddělování složitých směsí   </a:t>
            </a:r>
          </a:p>
          <a:p>
            <a:pPr marL="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</a:t>
            </a:r>
            <a:r>
              <a:rPr lang="cs-CZ" dirty="0" smtClean="0"/>
              <a:t>(např. ropy)</a:t>
            </a:r>
            <a:endParaRPr lang="cs-CZ" i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685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Destilace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96122"/>
            <a:ext cx="4895850" cy="301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75856" y="48691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http://www.zschemie.euweb.cz/smesi/destilace.jpg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6338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Sublimace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Přímý přechod látky z tuhého skupenství do skupenství plynného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0928"/>
            <a:ext cx="2819400" cy="3390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915816" y="584866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http://upload.wikimedia.org/wikipedia/commons/9/98/Sublimation_apparatus.png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2127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Sublimace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metoda čištění a separování</a:t>
            </a:r>
          </a:p>
          <a:p>
            <a:r>
              <a:rPr lang="cs-CZ" dirty="0" smtClean="0"/>
              <a:t>Nedochází k větším ztrátám, produkt je čistý bez mechanických nečistot</a:t>
            </a:r>
          </a:p>
          <a:p>
            <a:r>
              <a:rPr lang="cs-CZ" dirty="0" smtClean="0"/>
              <a:t>Typy sublimace:</a:t>
            </a:r>
          </a:p>
          <a:p>
            <a:pPr marL="514350" indent="-514350">
              <a:buAutoNum type="arabicParenR"/>
            </a:pPr>
            <a:r>
              <a:rPr lang="cs-CZ" dirty="0" smtClean="0"/>
              <a:t>Za atmosférického tlaku</a:t>
            </a:r>
          </a:p>
          <a:p>
            <a:pPr marL="514350" indent="-514350">
              <a:buAutoNum type="arabicParenR"/>
            </a:pPr>
            <a:r>
              <a:rPr lang="cs-CZ" dirty="0" smtClean="0"/>
              <a:t>Za sníženého tlaku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5791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Extrakce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Separační metoda, při které přechází složka ze směsi látek v kapalné či tuhé fázi do jiné kapalné fáze</a:t>
            </a:r>
          </a:p>
          <a:p>
            <a:r>
              <a:rPr lang="cs-CZ" dirty="0" smtClean="0"/>
              <a:t>Výborná pro izolaci tepelně nestálých látek</a:t>
            </a:r>
          </a:p>
          <a:p>
            <a:r>
              <a:rPr lang="cs-CZ" dirty="0" smtClean="0"/>
              <a:t>Někdy se nazývá vyluhování</a:t>
            </a:r>
          </a:p>
          <a:p>
            <a:r>
              <a:rPr lang="cs-CZ" dirty="0" smtClean="0"/>
              <a:t>Požadovaná složka ze směsi se uvolňuje vhodným rozpouštědlem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83744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Extrakce  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1) Extrakce tuhých látek</a:t>
            </a:r>
          </a:p>
          <a:p>
            <a:r>
              <a:rPr lang="cs-CZ" dirty="0" smtClean="0"/>
              <a:t>Macerace – nejjednodušší extrakce, tuhá fáze se rozmíchá s rozpouštědlem a zfiltruje se</a:t>
            </a:r>
          </a:p>
          <a:p>
            <a:r>
              <a:rPr lang="cs-CZ" dirty="0" smtClean="0"/>
              <a:t>Digesce – macerace horkým rozpouštědlem</a:t>
            </a:r>
          </a:p>
          <a:p>
            <a:pPr marL="0" indent="0">
              <a:buNone/>
            </a:pPr>
            <a:r>
              <a:rPr lang="cs-CZ" dirty="0" smtClean="0"/>
              <a:t>2) Extrakce kapalin</a:t>
            </a:r>
          </a:p>
          <a:p>
            <a:r>
              <a:rPr lang="cs-CZ" dirty="0" smtClean="0"/>
              <a:t>Vytřepáváním –provádí se v dělících nádobkách</a:t>
            </a:r>
          </a:p>
          <a:p>
            <a:r>
              <a:rPr lang="cs-CZ" dirty="0" smtClean="0"/>
              <a:t>Perforace – časově náročná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039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Chromatografie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Separační metoda, která využívá mnohokrát opakované ustanovení rovnováhy mezi dvěma fázemi</a:t>
            </a:r>
          </a:p>
          <a:p>
            <a:r>
              <a:rPr lang="cs-CZ" dirty="0" smtClean="0"/>
              <a:t>Jedná fáze – pohyblivá ( plyn)</a:t>
            </a:r>
          </a:p>
          <a:p>
            <a:r>
              <a:rPr lang="cs-CZ" dirty="0" smtClean="0"/>
              <a:t>Druhá fáze – nepohyblivá, stacionární (tuhá látka, kapalina)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5334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chromatografie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Podle mobilní fáze:</a:t>
            </a:r>
          </a:p>
          <a:p>
            <a:pPr marL="514350" indent="-514350">
              <a:buAutoNum type="arabicParenR"/>
            </a:pPr>
            <a:r>
              <a:rPr lang="cs-CZ" dirty="0" smtClean="0"/>
              <a:t>Kapalinová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Plynná</a:t>
            </a:r>
          </a:p>
          <a:p>
            <a:r>
              <a:rPr lang="cs-CZ" dirty="0" smtClean="0"/>
              <a:t>Podle principu:</a:t>
            </a:r>
          </a:p>
          <a:p>
            <a:pPr marL="514350" indent="-514350">
              <a:buAutoNum type="arabicParenR"/>
            </a:pPr>
            <a:r>
              <a:rPr lang="cs-CZ" dirty="0" smtClean="0"/>
              <a:t>Absorpční </a:t>
            </a:r>
          </a:p>
          <a:p>
            <a:pPr marL="514350" indent="-514350">
              <a:buAutoNum type="arabicParenR"/>
            </a:pPr>
            <a:r>
              <a:rPr lang="cs-CZ" dirty="0" smtClean="0"/>
              <a:t>Rozdělovací</a:t>
            </a:r>
          </a:p>
          <a:p>
            <a:r>
              <a:rPr lang="cs-CZ" dirty="0" smtClean="0"/>
              <a:t>Podle stacionární fáze:</a:t>
            </a:r>
          </a:p>
          <a:p>
            <a:pPr marL="514350" indent="-514350">
              <a:buAutoNum type="arabicParenR"/>
            </a:pPr>
            <a:r>
              <a:rPr lang="cs-CZ" dirty="0" smtClean="0"/>
              <a:t>Sloupcová</a:t>
            </a:r>
          </a:p>
          <a:p>
            <a:pPr marL="514350" indent="-514350">
              <a:buAutoNum type="arabicParenR"/>
            </a:pPr>
            <a:r>
              <a:rPr lang="cs-CZ" dirty="0" smtClean="0"/>
              <a:t>Plošná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3546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P. Beneš, </a:t>
            </a:r>
            <a:r>
              <a:rPr lang="cs-CZ" dirty="0" err="1" smtClean="0"/>
              <a:t>V.Pumpr</a:t>
            </a:r>
            <a:r>
              <a:rPr lang="cs-CZ" dirty="0" smtClean="0"/>
              <a:t>, J. </a:t>
            </a:r>
            <a:r>
              <a:rPr lang="cs-CZ" dirty="0" err="1" smtClean="0"/>
              <a:t>Banýr</a:t>
            </a:r>
            <a:r>
              <a:rPr lang="cs-CZ" dirty="0" smtClean="0"/>
              <a:t>, Základy chemie 1, pro druhý stupeň základní školy, nižší ročníky víceletých gymnázií a </a:t>
            </a:r>
            <a:r>
              <a:rPr lang="cs-CZ" dirty="0" err="1" smtClean="0"/>
              <a:t>střdní</a:t>
            </a:r>
            <a:r>
              <a:rPr lang="cs-CZ" dirty="0" smtClean="0"/>
              <a:t> školy, FORTUNA Praha, 1993</a:t>
            </a:r>
          </a:p>
          <a:p>
            <a:r>
              <a:rPr lang="cs-CZ" dirty="0" smtClean="0"/>
              <a:t>http://www.kralupy.cz/dg/www2/stranky/chemie/chromatografie.htm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5062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fontAlgn="base"/>
            <a:r>
              <a:rPr lang="cs-CZ" b="1" dirty="0" smtClean="0"/>
              <a:t>Anotace:</a:t>
            </a:r>
          </a:p>
          <a:p>
            <a:pPr fontAlgn="base"/>
            <a:r>
              <a:rPr lang="cs-CZ" dirty="0" smtClean="0"/>
              <a:t>Výklad</a:t>
            </a:r>
          </a:p>
          <a:p>
            <a:pPr marL="109728" indent="0" fontAlgn="base">
              <a:buNone/>
            </a:pPr>
            <a:endParaRPr lang="cs-CZ" dirty="0" smtClean="0"/>
          </a:p>
          <a:p>
            <a:pPr marL="0" indent="0" fontAlgn="base">
              <a:buNone/>
            </a:pPr>
            <a:endParaRPr lang="cs-CZ" b="1" dirty="0" smtClean="0"/>
          </a:p>
          <a:p>
            <a:pPr fontAlgn="base"/>
            <a:r>
              <a:rPr lang="cs-CZ" b="1" dirty="0" smtClean="0"/>
              <a:t>Autor</a:t>
            </a:r>
            <a:r>
              <a:rPr lang="cs-CZ" dirty="0" smtClean="0"/>
              <a:t> : Eva Petrželová</a:t>
            </a:r>
          </a:p>
          <a:p>
            <a:pPr fontAlgn="base"/>
            <a:r>
              <a:rPr lang="cs-CZ" b="1" dirty="0" smtClean="0"/>
              <a:t>Vytvořeno dne</a:t>
            </a:r>
            <a:r>
              <a:rPr lang="cs-CZ" dirty="0" smtClean="0"/>
              <a:t>: 15.8.2012</a:t>
            </a:r>
          </a:p>
          <a:p>
            <a:pPr fontAlgn="base"/>
            <a:r>
              <a:rPr lang="cs-CZ" b="1" dirty="0" err="1" smtClean="0"/>
              <a:t>Odpilotováno</a:t>
            </a:r>
            <a:r>
              <a:rPr lang="cs-CZ" b="1" dirty="0" smtClean="0"/>
              <a:t> dne</a:t>
            </a:r>
            <a:r>
              <a:rPr lang="cs-CZ" dirty="0" smtClean="0"/>
              <a:t>:</a:t>
            </a:r>
          </a:p>
          <a:p>
            <a:pPr fontAlgn="base"/>
            <a:r>
              <a:rPr lang="cs-CZ" b="1" dirty="0" smtClean="0"/>
              <a:t>ve třídě</a:t>
            </a:r>
            <a:r>
              <a:rPr lang="cs-CZ" dirty="0" smtClean="0"/>
              <a:t>: osmá</a:t>
            </a:r>
          </a:p>
          <a:p>
            <a:pPr fontAlgn="base"/>
            <a:r>
              <a:rPr lang="cs-CZ" b="1" dirty="0" smtClean="0"/>
              <a:t>Vzdělávací oblast</a:t>
            </a:r>
            <a:r>
              <a:rPr lang="cs-CZ" dirty="0" smtClean="0"/>
              <a:t>: Člověk a příroda</a:t>
            </a:r>
          </a:p>
          <a:p>
            <a:pPr fontAlgn="base"/>
            <a:r>
              <a:rPr lang="cs-CZ" b="1" dirty="0" smtClean="0"/>
              <a:t>Vzdělávací obor</a:t>
            </a:r>
            <a:r>
              <a:rPr lang="cs-CZ" dirty="0" smtClean="0"/>
              <a:t>: Chemie</a:t>
            </a:r>
          </a:p>
          <a:p>
            <a:pPr fontAlgn="base"/>
            <a:r>
              <a:rPr lang="cs-CZ" b="1" dirty="0" smtClean="0"/>
              <a:t>Téma</a:t>
            </a:r>
            <a:r>
              <a:rPr lang="cs-CZ" dirty="0" smtClean="0"/>
              <a:t>: Organická a anorganická chemie</a:t>
            </a:r>
          </a:p>
          <a:p>
            <a:pPr fontAlgn="base"/>
            <a:r>
              <a:rPr lang="cs-CZ" b="1" dirty="0" smtClean="0"/>
              <a:t>Klíčová slova</a:t>
            </a:r>
            <a:r>
              <a:rPr lang="cs-CZ" dirty="0" smtClean="0"/>
              <a:t>: destilace, sublimace, extrakce, chromatografie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13996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</TotalTime>
  <Words>416</Words>
  <Application>Microsoft Office PowerPoint</Application>
  <PresentationFormat>Předvádění na obrazovce (4:3)</PresentationFormat>
  <Paragraphs>79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Název školy:  Základní škola Karla Klíče Hostinné</vt:lpstr>
      <vt:lpstr>Metody oddělování</vt:lpstr>
      <vt:lpstr>Destilace</vt:lpstr>
      <vt:lpstr>Typy destilací</vt:lpstr>
      <vt:lpstr>Destilace</vt:lpstr>
      <vt:lpstr>Sublimace</vt:lpstr>
      <vt:lpstr>Sublimace</vt:lpstr>
      <vt:lpstr>Extrakce</vt:lpstr>
      <vt:lpstr>Extrakce  typy</vt:lpstr>
      <vt:lpstr>Chromatografie</vt:lpstr>
      <vt:lpstr>Typy chromatografie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Karla Klíče Hostinné</dc:title>
  <dc:creator>Petrželova</dc:creator>
  <cp:lastModifiedBy>Petrželova</cp:lastModifiedBy>
  <cp:revision>6</cp:revision>
  <dcterms:created xsi:type="dcterms:W3CDTF">2012-08-15T18:24:03Z</dcterms:created>
  <dcterms:modified xsi:type="dcterms:W3CDTF">2012-08-15T19:23:04Z</dcterms:modified>
</cp:coreProperties>
</file>