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8" r:id="rId4"/>
    <p:sldId id="258" r:id="rId5"/>
    <p:sldId id="267" r:id="rId6"/>
    <p:sldId id="262" r:id="rId7"/>
    <p:sldId id="269" r:id="rId8"/>
    <p:sldId id="271" r:id="rId9"/>
    <p:sldId id="270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DAAE869-B242-4289-8AAD-096BE48F9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3E0C1AA-8ED1-44E7-864A-8868605E2C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AAE869-B242-4289-8AAD-096BE48F9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0C1AA-8ED1-44E7-864A-8868605E2C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AAE869-B242-4289-8AAD-096BE48F9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0C1AA-8ED1-44E7-864A-8868605E2C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AAE869-B242-4289-8AAD-096BE48F9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0C1AA-8ED1-44E7-864A-8868605E2C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AAE869-B242-4289-8AAD-096BE48F9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0C1AA-8ED1-44E7-864A-8868605E2C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AAE869-B242-4289-8AAD-096BE48F9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0C1AA-8ED1-44E7-864A-8868605E2C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AAE869-B242-4289-8AAD-096BE48F9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0C1AA-8ED1-44E7-864A-8868605E2C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DAAE869-B242-4289-8AAD-096BE48F9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0C1AA-8ED1-44E7-864A-8868605E2C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DAAE869-B242-4289-8AAD-096BE48F9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3E0C1AA-8ED1-44E7-864A-8868605E2C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AAE869-B242-4289-8AAD-096BE48F9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0C1AA-8ED1-44E7-864A-8868605E2C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AAE869-B242-4289-8AAD-096BE48F9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0C1AA-8ED1-44E7-864A-8868605E2C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DAAE869-B242-4289-8AAD-096BE48F9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3E0C1AA-8ED1-44E7-864A-8868605E2C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heel spokes="8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8.bin"/><Relationship Id="rId18" Type="http://schemas.openxmlformats.org/officeDocument/2006/relationships/image" Target="../media/image14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12" Type="http://schemas.openxmlformats.org/officeDocument/2006/relationships/image" Target="../media/image11.wmf"/><Relationship Id="rId1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3.w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4.bin"/><Relationship Id="rId15" Type="http://schemas.openxmlformats.org/officeDocument/2006/relationships/oleObject" Target="../embeddings/oleObject9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6.bin"/><Relationship Id="rId1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oleObject" Target="../embeddings/oleObject16.bin"/><Relationship Id="rId18" Type="http://schemas.openxmlformats.org/officeDocument/2006/relationships/image" Target="../media/image22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19.wmf"/><Relationship Id="rId1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1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16.wmf"/><Relationship Id="rId11" Type="http://schemas.openxmlformats.org/officeDocument/2006/relationships/oleObject" Target="../embeddings/oleObject15.bin"/><Relationship Id="rId5" Type="http://schemas.openxmlformats.org/officeDocument/2006/relationships/oleObject" Target="../embeddings/oleObject12.bin"/><Relationship Id="rId15" Type="http://schemas.openxmlformats.org/officeDocument/2006/relationships/oleObject" Target="../embeddings/oleObject17.bin"/><Relationship Id="rId10" Type="http://schemas.openxmlformats.org/officeDocument/2006/relationships/image" Target="../media/image18.wmf"/><Relationship Id="rId4" Type="http://schemas.openxmlformats.org/officeDocument/2006/relationships/image" Target="../media/image15.wmf"/><Relationship Id="rId9" Type="http://schemas.openxmlformats.org/officeDocument/2006/relationships/oleObject" Target="../embeddings/oleObject14.bin"/><Relationship Id="rId14" Type="http://schemas.openxmlformats.org/officeDocument/2006/relationships/image" Target="../media/image2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t3.gstatic.com/images?q=tbn:ANd9GcQcSe8Tgu-s101nxBerMDL9El5XVbag90MzrhFKieqfusYkhoA-" TargetMode="External"/><Relationship Id="rId2" Type="http://schemas.openxmlformats.org/officeDocument/2006/relationships/hyperlink" Target="http://t3.gstatic.com/images?q=tbn:ANd9GcTkcrIhEs4csTj7d4fMa0U84VEHLzokfM48FaSgJ8JqOGzrmvwD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t3.gstatic.com/images?q=tbn:ANd9GcQcSe8Tgu-s101nxBerMDL9El5XVbag90MzrhFKieqfusYkhoA-http://t2.gstatic.com/images?q=tbn:ANd9GcTAkDWjV1NplACm5n0Gnawa5uBmBB_k2Zn79Y4rpvZH1OZykAPq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360040"/>
          </a:xfrm>
        </p:spPr>
        <p:txBody>
          <a:bodyPr>
            <a:normAutofit/>
          </a:bodyPr>
          <a:lstStyle/>
          <a:p>
            <a:r>
              <a:rPr lang="cs-CZ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DUM / VYDMUCHOV / POLIAČÍKOVÁ/ MATEMATIKA A JEJÍ APLIKACE/ 016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980729"/>
            <a:ext cx="7992888" cy="1296144"/>
          </a:xfrm>
          <a:solidFill>
            <a:schemeClr val="bg1"/>
          </a:solidFill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cs-CZ" sz="60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Comic Sans MS" pitchFamily="66" charset="0"/>
            </a:endParaRPr>
          </a:p>
          <a:p>
            <a:pPr algn="ctr"/>
            <a:r>
              <a:rPr lang="cs-CZ" sz="71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Výpočet zlomku z celku</a:t>
            </a:r>
          </a:p>
          <a:p>
            <a:pPr algn="ctr"/>
            <a:endParaRPr lang="cs-CZ" sz="6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40152" y="6381328"/>
            <a:ext cx="3203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ING. JANA POLIAČÍKOVÁ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717032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dirty="0" smtClean="0">
                <a:latin typeface="Comic Sans MS" pitchFamily="66" charset="0"/>
              </a:rPr>
              <a:t>ZÁPIS </a:t>
            </a:r>
          </a:p>
          <a:p>
            <a:r>
              <a:rPr lang="cs-CZ" sz="2400" dirty="0" smtClean="0">
                <a:latin typeface="Comic Sans MS" pitchFamily="66" charset="0"/>
              </a:rPr>
              <a:t>-ZPŮSOB VÝPOČTU</a:t>
            </a:r>
            <a:endParaRPr lang="cs-CZ" sz="2400" dirty="0">
              <a:latin typeface="Comic Sans MS" pitchFamily="66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492896"/>
            <a:ext cx="3888432" cy="38711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496944" cy="1224136"/>
          </a:xfrm>
          <a:solidFill>
            <a:schemeClr val="bg1"/>
          </a:solidFill>
          <a:ln w="76200">
            <a:solidFill>
              <a:srgbClr val="92D050"/>
            </a:solidFill>
          </a:ln>
        </p:spPr>
        <p:txBody>
          <a:bodyPr>
            <a:normAutofit fontScale="90000"/>
          </a:bodyPr>
          <a:lstStyle/>
          <a:p>
            <a:r>
              <a:rPr lang="cs-CZ" sz="44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  ZLOMEK JAKO ČÁST CELKU</a:t>
            </a:r>
            <a:endParaRPr lang="cs-CZ" sz="4800" dirty="0"/>
          </a:p>
        </p:txBody>
      </p:sp>
      <p:grpSp>
        <p:nvGrpSpPr>
          <p:cNvPr id="13" name="Skupina 14"/>
          <p:cNvGrpSpPr>
            <a:grpSpLocks/>
          </p:cNvGrpSpPr>
          <p:nvPr/>
        </p:nvGrpSpPr>
        <p:grpSpPr bwMode="auto">
          <a:xfrm>
            <a:off x="395536" y="3284984"/>
            <a:ext cx="3096344" cy="3096344"/>
            <a:chOff x="1428728" y="2571744"/>
            <a:chExt cx="2143140" cy="2143140"/>
          </a:xfrm>
        </p:grpSpPr>
        <p:sp>
          <p:nvSpPr>
            <p:cNvPr id="16" name="Obdélník 15"/>
            <p:cNvSpPr/>
            <p:nvPr/>
          </p:nvSpPr>
          <p:spPr>
            <a:xfrm>
              <a:off x="1428728" y="2571744"/>
              <a:ext cx="1071571" cy="1071571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1428728" y="3643315"/>
              <a:ext cx="1071571" cy="10715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2500299" y="2571744"/>
              <a:ext cx="1071569" cy="1071571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2500299" y="3643315"/>
              <a:ext cx="1071569" cy="10715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solidFill>
                  <a:srgbClr val="FF0000"/>
                </a:solidFill>
              </a:endParaRPr>
            </a:p>
          </p:txBody>
        </p:sp>
      </p:grpSp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3563888" y="3429000"/>
          <a:ext cx="1512888" cy="277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Rovnice" r:id="rId3" imgW="152280" imgH="393480" progId="Equation.3">
                  <p:embed/>
                </p:oleObj>
              </mc:Choice>
              <mc:Fallback>
                <p:oleObj name="Rovnice" r:id="rId3" imgW="15228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3429000"/>
                        <a:ext cx="1512888" cy="2771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Obdélník 19"/>
          <p:cNvSpPr/>
          <p:nvPr/>
        </p:nvSpPr>
        <p:spPr>
          <a:xfrm>
            <a:off x="4788024" y="3861048"/>
            <a:ext cx="38884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  ČITATEL </a:t>
            </a:r>
            <a:r>
              <a:rPr lang="cs-CZ" sz="2400" b="1" dirty="0" smtClean="0">
                <a:latin typeface="Comic Sans MS" pitchFamily="66" charset="0"/>
              </a:rPr>
              <a:t>– počet </a:t>
            </a:r>
            <a:r>
              <a:rPr lang="cs-CZ" sz="2400" b="1" dirty="0" smtClean="0">
                <a:latin typeface="Comic Sans MS" pitchFamily="66" charset="0"/>
              </a:rPr>
              <a:t>dílů</a:t>
            </a:r>
            <a:endParaRPr lang="cs-CZ" sz="2400" b="1" dirty="0" smtClean="0">
              <a:latin typeface="Comic Sans MS" pitchFamily="66" charset="0"/>
            </a:endParaRPr>
          </a:p>
          <a:p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5076056" y="4630219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ZLOMKOVÁ</a:t>
            </a:r>
            <a:r>
              <a:rPr lang="cs-CZ" b="1" dirty="0" smtClean="0">
                <a:solidFill>
                  <a:srgbClr val="00B050"/>
                </a:solidFill>
                <a:latin typeface="Calibri" pitchFamily="34" charset="0"/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ČÁRA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5076056" y="5229200"/>
            <a:ext cx="3744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JMENOVATEL</a:t>
            </a:r>
            <a:r>
              <a:rPr lang="cs-CZ" sz="2400" b="1" dirty="0" smtClean="0">
                <a:latin typeface="Comic Sans MS" pitchFamily="66" charset="0"/>
              </a:rPr>
              <a:t>-na kolik dílů je celek rozdělen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79512" y="1772816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Comic Sans MS" pitchFamily="66" charset="0"/>
              </a:rPr>
              <a:t>  </a:t>
            </a:r>
            <a:r>
              <a:rPr lang="cs-CZ" sz="4000" b="1" dirty="0" smtClean="0">
                <a:latin typeface="Comic Sans MS" pitchFamily="66" charset="0"/>
              </a:rPr>
              <a:t>Zlomkem vyjadřujeme část celku.</a:t>
            </a:r>
            <a:endParaRPr lang="cs-CZ" sz="40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z="2800" dirty="0" smtClean="0">
              <a:latin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</a:rPr>
              <a:t>                     </a:t>
            </a:r>
            <a:r>
              <a:rPr lang="cs-CZ" sz="4000" dirty="0" smtClean="0">
                <a:latin typeface="Comic Sans MS" pitchFamily="66" charset="0"/>
              </a:rPr>
              <a:t>Kolik je       10 ?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Comic Sans MS" pitchFamily="66" charset="0"/>
              </a:rPr>
              <a:t>             Logickou úvahou si řekneme: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B050"/>
                </a:solidFill>
                <a:latin typeface="Comic Sans MS" pitchFamily="66" charset="0"/>
              </a:rPr>
              <a:t>          Kolik je polovina z deseti?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B050"/>
                </a:solidFill>
                <a:latin typeface="Comic Sans MS" pitchFamily="66" charset="0"/>
              </a:rPr>
              <a:t>         Jednoznačná odpověď je pět.</a:t>
            </a:r>
          </a:p>
          <a:p>
            <a:pPr algn="ctr">
              <a:buNone/>
            </a:pPr>
            <a:r>
              <a:rPr lang="cs-CZ" sz="2400" dirty="0" smtClean="0">
                <a:latin typeface="Comic Sans MS" pitchFamily="66" charset="0"/>
              </a:rPr>
              <a:t>  </a:t>
            </a:r>
          </a:p>
          <a:p>
            <a:pPr>
              <a:buNone/>
            </a:pPr>
            <a:r>
              <a:rPr lang="cs-CZ" sz="2400" dirty="0" smtClean="0">
                <a:latin typeface="Comic Sans MS" pitchFamily="66" charset="0"/>
              </a:rPr>
              <a:t>                 </a:t>
            </a:r>
            <a:r>
              <a:rPr lang="cs-CZ" sz="3200" b="1" dirty="0" smtClean="0">
                <a:latin typeface="Comic Sans MS" pitchFamily="66" charset="0"/>
              </a:rPr>
              <a:t>Jak provedeme výpočet?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92D050"/>
            </a:solidFill>
          </a:ln>
        </p:spPr>
        <p:txBody>
          <a:bodyPr/>
          <a:lstStyle/>
          <a:p>
            <a:r>
              <a:rPr lang="cs-CZ" sz="40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  ZLOMEK JAKO ČÁST CELKU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4427984" y="1700808"/>
          <a:ext cx="794411" cy="12961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" name="Rovnice" r:id="rId3" imgW="241200" imgH="393480" progId="Equation.3">
                  <p:embed/>
                </p:oleObj>
              </mc:Choice>
              <mc:Fallback>
                <p:oleObj name="Rovnice" r:id="rId3" imgW="24120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1700808"/>
                        <a:ext cx="794411" cy="12961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Obdélník 4"/>
          <p:cNvSpPr/>
          <p:nvPr/>
        </p:nvSpPr>
        <p:spPr>
          <a:xfrm>
            <a:off x="539552" y="2708920"/>
            <a:ext cx="50405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043608" y="2708920"/>
            <a:ext cx="50405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39552" y="3212976"/>
            <a:ext cx="50405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043608" y="3212976"/>
            <a:ext cx="50405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39552" y="3717032"/>
            <a:ext cx="50405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043608" y="3717032"/>
            <a:ext cx="50405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39552" y="4725144"/>
            <a:ext cx="50405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39552" y="4221088"/>
            <a:ext cx="50405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043608" y="4221088"/>
            <a:ext cx="50405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043608" y="4725144"/>
            <a:ext cx="50405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92D050"/>
            </a:solidFill>
          </a:ln>
        </p:spPr>
        <p:txBody>
          <a:bodyPr>
            <a:normAutofit fontScale="90000"/>
          </a:bodyPr>
          <a:lstStyle/>
          <a:p>
            <a:r>
              <a:rPr lang="cs-CZ" sz="44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 </a:t>
            </a:r>
            <a:r>
              <a:rPr lang="cs-CZ" sz="48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VÝPOČET ZLOMKU Z CELKU</a:t>
            </a:r>
            <a:endParaRPr lang="cs-CZ" sz="4800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ln w="28575">
            <a:solidFill>
              <a:schemeClr val="accent1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algn="ctr">
              <a:spcBef>
                <a:spcPts val="0"/>
              </a:spcBef>
              <a:buNone/>
              <a:defRPr/>
            </a:pPr>
            <a:r>
              <a:rPr lang="cs-CZ" sz="2400" b="1" dirty="0" smtClean="0">
                <a:latin typeface="Comic Sans MS" pitchFamily="66" charset="0"/>
              </a:rPr>
              <a:t>Jak vypočítáme určenou část z daného celku?            </a:t>
            </a:r>
          </a:p>
          <a:p>
            <a:pPr algn="ctr">
              <a:spcBef>
                <a:spcPts val="0"/>
              </a:spcBef>
              <a:buNone/>
              <a:defRPr/>
            </a:pPr>
            <a:r>
              <a:rPr lang="cs-CZ" sz="7300" b="1" dirty="0" smtClean="0">
                <a:latin typeface="Comic Sans MS" pitchFamily="66" charset="0"/>
              </a:rPr>
              <a:t>                   </a:t>
            </a:r>
            <a:endParaRPr lang="cs-CZ" sz="3600" b="1" dirty="0" smtClean="0"/>
          </a:p>
          <a:p>
            <a:pPr>
              <a:buNone/>
              <a:defRPr/>
            </a:pPr>
            <a:r>
              <a:rPr lang="cs-CZ" sz="3600" b="1" dirty="0" smtClean="0">
                <a:latin typeface="Comic Sans MS" pitchFamily="66" charset="0"/>
              </a:rPr>
              <a:t>          </a:t>
            </a:r>
            <a:r>
              <a:rPr lang="cs-CZ" sz="6000" b="1" dirty="0" smtClean="0">
                <a:latin typeface="Comic Sans MS" pitchFamily="66" charset="0"/>
              </a:rPr>
              <a:t>10</a:t>
            </a:r>
            <a:r>
              <a:rPr lang="cs-CZ" sz="3600" b="1" dirty="0" smtClean="0">
                <a:latin typeface="Comic Sans MS" pitchFamily="66" charset="0"/>
              </a:rPr>
              <a:t> </a:t>
            </a:r>
            <a:r>
              <a:rPr lang="cs-CZ" sz="6000" b="1" dirty="0" smtClean="0">
                <a:latin typeface="Comic Sans MS" pitchFamily="66" charset="0"/>
              </a:rPr>
              <a:t>=</a:t>
            </a:r>
            <a:r>
              <a:rPr lang="cs-CZ" sz="3600" b="1" dirty="0" smtClean="0">
                <a:latin typeface="Comic Sans MS" pitchFamily="66" charset="0"/>
              </a:rPr>
              <a:t>  </a:t>
            </a:r>
            <a:r>
              <a:rPr lang="cs-CZ" sz="6000" b="1" dirty="0" smtClean="0">
                <a:latin typeface="Comic Sans MS" pitchFamily="66" charset="0"/>
              </a:rPr>
              <a:t>5</a:t>
            </a:r>
            <a:r>
              <a:rPr lang="cs-CZ" sz="3600" b="1" dirty="0" smtClean="0">
                <a:latin typeface="Comic Sans MS" pitchFamily="66" charset="0"/>
              </a:rPr>
              <a:t>  </a:t>
            </a:r>
          </a:p>
          <a:p>
            <a:pPr>
              <a:buNone/>
              <a:defRPr/>
            </a:pPr>
            <a:r>
              <a:rPr lang="cs-CZ" sz="3600" b="1" dirty="0" smtClean="0">
                <a:latin typeface="Comic Sans MS" pitchFamily="66" charset="0"/>
              </a:rPr>
              <a:t> </a:t>
            </a:r>
          </a:p>
          <a:p>
            <a:pPr>
              <a:buNone/>
              <a:defRPr/>
            </a:pPr>
            <a:endParaRPr lang="cs-CZ" sz="88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800" b="1" dirty="0" smtClean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47664" y="2564903"/>
            <a:ext cx="9361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7200" dirty="0">
              <a:latin typeface="Comic Sans MS" pitchFamily="66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83568" y="4509120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Celek musíme </a:t>
            </a:r>
            <a:r>
              <a:rPr lang="cs-CZ" sz="2400" b="1" dirty="0" smtClean="0">
                <a:latin typeface="Comic Sans MS" pitchFamily="66" charset="0"/>
              </a:rPr>
              <a:t>vydělit</a:t>
            </a:r>
            <a:r>
              <a:rPr lang="cs-CZ" sz="2400" dirty="0" smtClean="0">
                <a:latin typeface="Comic Sans MS" pitchFamily="66" charset="0"/>
              </a:rPr>
              <a:t> počtem dílků, na které je celkově rozdělen, a potom </a:t>
            </a:r>
            <a:r>
              <a:rPr lang="cs-CZ" sz="2400" b="1" dirty="0" smtClean="0">
                <a:latin typeface="Comic Sans MS" pitchFamily="66" charset="0"/>
              </a:rPr>
              <a:t>vynásobit </a:t>
            </a:r>
            <a:r>
              <a:rPr lang="cs-CZ" sz="2400" dirty="0" smtClean="0">
                <a:latin typeface="Comic Sans MS" pitchFamily="66" charset="0"/>
              </a:rPr>
              <a:t>počtem dílků, které jsme z celku vyjmuli.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499992" y="2132857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latin typeface="Comic Sans MS" pitchFamily="66" charset="0"/>
              </a:rPr>
              <a:t>(10 : 2) </a:t>
            </a:r>
            <a:r>
              <a:rPr lang="en-US" sz="3600" b="1" dirty="0" smtClean="0">
                <a:latin typeface="Comic Sans MS" pitchFamily="66" charset="0"/>
              </a:rPr>
              <a:t>×</a:t>
            </a:r>
            <a:r>
              <a:rPr lang="cs-CZ" sz="3600" b="1" dirty="0" smtClean="0">
                <a:latin typeface="Comic Sans MS" pitchFamily="66" charset="0"/>
              </a:rPr>
              <a:t> 1 = 5</a:t>
            </a:r>
            <a:endParaRPr lang="cs-CZ" sz="3600" b="1" dirty="0">
              <a:latin typeface="Comic Sans MS" pitchFamily="66" charset="0"/>
            </a:endParaRP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640" y="2420888"/>
            <a:ext cx="51195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2051720" y="3140968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Comic Sans MS" pitchFamily="66" charset="0"/>
              </a:rPr>
              <a:t>z</a:t>
            </a:r>
            <a:endParaRPr lang="cs-CZ" sz="4000" dirty="0"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572000" y="3140968"/>
            <a:ext cx="5760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92D050"/>
            </a:solidFill>
          </a:ln>
        </p:spPr>
        <p:txBody>
          <a:bodyPr/>
          <a:lstStyle/>
          <a:p>
            <a:r>
              <a:rPr lang="cs-CZ" sz="44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VÝPOČET ZLOMKU Z CELKU</a:t>
            </a:r>
            <a:endParaRPr lang="cs-CZ" dirty="0"/>
          </a:p>
        </p:txBody>
      </p:sp>
      <p:pic>
        <p:nvPicPr>
          <p:cNvPr id="4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1772817"/>
            <a:ext cx="576064" cy="2349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4307344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75656" y="2420888"/>
            <a:ext cx="18722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6000" b="1" dirty="0" smtClean="0">
                <a:solidFill>
                  <a:prstClr val="black"/>
                </a:solidFill>
                <a:latin typeface="Comic Sans MS" pitchFamily="66" charset="0"/>
              </a:rPr>
              <a:t>z 16</a:t>
            </a:r>
            <a:endParaRPr lang="cs-CZ" sz="6000" b="1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3528" y="4437112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899592" y="4437112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475656" y="4437112"/>
            <a:ext cx="576064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051720" y="4437112"/>
            <a:ext cx="576064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23528" y="5949280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23528" y="4941168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99592" y="4941168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475656" y="4941168"/>
            <a:ext cx="576064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051720" y="4941168"/>
            <a:ext cx="576064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051720" y="5445224"/>
            <a:ext cx="576064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051720" y="5949280"/>
            <a:ext cx="576064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475656" y="5949280"/>
            <a:ext cx="576064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899592" y="5949280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23528" y="5445224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899592" y="5445224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1475656" y="5445224"/>
            <a:ext cx="576064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ovací čára 27"/>
          <p:cNvCxnSpPr>
            <a:stCxn id="22" idx="3"/>
            <a:endCxn id="22" idx="3"/>
          </p:cNvCxnSpPr>
          <p:nvPr/>
        </p:nvCxnSpPr>
        <p:spPr>
          <a:xfrm>
            <a:off x="1475656" y="6201308"/>
            <a:ext cx="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1475656" y="4365104"/>
            <a:ext cx="0" cy="208823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323528" y="5445224"/>
            <a:ext cx="23042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3944992" y="1988841"/>
            <a:ext cx="4463081" cy="2092881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cs-CZ" sz="2800" dirty="0" smtClean="0">
              <a:latin typeface="Comic Sans MS" pitchFamily="66" charset="0"/>
            </a:endParaRPr>
          </a:p>
          <a:p>
            <a:pPr algn="ctr"/>
            <a:r>
              <a:rPr lang="cs-CZ" sz="2800" dirty="0" smtClean="0">
                <a:latin typeface="Comic Sans MS" pitchFamily="66" charset="0"/>
              </a:rPr>
              <a:t>Celek musíme vydělit</a:t>
            </a:r>
          </a:p>
          <a:p>
            <a:pPr algn="ctr"/>
            <a:r>
              <a:rPr lang="cs-CZ" sz="2800" dirty="0" smtClean="0">
                <a:latin typeface="Comic Sans MS" pitchFamily="66" charset="0"/>
              </a:rPr>
              <a:t>jmenovatelem a vynásobit</a:t>
            </a:r>
          </a:p>
          <a:p>
            <a:pPr algn="ctr"/>
            <a:r>
              <a:rPr lang="cs-CZ" sz="2800" dirty="0" smtClean="0">
                <a:latin typeface="Comic Sans MS" pitchFamily="66" charset="0"/>
              </a:rPr>
              <a:t>čitatelem.</a:t>
            </a:r>
            <a:r>
              <a:rPr lang="cs-CZ" sz="2800" b="1" dirty="0" smtClean="0">
                <a:latin typeface="Comic Sans MS" pitchFamily="66" charset="0"/>
              </a:rPr>
              <a:t> </a:t>
            </a:r>
          </a:p>
          <a:p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3131840" y="4721662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Comic Sans MS" pitchFamily="66" charset="0"/>
              </a:rPr>
              <a:t>(16 : 4) </a:t>
            </a:r>
            <a:r>
              <a:rPr lang="en-US" sz="4000" dirty="0" smtClean="0">
                <a:latin typeface="Comic Sans MS" pitchFamily="66" charset="0"/>
              </a:rPr>
              <a:t>×</a:t>
            </a:r>
            <a:r>
              <a:rPr lang="cs-CZ" sz="4000" dirty="0" smtClean="0">
                <a:latin typeface="Comic Sans MS" pitchFamily="66" charset="0"/>
              </a:rPr>
              <a:t> 2 =</a:t>
            </a:r>
            <a:r>
              <a:rPr lang="cs-CZ" sz="4000" b="1" dirty="0" smtClean="0">
                <a:latin typeface="Comic Sans MS" pitchFamily="66" charset="0"/>
              </a:rPr>
              <a:t> </a:t>
            </a:r>
            <a:endParaRPr lang="cs-CZ" sz="4000" dirty="0">
              <a:latin typeface="Comic Sans MS" pitchFamily="66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300192" y="4581128"/>
            <a:ext cx="648072" cy="92333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Comic Sans MS" pitchFamily="66" charset="0"/>
              </a:rPr>
              <a:t>8</a:t>
            </a:r>
            <a:endParaRPr lang="cs-CZ" sz="5400" dirty="0">
              <a:latin typeface="Comic Sans MS" pitchFamily="66" charset="0"/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6228184" y="4581128"/>
            <a:ext cx="79208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8" grpId="0" animBg="1"/>
      <p:bldP spid="39" grpId="0"/>
      <p:bldP spid="39" grpId="1"/>
      <p:bldP spid="4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00B05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0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Procvičení výpočtu zlomku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z celku</a:t>
            </a:r>
            <a:endParaRPr lang="cs-CZ" dirty="0"/>
          </a:p>
        </p:txBody>
      </p:sp>
      <p:graphicFrame>
        <p:nvGraphicFramePr>
          <p:cNvPr id="11" name="Zástupný symbol pro obsah 10"/>
          <p:cNvGraphicFramePr>
            <a:graphicFrameLocks noGrp="1" noChangeAspect="1"/>
          </p:cNvGraphicFramePr>
          <p:nvPr>
            <p:ph idx="1"/>
          </p:nvPr>
        </p:nvGraphicFramePr>
        <p:xfrm>
          <a:off x="251520" y="1700808"/>
          <a:ext cx="1497062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7" name="Rovnice" r:id="rId3" imgW="368280" imgH="393480" progId="Equation.3">
                  <p:embed/>
                </p:oleObj>
              </mc:Choice>
              <mc:Fallback>
                <p:oleObj name="Rovnice" r:id="rId3" imgW="368280" imgH="393480" progId="Equation.3">
                  <p:embed/>
                  <p:pic>
                    <p:nvPicPr>
                      <p:cNvPr id="0" name="Zástupný symbol pro obsah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1700808"/>
                        <a:ext cx="1497062" cy="1600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2771800" y="1916832"/>
          <a:ext cx="1296144" cy="12961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8" name="Rovnice" r:id="rId5" imgW="393480" imgH="393480" progId="Equation.3">
                  <p:embed/>
                </p:oleObj>
              </mc:Choice>
              <mc:Fallback>
                <p:oleObj name="Rovnice" r:id="rId5" imgW="3934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1916832"/>
                        <a:ext cx="1296144" cy="12961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kt 12"/>
          <p:cNvGraphicFramePr>
            <a:graphicFrameLocks noChangeAspect="1"/>
          </p:cNvGraphicFramePr>
          <p:nvPr/>
        </p:nvGraphicFramePr>
        <p:xfrm>
          <a:off x="2555776" y="3861048"/>
          <a:ext cx="1463389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9" name="Rovnice" r:id="rId7" imgW="380880" imgH="393480" progId="Equation.3">
                  <p:embed/>
                </p:oleObj>
              </mc:Choice>
              <mc:Fallback>
                <p:oleObj name="Rovnice" r:id="rId7" imgW="38088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76" y="3861048"/>
                        <a:ext cx="1463389" cy="15121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kt 13"/>
          <p:cNvGraphicFramePr>
            <a:graphicFrameLocks noChangeAspect="1"/>
          </p:cNvGraphicFramePr>
          <p:nvPr/>
        </p:nvGraphicFramePr>
        <p:xfrm>
          <a:off x="7020272" y="3789040"/>
          <a:ext cx="1656184" cy="16561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0" name="Rovnice" r:id="rId9" imgW="393480" imgH="393480" progId="Equation.3">
                  <p:embed/>
                </p:oleObj>
              </mc:Choice>
              <mc:Fallback>
                <p:oleObj name="Rovnice" r:id="rId9" imgW="39348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0272" y="3789040"/>
                        <a:ext cx="1656184" cy="16561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kt 14"/>
          <p:cNvGraphicFramePr>
            <a:graphicFrameLocks noChangeAspect="1"/>
          </p:cNvGraphicFramePr>
          <p:nvPr/>
        </p:nvGraphicFramePr>
        <p:xfrm>
          <a:off x="7164288" y="1916831"/>
          <a:ext cx="1368152" cy="14137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1" name="Rovnice" r:id="rId11" imgW="380880" imgH="393480" progId="Equation.3">
                  <p:embed/>
                </p:oleObj>
              </mc:Choice>
              <mc:Fallback>
                <p:oleObj name="Rovnice" r:id="rId11" imgW="38088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4288" y="1916831"/>
                        <a:ext cx="1368152" cy="141375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kt 15"/>
          <p:cNvGraphicFramePr>
            <a:graphicFrameLocks noChangeAspect="1"/>
          </p:cNvGraphicFramePr>
          <p:nvPr/>
        </p:nvGraphicFramePr>
        <p:xfrm>
          <a:off x="4788024" y="1844824"/>
          <a:ext cx="1512168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2" name="Rovnice" r:id="rId13" imgW="393480" imgH="393480" progId="Equation.3">
                  <p:embed/>
                </p:oleObj>
              </mc:Choice>
              <mc:Fallback>
                <p:oleObj name="Rovnice" r:id="rId13" imgW="393480" imgH="393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024" y="1844824"/>
                        <a:ext cx="1512168" cy="15121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kt 16"/>
          <p:cNvGraphicFramePr>
            <a:graphicFrameLocks noChangeAspect="1"/>
          </p:cNvGraphicFramePr>
          <p:nvPr/>
        </p:nvGraphicFramePr>
        <p:xfrm>
          <a:off x="251519" y="3789040"/>
          <a:ext cx="1533073" cy="1584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3" name="Rovnice" r:id="rId15" imgW="380880" imgH="393480" progId="Equation.3">
                  <p:embed/>
                </p:oleObj>
              </mc:Choice>
              <mc:Fallback>
                <p:oleObj name="Rovnice" r:id="rId15" imgW="380880" imgH="393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19" y="3789040"/>
                        <a:ext cx="1533073" cy="15841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kt 17"/>
          <p:cNvGraphicFramePr>
            <a:graphicFrameLocks noChangeAspect="1"/>
          </p:cNvGraphicFramePr>
          <p:nvPr/>
        </p:nvGraphicFramePr>
        <p:xfrm>
          <a:off x="4644008" y="3789040"/>
          <a:ext cx="1656184" cy="16561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4" name="Rovnice" r:id="rId17" imgW="393480" imgH="393480" progId="Equation.3">
                  <p:embed/>
                </p:oleObj>
              </mc:Choice>
              <mc:Fallback>
                <p:oleObj name="Rovnice" r:id="rId17" imgW="393480" imgH="3934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3789040"/>
                        <a:ext cx="1656184" cy="16561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0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ŘEŠENÍ</a:t>
            </a:r>
            <a:endParaRPr lang="cs-CZ" dirty="0"/>
          </a:p>
        </p:txBody>
      </p:sp>
      <p:graphicFrame>
        <p:nvGraphicFramePr>
          <p:cNvPr id="11" name="Zástupný symbol pro obsah 10"/>
          <p:cNvGraphicFramePr>
            <a:graphicFrameLocks noGrp="1" noChangeAspect="1"/>
          </p:cNvGraphicFramePr>
          <p:nvPr>
            <p:ph idx="1"/>
          </p:nvPr>
        </p:nvGraphicFramePr>
        <p:xfrm>
          <a:off x="179512" y="1844824"/>
          <a:ext cx="1828960" cy="12063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0" name="Rovnice" r:id="rId3" imgW="596880" imgH="393480" progId="Equation.3">
                  <p:embed/>
                </p:oleObj>
              </mc:Choice>
              <mc:Fallback>
                <p:oleObj name="Rovnice" r:id="rId3" imgW="596880" imgH="393480" progId="Equation.3">
                  <p:embed/>
                  <p:pic>
                    <p:nvPicPr>
                      <p:cNvPr id="0" name="Zástupný symbol pro obsah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1844824"/>
                        <a:ext cx="1828960" cy="12063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2339752" y="1916832"/>
          <a:ext cx="2006547" cy="11528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1" name="Rovnice" r:id="rId5" imgW="685800" imgH="393480" progId="Equation.3">
                  <p:embed/>
                </p:oleObj>
              </mc:Choice>
              <mc:Fallback>
                <p:oleObj name="Rovnice" r:id="rId5" imgW="68580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1916832"/>
                        <a:ext cx="2006547" cy="115284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kt 12"/>
          <p:cNvGraphicFramePr>
            <a:graphicFrameLocks noChangeAspect="1"/>
          </p:cNvGraphicFramePr>
          <p:nvPr/>
        </p:nvGraphicFramePr>
        <p:xfrm>
          <a:off x="2267744" y="3933056"/>
          <a:ext cx="1894649" cy="1224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2" name="Rovnice" r:id="rId7" imgW="609480" imgH="393480" progId="Equation.3">
                  <p:embed/>
                </p:oleObj>
              </mc:Choice>
              <mc:Fallback>
                <p:oleObj name="Rovnice" r:id="rId7" imgW="60948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3933056"/>
                        <a:ext cx="1894649" cy="12241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kt 13"/>
          <p:cNvGraphicFramePr>
            <a:graphicFrameLocks noChangeAspect="1"/>
          </p:cNvGraphicFramePr>
          <p:nvPr/>
        </p:nvGraphicFramePr>
        <p:xfrm>
          <a:off x="6843748" y="3933056"/>
          <a:ext cx="2172460" cy="1224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3" name="Rovnice" r:id="rId9" imgW="698400" imgH="393480" progId="Equation.3">
                  <p:embed/>
                </p:oleObj>
              </mc:Choice>
              <mc:Fallback>
                <p:oleObj name="Rovnice" r:id="rId9" imgW="69840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3748" y="3933056"/>
                        <a:ext cx="2172460" cy="12241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kt 14"/>
          <p:cNvGraphicFramePr>
            <a:graphicFrameLocks noChangeAspect="1"/>
          </p:cNvGraphicFramePr>
          <p:nvPr/>
        </p:nvGraphicFramePr>
        <p:xfrm>
          <a:off x="7020272" y="1844824"/>
          <a:ext cx="1969351" cy="11521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4" name="Rovnice" r:id="rId11" imgW="672840" imgH="393480" progId="Equation.3">
                  <p:embed/>
                </p:oleObj>
              </mc:Choice>
              <mc:Fallback>
                <p:oleObj name="Rovnice" r:id="rId11" imgW="672840" imgH="393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0272" y="1844824"/>
                        <a:ext cx="1969351" cy="11521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kt 15"/>
          <p:cNvGraphicFramePr>
            <a:graphicFrameLocks noChangeAspect="1"/>
          </p:cNvGraphicFramePr>
          <p:nvPr/>
        </p:nvGraphicFramePr>
        <p:xfrm>
          <a:off x="4644008" y="1844824"/>
          <a:ext cx="2172366" cy="12242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5" name="Rovnice" r:id="rId13" imgW="698400" imgH="393480" progId="Equation.3">
                  <p:embed/>
                </p:oleObj>
              </mc:Choice>
              <mc:Fallback>
                <p:oleObj name="Rovnice" r:id="rId13" imgW="698400" imgH="393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844824"/>
                        <a:ext cx="2172366" cy="122428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kt 16"/>
          <p:cNvGraphicFramePr>
            <a:graphicFrameLocks noChangeAspect="1"/>
          </p:cNvGraphicFramePr>
          <p:nvPr/>
        </p:nvGraphicFramePr>
        <p:xfrm>
          <a:off x="179512" y="3933056"/>
          <a:ext cx="1930822" cy="11511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6" name="Rovnice" r:id="rId15" imgW="660240" imgH="393480" progId="Equation.3">
                  <p:embed/>
                </p:oleObj>
              </mc:Choice>
              <mc:Fallback>
                <p:oleObj name="Rovnice" r:id="rId15" imgW="660240" imgH="3934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3933056"/>
                        <a:ext cx="1930822" cy="115111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kt 17"/>
          <p:cNvGraphicFramePr>
            <a:graphicFrameLocks noChangeAspect="1"/>
          </p:cNvGraphicFramePr>
          <p:nvPr/>
        </p:nvGraphicFramePr>
        <p:xfrm>
          <a:off x="4355976" y="3933056"/>
          <a:ext cx="2232248" cy="12571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7" name="Rovnice" r:id="rId17" imgW="698400" imgH="393480" progId="Equation.3">
                  <p:embed/>
                </p:oleObj>
              </mc:Choice>
              <mc:Fallback>
                <p:oleObj name="Rovnice" r:id="rId17" imgW="698400" imgH="3934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3933056"/>
                        <a:ext cx="2232248" cy="125714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92D050"/>
            </a:solidFill>
          </a:ln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     Procvičení výpočtu</a:t>
            </a:r>
            <a:br>
              <a:rPr lang="cs-CZ" sz="40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</a:br>
            <a:r>
              <a:rPr lang="cs-CZ" sz="40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        zlomku</a:t>
            </a:r>
            <a:r>
              <a:rPr lang="cs-CZ" sz="4000" dirty="0" smtClean="0"/>
              <a:t> </a:t>
            </a:r>
            <a:r>
              <a:rPr lang="cs-CZ" sz="40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z celku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13"/>
          </a:xfrm>
          <a:ln>
            <a:noFill/>
          </a:ln>
        </p:spPr>
        <p:txBody>
          <a:bodyPr>
            <a:normAutofit fontScale="92500" lnSpcReduction="10000"/>
          </a:bodyPr>
          <a:lstStyle/>
          <a:p>
            <a:pPr>
              <a:buFont typeface="Arial" charset="0"/>
              <a:buNone/>
            </a:pPr>
            <a:endParaRPr lang="cs-CZ" dirty="0" smtClean="0"/>
          </a:p>
          <a:p>
            <a:pPr>
              <a:buFont typeface="Arial" charset="0"/>
              <a:buNone/>
            </a:pPr>
            <a:r>
              <a:rPr lang="cs-CZ" sz="2800" b="1" dirty="0" smtClean="0"/>
              <a:t>	</a:t>
            </a:r>
            <a:r>
              <a:rPr lang="cs-CZ" sz="2800" dirty="0" smtClean="0"/>
              <a:t>První den závodníci ujeli      trasy závodu.</a:t>
            </a:r>
          </a:p>
          <a:p>
            <a:pPr>
              <a:buFont typeface="Arial" charset="0"/>
              <a:buNone/>
            </a:pPr>
            <a:r>
              <a:rPr lang="cs-CZ" sz="2800" dirty="0" smtClean="0"/>
              <a:t>	Kolik kilometrů ujeli, když víme, že celá trasa je </a:t>
            </a:r>
          </a:p>
          <a:p>
            <a:pPr>
              <a:buFont typeface="Arial" charset="0"/>
              <a:buNone/>
            </a:pPr>
            <a:r>
              <a:rPr lang="cs-CZ" sz="2800" dirty="0" smtClean="0"/>
              <a:t>	dlouhá 25 kilometrů? A kolik kilometrů jim ještě</a:t>
            </a:r>
          </a:p>
          <a:p>
            <a:pPr>
              <a:buFont typeface="Arial" charset="0"/>
              <a:buNone/>
            </a:pPr>
            <a:r>
              <a:rPr lang="cs-CZ" sz="2800" dirty="0" smtClean="0"/>
              <a:t>	zbývá ujet do konce závodu?</a:t>
            </a:r>
          </a:p>
          <a:p>
            <a:pPr>
              <a:buFont typeface="Arial" charset="0"/>
              <a:buNone/>
            </a:pPr>
            <a:r>
              <a:rPr lang="cs-CZ" sz="2800" dirty="0" smtClean="0"/>
              <a:t>	</a:t>
            </a:r>
            <a:endParaRPr lang="cs-CZ" sz="1000" dirty="0" smtClean="0"/>
          </a:p>
          <a:p>
            <a:pPr>
              <a:buFont typeface="Arial" charset="0"/>
              <a:buNone/>
            </a:pPr>
            <a:r>
              <a:rPr lang="cs-CZ" sz="1000" dirty="0" smtClean="0"/>
              <a:t>	</a:t>
            </a:r>
            <a:endParaRPr lang="cs-CZ" dirty="0" smtClean="0"/>
          </a:p>
          <a:p>
            <a:pPr>
              <a:buFont typeface="Arial" charset="0"/>
              <a:buNone/>
            </a:pPr>
            <a:endParaRPr lang="cs-CZ" sz="2800" dirty="0" smtClean="0"/>
          </a:p>
          <a:p>
            <a:pPr>
              <a:buFont typeface="Arial" charset="0"/>
              <a:buNone/>
            </a:pPr>
            <a:r>
              <a:rPr lang="cs-CZ" sz="2800" dirty="0" smtClean="0"/>
              <a:t>	</a:t>
            </a:r>
          </a:p>
          <a:p>
            <a:pPr>
              <a:buFont typeface="Arial" charset="0"/>
              <a:buNone/>
            </a:pPr>
            <a:r>
              <a:rPr lang="cs-CZ" sz="2800" dirty="0" smtClean="0"/>
              <a:t>	</a:t>
            </a:r>
          </a:p>
          <a:p>
            <a:pPr>
              <a:buFont typeface="Arial" charset="0"/>
              <a:buNone/>
            </a:pPr>
            <a:r>
              <a:rPr lang="cs-CZ" sz="2800" b="1" dirty="0" smtClean="0"/>
              <a:t>	</a:t>
            </a:r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0" y="15716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6056" y="1700808"/>
            <a:ext cx="20955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Rectangle 6"/>
          <p:cNvSpPr>
            <a:spLocks noChangeArrowheads="1"/>
          </p:cNvSpPr>
          <p:nvPr/>
        </p:nvSpPr>
        <p:spPr bwMode="auto">
          <a:xfrm>
            <a:off x="0" y="13239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928688" y="4286250"/>
            <a:ext cx="48323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dirty="0" smtClean="0">
                <a:latin typeface="Calibri" pitchFamily="34" charset="0"/>
              </a:rPr>
              <a:t>(25 </a:t>
            </a:r>
            <a:r>
              <a:rPr lang="cs-CZ" sz="3200" dirty="0">
                <a:latin typeface="Calibri" pitchFamily="34" charset="0"/>
              </a:rPr>
              <a:t>: 5) </a:t>
            </a:r>
            <a:r>
              <a:rPr lang="en-US" sz="3200" dirty="0">
                <a:latin typeface="Calibri" pitchFamily="34" charset="0"/>
              </a:rPr>
              <a:t>×</a:t>
            </a:r>
            <a:r>
              <a:rPr lang="cs-CZ" sz="3200" dirty="0">
                <a:latin typeface="Calibri" pitchFamily="34" charset="0"/>
              </a:rPr>
              <a:t> 2 = </a:t>
            </a:r>
            <a:r>
              <a:rPr lang="cs-CZ" sz="3200" dirty="0" smtClean="0">
                <a:latin typeface="Calibri" pitchFamily="34" charset="0"/>
              </a:rPr>
              <a:t>5 </a:t>
            </a:r>
            <a:r>
              <a:rPr lang="en-US" dirty="0"/>
              <a:t>×</a:t>
            </a:r>
            <a:r>
              <a:rPr lang="cs-CZ" sz="3200" dirty="0">
                <a:latin typeface="Calibri" pitchFamily="34" charset="0"/>
              </a:rPr>
              <a:t> 2 = </a:t>
            </a:r>
            <a:r>
              <a:rPr lang="cs-CZ" sz="3200" b="1" dirty="0" smtClean="0">
                <a:latin typeface="Calibri" pitchFamily="34" charset="0"/>
              </a:rPr>
              <a:t>10</a:t>
            </a:r>
            <a:endParaRPr lang="cs-CZ" sz="3200" b="1" dirty="0">
              <a:latin typeface="Calibri" pitchFamily="34" charset="0"/>
            </a:endParaRPr>
          </a:p>
          <a:p>
            <a:r>
              <a:rPr lang="cs-CZ" sz="2800" b="1" dirty="0">
                <a:solidFill>
                  <a:schemeClr val="bg1"/>
                </a:solidFill>
                <a:latin typeface="Calibri" pitchFamily="34" charset="0"/>
              </a:rPr>
              <a:t>Závodníci již ujeli 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</a:rPr>
              <a:t>10 </a:t>
            </a:r>
            <a:r>
              <a:rPr lang="cs-CZ" sz="2800" b="1" dirty="0">
                <a:solidFill>
                  <a:schemeClr val="bg1"/>
                </a:solidFill>
                <a:latin typeface="Calibri" pitchFamily="34" charset="0"/>
              </a:rPr>
              <a:t>kilometrů.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1000125" y="5357813"/>
            <a:ext cx="74771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dirty="0" smtClean="0">
                <a:latin typeface="Calibri" pitchFamily="34" charset="0"/>
              </a:rPr>
              <a:t>25 </a:t>
            </a:r>
            <a:r>
              <a:rPr lang="cs-CZ" sz="3200" dirty="0">
                <a:latin typeface="Calibri" pitchFamily="34" charset="0"/>
              </a:rPr>
              <a:t>– </a:t>
            </a:r>
            <a:r>
              <a:rPr lang="cs-CZ" sz="3200" dirty="0" smtClean="0">
                <a:latin typeface="Calibri" pitchFamily="34" charset="0"/>
              </a:rPr>
              <a:t>10 </a:t>
            </a:r>
            <a:r>
              <a:rPr lang="cs-CZ" sz="3200" dirty="0">
                <a:latin typeface="Calibri" pitchFamily="34" charset="0"/>
              </a:rPr>
              <a:t>= </a:t>
            </a:r>
            <a:r>
              <a:rPr lang="cs-CZ" sz="3200" b="1" dirty="0" smtClean="0">
                <a:latin typeface="Calibri" pitchFamily="34" charset="0"/>
              </a:rPr>
              <a:t>15</a:t>
            </a:r>
            <a:endParaRPr lang="cs-CZ" sz="3200" b="1" dirty="0">
              <a:latin typeface="Calibri" pitchFamily="34" charset="0"/>
            </a:endParaRPr>
          </a:p>
          <a:p>
            <a:r>
              <a:rPr lang="cs-CZ" sz="3200" b="1" dirty="0">
                <a:solidFill>
                  <a:schemeClr val="bg1"/>
                </a:solidFill>
                <a:latin typeface="Calibri" pitchFamily="34" charset="0"/>
              </a:rPr>
              <a:t>Závodníkům ještě zbývá ujet </a:t>
            </a:r>
            <a:r>
              <a:rPr lang="cs-CZ" sz="3200" b="1" dirty="0" smtClean="0">
                <a:solidFill>
                  <a:schemeClr val="bg1"/>
                </a:solidFill>
                <a:latin typeface="Calibri" pitchFamily="34" charset="0"/>
              </a:rPr>
              <a:t>15 </a:t>
            </a:r>
            <a:r>
              <a:rPr lang="cs-CZ" sz="3200" b="1" dirty="0">
                <a:solidFill>
                  <a:schemeClr val="bg1"/>
                </a:solidFill>
                <a:latin typeface="Calibri" pitchFamily="34" charset="0"/>
              </a:rPr>
              <a:t>kilometrů. 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7081838" y="6553200"/>
            <a:ext cx="18473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1400" dirty="0">
              <a:latin typeface="Calibri" pitchFamily="34" charset="0"/>
              <a:cs typeface="Arial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284984"/>
            <a:ext cx="2963697" cy="2448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92D050"/>
            </a:solidFill>
          </a:ln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       Procvičení výpočtu</a:t>
            </a:r>
            <a:br>
              <a:rPr lang="cs-CZ" sz="36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</a:br>
            <a:r>
              <a:rPr lang="cs-CZ" sz="36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          zlomku</a:t>
            </a:r>
            <a:r>
              <a:rPr lang="cs-CZ" sz="3600" dirty="0" smtClean="0"/>
              <a:t> </a:t>
            </a:r>
            <a:r>
              <a:rPr lang="cs-CZ" sz="36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z celku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624" y="1500188"/>
            <a:ext cx="8535863" cy="5114925"/>
          </a:xfrm>
          <a:ln>
            <a:noFill/>
          </a:ln>
        </p:spPr>
        <p:txBody>
          <a:bodyPr/>
          <a:lstStyle/>
          <a:p>
            <a:pPr>
              <a:buFont typeface="Arial" charset="0"/>
              <a:buNone/>
            </a:pPr>
            <a:endParaRPr lang="cs-CZ" sz="800" dirty="0" smtClean="0"/>
          </a:p>
          <a:p>
            <a:pPr>
              <a:buFont typeface="Arial" charset="0"/>
              <a:buNone/>
            </a:pPr>
            <a:r>
              <a:rPr lang="cs-CZ" sz="800" b="1" dirty="0" smtClean="0"/>
              <a:t>	</a:t>
            </a:r>
          </a:p>
          <a:p>
            <a:pPr>
              <a:buFont typeface="Arial" charset="0"/>
              <a:buNone/>
            </a:pPr>
            <a:r>
              <a:rPr lang="cs-CZ" sz="800" b="1" dirty="0" smtClean="0"/>
              <a:t>	</a:t>
            </a:r>
            <a:r>
              <a:rPr lang="cs-CZ" sz="2800" dirty="0" smtClean="0"/>
              <a:t>V kroužku angličtiny je </a:t>
            </a:r>
            <a:r>
              <a:rPr lang="cs-CZ" sz="2800" b="1" dirty="0" smtClean="0"/>
              <a:t>24</a:t>
            </a:r>
            <a:r>
              <a:rPr lang="cs-CZ" sz="2800" dirty="0" smtClean="0"/>
              <a:t> dětí. Děvčat je     . </a:t>
            </a:r>
          </a:p>
          <a:p>
            <a:pPr>
              <a:buFont typeface="Arial" charset="0"/>
              <a:buNone/>
            </a:pPr>
            <a:r>
              <a:rPr lang="cs-CZ" sz="2800" dirty="0" smtClean="0"/>
              <a:t>	Kolik je v kroužku chlapců?</a:t>
            </a:r>
          </a:p>
          <a:p>
            <a:pPr>
              <a:buFont typeface="Arial" charset="0"/>
              <a:buNone/>
            </a:pPr>
            <a:r>
              <a:rPr lang="cs-CZ" sz="2800" dirty="0" smtClean="0"/>
              <a:t>	Vyjádři to také zlomkem.</a:t>
            </a: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00392" y="1628800"/>
            <a:ext cx="20955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Rectangle 3"/>
          <p:cNvSpPr>
            <a:spLocks noChangeArrowheads="1"/>
          </p:cNvSpPr>
          <p:nvPr/>
        </p:nvSpPr>
        <p:spPr bwMode="auto">
          <a:xfrm>
            <a:off x="0" y="13239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28688" y="3643313"/>
            <a:ext cx="408599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dirty="0" smtClean="0">
                <a:latin typeface="Calibri" pitchFamily="34" charset="0"/>
              </a:rPr>
              <a:t>(24 </a:t>
            </a:r>
            <a:r>
              <a:rPr lang="cs-CZ" sz="3200" dirty="0">
                <a:latin typeface="Calibri" pitchFamily="34" charset="0"/>
              </a:rPr>
              <a:t>: 8) </a:t>
            </a:r>
            <a:r>
              <a:rPr lang="en-US" sz="3200" dirty="0">
                <a:latin typeface="Calibri" pitchFamily="34" charset="0"/>
              </a:rPr>
              <a:t>×</a:t>
            </a:r>
            <a:r>
              <a:rPr lang="cs-CZ" sz="3200" dirty="0">
                <a:latin typeface="Calibri" pitchFamily="34" charset="0"/>
              </a:rPr>
              <a:t> 6 = </a:t>
            </a:r>
            <a:r>
              <a:rPr lang="cs-CZ" sz="3200" dirty="0" smtClean="0">
                <a:latin typeface="Calibri" pitchFamily="34" charset="0"/>
              </a:rPr>
              <a:t>3 </a:t>
            </a:r>
            <a:r>
              <a:rPr lang="en-US" sz="3200" dirty="0">
                <a:latin typeface="Calibri" pitchFamily="34" charset="0"/>
              </a:rPr>
              <a:t>×</a:t>
            </a:r>
            <a:r>
              <a:rPr lang="cs-CZ" sz="3200" dirty="0">
                <a:latin typeface="Calibri" pitchFamily="34" charset="0"/>
              </a:rPr>
              <a:t> 6 = </a:t>
            </a:r>
            <a:r>
              <a:rPr lang="cs-CZ" sz="3200" b="1" dirty="0" smtClean="0">
                <a:latin typeface="Calibri" pitchFamily="34" charset="0"/>
              </a:rPr>
              <a:t>18</a:t>
            </a:r>
            <a:endParaRPr lang="cs-CZ" sz="3200" dirty="0">
              <a:latin typeface="Calibri" pitchFamily="34" charset="0"/>
            </a:endParaRPr>
          </a:p>
          <a:p>
            <a:r>
              <a:rPr lang="cs-CZ" sz="3200" dirty="0">
                <a:latin typeface="Calibri" pitchFamily="34" charset="0"/>
              </a:rPr>
              <a:t>		</a:t>
            </a:r>
            <a:r>
              <a:rPr lang="cs-CZ" sz="3200" dirty="0" smtClean="0">
                <a:latin typeface="Calibri" pitchFamily="34" charset="0"/>
              </a:rPr>
              <a:t>24 </a:t>
            </a:r>
            <a:r>
              <a:rPr lang="cs-CZ" sz="3200" dirty="0">
                <a:latin typeface="Calibri" pitchFamily="34" charset="0"/>
              </a:rPr>
              <a:t>– </a:t>
            </a:r>
            <a:r>
              <a:rPr lang="cs-CZ" sz="3200" dirty="0" smtClean="0">
                <a:latin typeface="Calibri" pitchFamily="34" charset="0"/>
              </a:rPr>
              <a:t>18 </a:t>
            </a:r>
            <a:r>
              <a:rPr lang="cs-CZ" sz="3200" dirty="0">
                <a:latin typeface="Calibri" pitchFamily="34" charset="0"/>
              </a:rPr>
              <a:t>= </a:t>
            </a:r>
            <a:r>
              <a:rPr lang="cs-CZ" sz="3200" dirty="0" smtClean="0">
                <a:latin typeface="Calibri" pitchFamily="34" charset="0"/>
              </a:rPr>
              <a:t>6  </a:t>
            </a:r>
            <a:endParaRPr lang="cs-CZ" sz="3200" u="sng" dirty="0">
              <a:latin typeface="Calibri" pitchFamily="34" charset="0"/>
            </a:endParaRPr>
          </a:p>
          <a:p>
            <a:r>
              <a:rPr lang="cs-CZ" sz="3200" b="1" dirty="0" smtClean="0">
                <a:solidFill>
                  <a:schemeClr val="bg1"/>
                </a:solidFill>
                <a:latin typeface="Calibri" pitchFamily="34" charset="0"/>
              </a:rPr>
              <a:t>V kroužku je 6 chlapců.</a:t>
            </a:r>
            <a:endParaRPr lang="cs-CZ" sz="3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857250" y="5429250"/>
            <a:ext cx="28821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chemeClr val="bg1"/>
                </a:solidFill>
                <a:latin typeface="Calibri" pitchFamily="34" charset="0"/>
              </a:rPr>
              <a:t>Děvčat je     .      </a:t>
            </a:r>
          </a:p>
        </p:txBody>
      </p:sp>
      <p:sp>
        <p:nvSpPr>
          <p:cNvPr id="19464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43188" y="5357813"/>
            <a:ext cx="20955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6" name="Rectangle 6"/>
          <p:cNvSpPr>
            <a:spLocks noChangeArrowheads="1"/>
          </p:cNvSpPr>
          <p:nvPr/>
        </p:nvSpPr>
        <p:spPr bwMode="auto">
          <a:xfrm>
            <a:off x="0" y="13239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3500438" y="5572125"/>
            <a:ext cx="37000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</a:rPr>
              <a:t>Chlapců 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</a:rPr>
              <a:t>je                      . </a:t>
            </a:r>
            <a:endParaRPr lang="cs-CZ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946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313" y="5429250"/>
            <a:ext cx="20955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0" name="Rectangle 9"/>
          <p:cNvSpPr>
            <a:spLocks noChangeArrowheads="1"/>
          </p:cNvSpPr>
          <p:nvPr/>
        </p:nvSpPr>
        <p:spPr bwMode="auto">
          <a:xfrm>
            <a:off x="0" y="13239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947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38" y="5429250"/>
            <a:ext cx="20955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3" name="Rectangle 12"/>
          <p:cNvSpPr>
            <a:spLocks noChangeArrowheads="1"/>
          </p:cNvSpPr>
          <p:nvPr/>
        </p:nvSpPr>
        <p:spPr bwMode="auto">
          <a:xfrm>
            <a:off x="0" y="13239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5500688" y="5572125"/>
            <a:ext cx="425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libri" pitchFamily="34" charset="0"/>
              </a:rPr>
              <a:t>–</a:t>
            </a:r>
            <a:r>
              <a:rPr lang="cs-CZ"/>
              <a:t> </a:t>
            </a: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6215063" y="5572125"/>
            <a:ext cx="387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Calibri" pitchFamily="34" charset="0"/>
              </a:rPr>
              <a:t>=</a:t>
            </a:r>
          </a:p>
        </p:txBody>
      </p:sp>
      <p:sp>
        <p:nvSpPr>
          <p:cNvPr id="1947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43688" y="5429250"/>
            <a:ext cx="20955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8" name="Rectangle 15"/>
          <p:cNvSpPr>
            <a:spLocks noChangeArrowheads="1"/>
          </p:cNvSpPr>
          <p:nvPr/>
        </p:nvSpPr>
        <p:spPr bwMode="auto">
          <a:xfrm>
            <a:off x="0" y="13239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5000625" y="3643313"/>
            <a:ext cx="21015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 dirty="0">
                <a:latin typeface="Calibri" pitchFamily="34" charset="0"/>
              </a:rPr>
              <a:t>Děvčat je </a:t>
            </a:r>
            <a:r>
              <a:rPr lang="cs-CZ" sz="2800" b="1" dirty="0" smtClean="0">
                <a:latin typeface="Calibri" pitchFamily="34" charset="0"/>
              </a:rPr>
              <a:t>18.</a:t>
            </a:r>
            <a:endParaRPr lang="cs-CZ" sz="2800" b="1" dirty="0">
              <a:latin typeface="Calibri" pitchFamily="34" charset="0"/>
            </a:endParaRPr>
          </a:p>
        </p:txBody>
      </p:sp>
      <p:sp>
        <p:nvSpPr>
          <p:cNvPr id="19482" name="Text Box 26"/>
          <p:cNvSpPr txBox="1">
            <a:spLocks noChangeArrowheads="1"/>
          </p:cNvSpPr>
          <p:nvPr/>
        </p:nvSpPr>
        <p:spPr bwMode="auto">
          <a:xfrm>
            <a:off x="7081838" y="6553200"/>
            <a:ext cx="18473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1400" dirty="0">
              <a:latin typeface="Calibri" pitchFamily="34" charset="0"/>
              <a:cs typeface="Arial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02105" y="3501008"/>
            <a:ext cx="2241895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0" grpId="0"/>
      <p:bldP spid="21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481328"/>
            <a:ext cx="8784976" cy="4525963"/>
          </a:xfrm>
        </p:spPr>
        <p:txBody>
          <a:bodyPr>
            <a:normAutofit/>
          </a:bodyPr>
          <a:lstStyle/>
          <a:p>
            <a:endParaRPr lang="cs-CZ" sz="1000" dirty="0" smtClean="0"/>
          </a:p>
          <a:p>
            <a:r>
              <a:rPr lang="cs-CZ" sz="1000" dirty="0" smtClean="0">
                <a:solidFill>
                  <a:srgbClr val="990000"/>
                </a:solidFill>
              </a:rPr>
              <a:t>VLK, F., MOSKOVÁ, J. Matematika pro 8.ročník zvláštní školy. Praha : SEPTIMA, 1996. ISBN 80-85801-69-8 </a:t>
            </a:r>
          </a:p>
          <a:p>
            <a:r>
              <a:rPr lang="cs-CZ" sz="1000" dirty="0" smtClean="0"/>
              <a:t>[online]. [cit. 04-02-2012]. Dostupné z URL: </a:t>
            </a:r>
          </a:p>
          <a:p>
            <a:pPr>
              <a:buNone/>
            </a:pPr>
            <a:r>
              <a:rPr lang="cs-CZ" sz="1000" dirty="0" smtClean="0"/>
              <a:t>&lt; </a:t>
            </a:r>
            <a:r>
              <a:rPr lang="cs-CZ" sz="1000" dirty="0" smtClean="0">
                <a:solidFill>
                  <a:srgbClr val="990000"/>
                </a:solidFill>
                <a:hlinkClick r:id="rId2"/>
              </a:rPr>
              <a:t>http://t3.gstatic.com/</a:t>
            </a:r>
            <a:r>
              <a:rPr lang="cs-CZ" sz="1000" dirty="0" err="1" smtClean="0">
                <a:solidFill>
                  <a:srgbClr val="990000"/>
                </a:solidFill>
                <a:hlinkClick r:id="rId2"/>
              </a:rPr>
              <a:t>images</a:t>
            </a:r>
            <a:r>
              <a:rPr lang="cs-CZ" sz="1000" dirty="0" smtClean="0">
                <a:solidFill>
                  <a:srgbClr val="990000"/>
                </a:solidFill>
                <a:hlinkClick r:id="rId2"/>
              </a:rPr>
              <a:t>?q=</a:t>
            </a:r>
            <a:r>
              <a:rPr lang="cs-CZ" sz="1000" dirty="0" err="1" smtClean="0">
                <a:solidFill>
                  <a:srgbClr val="990000"/>
                </a:solidFill>
                <a:hlinkClick r:id="rId2"/>
              </a:rPr>
              <a:t>tbn</a:t>
            </a:r>
            <a:r>
              <a:rPr lang="cs-CZ" sz="1000" dirty="0" smtClean="0">
                <a:solidFill>
                  <a:srgbClr val="990000"/>
                </a:solidFill>
                <a:hlinkClick r:id="rId2"/>
              </a:rPr>
              <a:t>:ANd9GcTkcrIhEs4csTj7d4fMa0U84VEHLzokfM48FaSgJ8JqOGzrmvwD</a:t>
            </a:r>
            <a:r>
              <a:rPr lang="cs-CZ" sz="1000" dirty="0" smtClean="0"/>
              <a:t>&gt; </a:t>
            </a:r>
            <a:endParaRPr lang="cs-CZ" sz="1000" dirty="0" smtClean="0">
              <a:solidFill>
                <a:srgbClr val="990000"/>
              </a:solidFill>
            </a:endParaRPr>
          </a:p>
          <a:p>
            <a:r>
              <a:rPr lang="cs-CZ" sz="1000" dirty="0" smtClean="0"/>
              <a:t>[online]. [cit. 04-02-2012]. Dostupné z URL: &lt; </a:t>
            </a:r>
            <a:r>
              <a:rPr lang="cs-CZ" sz="1000" dirty="0" smtClean="0">
                <a:hlinkClick r:id="rId3"/>
              </a:rPr>
              <a:t>http://t3.gstatic.com/</a:t>
            </a:r>
            <a:r>
              <a:rPr lang="cs-CZ" sz="1000" dirty="0" err="1" smtClean="0">
                <a:hlinkClick r:id="rId3"/>
              </a:rPr>
              <a:t>images</a:t>
            </a:r>
            <a:r>
              <a:rPr lang="cs-CZ" sz="1000" dirty="0" smtClean="0">
                <a:hlinkClick r:id="rId3"/>
              </a:rPr>
              <a:t>?q=</a:t>
            </a:r>
            <a:r>
              <a:rPr lang="cs-CZ" sz="1000" dirty="0" err="1" smtClean="0">
                <a:hlinkClick r:id="rId3"/>
              </a:rPr>
              <a:t>tbn</a:t>
            </a:r>
            <a:r>
              <a:rPr lang="cs-CZ" sz="1000" dirty="0" smtClean="0">
                <a:hlinkClick r:id="rId3"/>
              </a:rPr>
              <a:t>:ANd9GcQcSe8Tgu-</a:t>
            </a:r>
          </a:p>
          <a:p>
            <a:pPr>
              <a:buNone/>
            </a:pPr>
            <a:r>
              <a:rPr lang="cs-CZ" sz="1000" dirty="0" smtClean="0">
                <a:hlinkClick r:id="rId3"/>
              </a:rPr>
              <a:t>s101nxBerMDL9El5XVbag90MzrhFKieqfusYkhoA-</a:t>
            </a:r>
            <a:r>
              <a:rPr lang="cs-CZ" sz="1000" dirty="0" smtClean="0"/>
              <a:t>&gt; </a:t>
            </a:r>
          </a:p>
          <a:p>
            <a:r>
              <a:rPr lang="cs-CZ" sz="1000" dirty="0" smtClean="0"/>
              <a:t>[online]. </a:t>
            </a:r>
            <a:r>
              <a:rPr lang="cs-CZ" sz="1000" smtClean="0"/>
              <a:t>[cit. 04-02-2012</a:t>
            </a:r>
            <a:r>
              <a:rPr lang="cs-CZ" sz="1000" dirty="0" smtClean="0"/>
              <a:t>]. Dostupné z URL: </a:t>
            </a:r>
          </a:p>
          <a:p>
            <a:pPr>
              <a:buNone/>
            </a:pPr>
            <a:r>
              <a:rPr lang="cs-CZ" sz="1000" dirty="0" smtClean="0"/>
              <a:t>&lt; </a:t>
            </a:r>
            <a:r>
              <a:rPr lang="cs-CZ" sz="1000" dirty="0" smtClean="0">
                <a:hlinkClick r:id="rId4"/>
              </a:rPr>
              <a:t>http://t2.gstatic.com/</a:t>
            </a:r>
            <a:r>
              <a:rPr lang="cs-CZ" sz="1000" dirty="0" err="1" smtClean="0">
                <a:hlinkClick r:id="rId4"/>
              </a:rPr>
              <a:t>images</a:t>
            </a:r>
            <a:r>
              <a:rPr lang="cs-CZ" sz="1000" dirty="0" smtClean="0">
                <a:hlinkClick r:id="rId4"/>
              </a:rPr>
              <a:t>?q=</a:t>
            </a:r>
            <a:r>
              <a:rPr lang="cs-CZ" sz="1000" dirty="0" err="1" smtClean="0">
                <a:hlinkClick r:id="rId4"/>
              </a:rPr>
              <a:t>tbn</a:t>
            </a:r>
            <a:r>
              <a:rPr lang="cs-CZ" sz="1000" dirty="0" smtClean="0">
                <a:hlinkClick r:id="rId4"/>
              </a:rPr>
              <a:t>:ANd9GcTAkDWjV1NplACm5n0Gnawa5uBmBB_k2Zn79Y4rpvZH1OZykAPq</a:t>
            </a:r>
            <a:r>
              <a:rPr lang="cs-CZ" sz="1000" dirty="0" smtClean="0"/>
              <a:t>&gt; </a:t>
            </a:r>
          </a:p>
          <a:p>
            <a:endParaRPr lang="cs-CZ" sz="1000" dirty="0" smtClean="0"/>
          </a:p>
          <a:p>
            <a:endParaRPr lang="cs-CZ" sz="1000" dirty="0" smtClean="0"/>
          </a:p>
          <a:p>
            <a:endParaRPr lang="cs-CZ" sz="1000" dirty="0" smtClean="0">
              <a:solidFill>
                <a:srgbClr val="990000"/>
              </a:solidFill>
            </a:endParaRPr>
          </a:p>
          <a:p>
            <a:endParaRPr lang="cs-CZ" sz="1000" dirty="0" smtClean="0">
              <a:solidFill>
                <a:srgbClr val="990000"/>
              </a:solidFill>
            </a:endParaRPr>
          </a:p>
          <a:p>
            <a:endParaRPr lang="cs-CZ" sz="1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  <a:solidFill>
            <a:schemeClr val="bg1"/>
          </a:solidFill>
          <a:ln w="76200">
            <a:solidFill>
              <a:srgbClr val="92D050"/>
            </a:solidFill>
          </a:ln>
        </p:spPr>
        <p:txBody>
          <a:bodyPr>
            <a:normAutofit fontScale="90000"/>
          </a:bodyPr>
          <a:lstStyle/>
          <a:p>
            <a:r>
              <a:rPr lang="cs-CZ" sz="53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   </a:t>
            </a:r>
            <a:br>
              <a:rPr lang="cs-CZ" sz="53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</a:br>
            <a:r>
              <a:rPr lang="cs-CZ" sz="53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     </a:t>
            </a:r>
            <a:r>
              <a:rPr lang="cs-CZ" sz="5300" cap="all" dirty="0" smtClean="0">
                <a:ln w="0">
                  <a:solidFill>
                    <a:srgbClr val="92D05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Použité</a:t>
            </a:r>
            <a:r>
              <a:rPr lang="cs-CZ" sz="53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  <a:t> zdroje</a:t>
            </a:r>
            <a:br>
              <a:rPr lang="cs-CZ" sz="53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omic Sans MS" pitchFamily="66" charset="0"/>
              </a:rPr>
            </a:br>
            <a:endParaRPr lang="cs-CZ" sz="5300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500</TotalTime>
  <Words>259</Words>
  <Application>Microsoft Office PowerPoint</Application>
  <PresentationFormat>Předvádění na obrazovce (4:3)</PresentationFormat>
  <Paragraphs>80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Shluk</vt:lpstr>
      <vt:lpstr>Rovnice</vt:lpstr>
      <vt:lpstr>DUM / VYDMUCHOV / POLIAČÍKOVÁ/ MATEMATIKA A JEJÍ APLIKACE/ 016</vt:lpstr>
      <vt:lpstr>  ZLOMEK JAKO ČÁST CELKU</vt:lpstr>
      <vt:lpstr>  ZLOMEK JAKO ČÁST CELKU</vt:lpstr>
      <vt:lpstr> VÝPOČET ZLOMKU Z CELKU</vt:lpstr>
      <vt:lpstr>VÝPOČET ZLOMKU Z CELKU</vt:lpstr>
      <vt:lpstr>Procvičení výpočtu zlomku z celku</vt:lpstr>
      <vt:lpstr>ŘEŠENÍ</vt:lpstr>
      <vt:lpstr>     Procvičení výpočtu         zlomku z celku</vt:lpstr>
      <vt:lpstr>       Procvičení výpočtu           zlomku z celku</vt:lpstr>
      <vt:lpstr>         Použité 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/ VYDMUCHOV / POLIAČÍKOVÁ/ MATEMATIKA A JEJÍ APLIKACE/ 014</dc:title>
  <dc:creator>Poliačíková</dc:creator>
  <cp:lastModifiedBy>Martin Králík</cp:lastModifiedBy>
  <cp:revision>55</cp:revision>
  <dcterms:created xsi:type="dcterms:W3CDTF">2012-01-31T20:04:00Z</dcterms:created>
  <dcterms:modified xsi:type="dcterms:W3CDTF">2012-03-07T14:07:26Z</dcterms:modified>
</cp:coreProperties>
</file>