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6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Obdélník 18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Obdélník 11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Přímá spojnice 6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Obdélník 9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3" name="Ovál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ál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5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498ECB-1C08-4785-8208-F068D669768A}" type="datetimeFigureOut">
              <a:rPr lang="cs-CZ"/>
              <a:pPr>
                <a:defRPr/>
              </a:pPr>
              <a:t>27.8.2012</a:t>
            </a:fld>
            <a:endParaRPr lang="cs-CZ"/>
          </a:p>
        </p:txBody>
      </p:sp>
      <p:sp>
        <p:nvSpPr>
          <p:cNvPr id="16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7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26106CB1-3386-4687-AE34-C436DEC1B6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4944C-34FD-4A25-B069-58EB4D33023A}" type="datetimeFigureOut">
              <a:rPr lang="cs-CZ"/>
              <a:pPr>
                <a:defRPr/>
              </a:pPr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842C7A-E255-4A1D-A8B1-1590E3CBD5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Obdélník 18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Obdélník 11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Obdélník 12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Obdélník 13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Ovál 9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ál 10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6" name="Zástupný symbol pro datum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7E54AF-74C4-45D0-B994-7F9E212FFF7C}" type="datetimeFigureOut">
              <a:rPr lang="cs-CZ"/>
              <a:pPr>
                <a:defRPr/>
              </a:pPr>
              <a:t>27.8.2012</a:t>
            </a:fld>
            <a:endParaRPr lang="cs-CZ"/>
          </a:p>
        </p:txBody>
      </p:sp>
      <p:sp>
        <p:nvSpPr>
          <p:cNvPr id="17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2E565B30-B96E-4FE5-86D7-9B8A7596E0D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7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ABF1C5-7C30-42CE-A533-B5AEF46ED4DC}" type="datetimeFigureOut">
              <a:rPr lang="cs-CZ"/>
              <a:pPr>
                <a:defRPr/>
              </a:pPr>
              <a:t>27.8.2012</a:t>
            </a:fld>
            <a:endParaRPr lang="cs-CZ"/>
          </a:p>
        </p:txBody>
      </p:sp>
      <p:sp>
        <p:nvSpPr>
          <p:cNvPr id="7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829A73-9D4C-4502-A8DF-637354C36F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Obdélník 10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Přímá spojnice 14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Obdélník 1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6" name="Ovál 24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Ovál 26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8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3A8E79-2DE1-424B-9F4F-B349592E6B18}" type="datetimeFigureOut">
              <a:rPr lang="cs-CZ"/>
              <a:pPr>
                <a:defRPr/>
              </a:pPr>
              <a:t>27.8.2012</a:t>
            </a:fld>
            <a:endParaRPr lang="cs-CZ"/>
          </a:p>
        </p:txBody>
      </p:sp>
      <p:sp>
        <p:nvSpPr>
          <p:cNvPr id="19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</p:spPr>
        <p:txBody>
          <a:bodyPr/>
          <a:lstStyle>
            <a:lvl1pPr algn="ctr">
              <a:defRPr smtClean="0"/>
            </a:lvl1pPr>
          </a:lstStyle>
          <a:p>
            <a:pPr>
              <a:defRPr/>
            </a:pPr>
            <a:fld id="{9A6F9350-31A8-4708-9DAC-678A4C939C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BDC8B-9B70-469E-8477-250CC98BA4AE}" type="datetimeFigureOut">
              <a:rPr lang="cs-CZ"/>
              <a:pPr>
                <a:defRPr/>
              </a:pPr>
              <a:t>27.8.2012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F3AB7D-60E4-459C-9827-B184C26A61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3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4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Obdélník 4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Obdélník 5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F911A1-6300-404A-8331-4097B273A3D2}" type="datetimeFigureOut">
              <a:rPr lang="cs-CZ"/>
              <a:pPr>
                <a:defRPr/>
              </a:pPr>
              <a:t>27.8.2012</a:t>
            </a:fld>
            <a:endParaRPr lang="cs-CZ"/>
          </a:p>
        </p:txBody>
      </p:sp>
      <p:sp>
        <p:nvSpPr>
          <p:cNvPr id="9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</p:spPr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937ECD3-6085-4314-B32F-7859D6B516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18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Obdélník 7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ál 10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Obdélník 20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6" name="Zástupný symbol pro číslo snímku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61963A04-9187-45AF-AFA6-A153A387C7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7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C0F746-87EB-42A1-AAA4-169D281047E2}" type="datetimeFigureOut">
              <a:rPr lang="cs-CZ"/>
              <a:pPr>
                <a:defRPr/>
              </a:pPr>
              <a:t>27.8.2012</a:t>
            </a:fld>
            <a:endParaRPr lang="cs-CZ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Obdélník 19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bdélník 14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3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ál 12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Obdélník 21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6" name="Zástupný symbol pro číslo snímku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585E98-5635-4CFB-9E0D-7A3E8E4B7C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7" name="Zástupný symbol pro datum 4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D23B9B-E628-411A-867E-A4D7D71D4B28}" type="datetimeFigureOut">
              <a:rPr lang="cs-CZ"/>
              <a:pPr>
                <a:defRPr/>
              </a:pPr>
              <a:t>27.8.2012</a:t>
            </a:fld>
            <a:endParaRPr lang="cs-CZ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46E71A-1392-4352-99D8-E5C1BBD30C16}" type="datetimeFigureOut">
              <a:rPr lang="cs-CZ"/>
              <a:pPr>
                <a:defRPr/>
              </a:pPr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9D4279-EDD9-42E2-AC29-0C9B0FCA4E4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Obdélník 10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Obdélník 11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Přímá spojnice 12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Ovál 13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vál 14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Zástupný symbol pro číslo snímku 5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F5C2AE-7D10-4271-B2D9-E8B74381BA6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datum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5BFA20-C87F-4A5F-9C6B-1D20C82CFF18}" type="datetimeFigureOut">
              <a:rPr lang="cs-CZ"/>
              <a:pPr>
                <a:defRPr/>
              </a:pPr>
              <a:t>27.8.2012</a:t>
            </a:fld>
            <a:endParaRPr lang="cs-CZ"/>
          </a:p>
        </p:txBody>
      </p:sp>
      <p:sp>
        <p:nvSpPr>
          <p:cNvPr id="15" name="Zástupný symbol pro zápatí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DECF0EB-2D37-45A9-835C-3F667DAAF5F1}" type="datetimeFigureOut">
              <a:rPr lang="cs-CZ"/>
              <a:pPr>
                <a:defRPr/>
              </a:pPr>
              <a:t>27.8.2012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Ovál 11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Ovál 14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 smtClean="0">
                <a:solidFill>
                  <a:schemeClr val="accent3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A7FDAB3-9EA5-4223-8610-9CB58FB352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38" name="Zástupný symbol pro nadpis 21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39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ransition spd="slow">
    <p:fade/>
  </p:transition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rgbClr val="7B9899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ct val="20000"/>
        </a:spcBef>
        <a:spcAft>
          <a:spcPct val="0"/>
        </a:spcAft>
        <a:buClr>
          <a:srgbClr val="8CADAE"/>
        </a:buClr>
        <a:buSzPct val="75000"/>
        <a:buFont typeface="Wingdings 2" pitchFamily="18" charset="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ct val="20000"/>
        </a:spcBef>
        <a:spcAft>
          <a:spcPct val="0"/>
        </a:spcAft>
        <a:buClr>
          <a:srgbClr val="8C7B70"/>
        </a:buClr>
        <a:buSzPct val="70000"/>
        <a:buFont typeface="Wingdings" pitchFamily="2" charset="2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ct val="20000"/>
        </a:spcBef>
        <a:spcAft>
          <a:spcPct val="0"/>
        </a:spcAft>
        <a:buClr>
          <a:srgbClr val="8FB08C"/>
        </a:buClr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188" y="1989138"/>
            <a:ext cx="7777162" cy="2952750"/>
          </a:xfrm>
        </p:spPr>
        <p:txBody>
          <a:bodyPr>
            <a:normAutofit/>
          </a:bodyPr>
          <a:lstStyle/>
          <a:p>
            <a:pPr marL="273050" indent="-273050" algn="l">
              <a:buClr>
                <a:srgbClr val="D16349"/>
              </a:buClr>
              <a:buFont typeface="Wingdings 2" pitchFamily="18" charset="2"/>
              <a:buChar char=""/>
              <a:defRPr/>
            </a:pPr>
            <a:r>
              <a:rPr lang="cs-CZ" dirty="0" smtClean="0">
                <a:solidFill>
                  <a:prstClr val="black"/>
                </a:solidFill>
              </a:rPr>
              <a:t>Autor: Petrželová Eva</a:t>
            </a:r>
          </a:p>
          <a:p>
            <a:pPr marL="273050" indent="-273050" algn="l">
              <a:buClr>
                <a:srgbClr val="D16349"/>
              </a:buClr>
              <a:buFont typeface="Wingdings 2" pitchFamily="18" charset="2"/>
              <a:buChar char=""/>
              <a:defRPr/>
            </a:pPr>
            <a:r>
              <a:rPr lang="cs-CZ" dirty="0" smtClean="0">
                <a:solidFill>
                  <a:prstClr val="black"/>
                </a:solidFill>
              </a:rPr>
              <a:t>Název:VY_32_INOVACE_03_A_16_</a:t>
            </a:r>
          </a:p>
          <a:p>
            <a:pPr algn="l">
              <a:buClr>
                <a:srgbClr val="D16349"/>
              </a:buClr>
              <a:buFont typeface="Wingdings 2"/>
              <a:buNone/>
              <a:defRPr/>
            </a:pPr>
            <a:r>
              <a:rPr lang="cs-CZ" dirty="0" smtClean="0">
                <a:solidFill>
                  <a:prstClr val="black"/>
                </a:solidFill>
              </a:rPr>
              <a:t>   Vlastnosti látek</a:t>
            </a:r>
          </a:p>
          <a:p>
            <a:pPr marL="273050" indent="-273050" algn="l">
              <a:buClr>
                <a:srgbClr val="D16349"/>
              </a:buClr>
              <a:buFont typeface="Wingdings 2" pitchFamily="18" charset="2"/>
              <a:buChar char=""/>
              <a:defRPr/>
            </a:pPr>
            <a:r>
              <a:rPr lang="cs-CZ" dirty="0" smtClean="0">
                <a:solidFill>
                  <a:prstClr val="black"/>
                </a:solidFill>
              </a:rPr>
              <a:t>Téma: Organická a anorganická chemie</a:t>
            </a:r>
          </a:p>
          <a:p>
            <a:pPr marL="273050" indent="-273050" algn="l">
              <a:buClr>
                <a:srgbClr val="D16349"/>
              </a:buClr>
              <a:buFont typeface="Wingdings 2" pitchFamily="18" charset="2"/>
              <a:buChar char=""/>
              <a:defRPr/>
            </a:pPr>
            <a:r>
              <a:rPr lang="cs-CZ" dirty="0" smtClean="0">
                <a:solidFill>
                  <a:prstClr val="black"/>
                </a:solidFill>
              </a:rPr>
              <a:t>Číslo projektu: CZ.1.07/1.4.00/21.2131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dirty="0"/>
          </a:p>
        </p:txBody>
      </p:sp>
      <p:sp>
        <p:nvSpPr>
          <p:cNvPr id="13314" name="Nadpis 1"/>
          <p:cNvSpPr>
            <a:spLocks noGrp="1"/>
          </p:cNvSpPr>
          <p:nvPr>
            <p:ph type="ctrTitle"/>
          </p:nvPr>
        </p:nvSpPr>
        <p:spPr>
          <a:xfrm>
            <a:off x="611188" y="404813"/>
            <a:ext cx="7772400" cy="1470025"/>
          </a:xfrm>
        </p:spPr>
        <p:txBody>
          <a:bodyPr/>
          <a:lstStyle/>
          <a:p>
            <a:r>
              <a:rPr lang="cs-CZ" smtClean="0"/>
              <a:t>Název školy:  Základní škola Karla Klíče Hostinné</a:t>
            </a: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5084763"/>
            <a:ext cx="8137525" cy="140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Látky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/>
          </a:bodyPr>
          <a:lstStyle/>
          <a:p>
            <a:r>
              <a:rPr lang="cs-CZ" sz="2500" smtClean="0"/>
              <a:t>Látky – se stálým složením a strukturou – chemické látky</a:t>
            </a:r>
          </a:p>
          <a:p>
            <a:r>
              <a:rPr lang="cs-CZ" sz="2500" smtClean="0"/>
              <a:t>Látky – rozlišujeme podle vlastností – teploty tání, teploty varu, hustoty</a:t>
            </a:r>
          </a:p>
          <a:p>
            <a:r>
              <a:rPr lang="cs-CZ" sz="2500" smtClean="0"/>
              <a:t>Složení látek : </a:t>
            </a:r>
          </a:p>
          <a:p>
            <a:pPr>
              <a:buFont typeface="Wingdings 2" pitchFamily="18" charset="2"/>
              <a:buAutoNum type="arabicParenR"/>
            </a:pPr>
            <a:r>
              <a:rPr lang="cs-CZ" sz="2500" smtClean="0"/>
              <a:t>ATOM – jednojaderná elektroneutrální strukturní jednotka</a:t>
            </a:r>
          </a:p>
          <a:p>
            <a:pPr>
              <a:buFont typeface="Wingdings 2" pitchFamily="18" charset="2"/>
              <a:buAutoNum type="arabicParenR"/>
            </a:pPr>
            <a:r>
              <a:rPr lang="cs-CZ" sz="2500" smtClean="0"/>
              <a:t>MOLEKULA – skládá se ze dvou či více atomů spojených chemickou vazbou</a:t>
            </a:r>
          </a:p>
          <a:p>
            <a:pPr>
              <a:buFont typeface="Wingdings 2" pitchFamily="18" charset="2"/>
              <a:buAutoNum type="arabicParenR"/>
            </a:pPr>
            <a:r>
              <a:rPr lang="cs-CZ" sz="2500" smtClean="0"/>
              <a:t>I</a:t>
            </a:r>
            <a:r>
              <a:rPr lang="cs-CZ" sz="2500" smtClean="0">
                <a:latin typeface="Arial" charset="0"/>
              </a:rPr>
              <a:t>ON</a:t>
            </a:r>
            <a:r>
              <a:rPr lang="cs-CZ" sz="2500" smtClean="0"/>
              <a:t>T – kationt (kladný náboj)</a:t>
            </a:r>
          </a:p>
          <a:p>
            <a:pPr>
              <a:buFont typeface="Wingdings 2" pitchFamily="18" charset="2"/>
              <a:buNone/>
            </a:pPr>
            <a:r>
              <a:rPr lang="cs-CZ" sz="2500" smtClean="0"/>
              <a:t>                -  aniont (záporný náboj)</a:t>
            </a:r>
          </a:p>
          <a:p>
            <a:endParaRPr lang="cs-CZ" sz="2500" smtClean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Třídění látek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smtClean="0"/>
              <a:t>Čistá chemická látka – chem. individuum – obsahuje atomy</a:t>
            </a:r>
            <a:r>
              <a:rPr lang="cs-CZ" smtClean="0">
                <a:latin typeface="Arial" charset="0"/>
              </a:rPr>
              <a:t>,</a:t>
            </a:r>
            <a:r>
              <a:rPr lang="cs-CZ" smtClean="0"/>
              <a:t> popř. molekuly</a:t>
            </a:r>
          </a:p>
          <a:p>
            <a:r>
              <a:rPr lang="cs-CZ" smtClean="0"/>
              <a:t>Prvek – látka, která se skládá ze stejných atomů </a:t>
            </a:r>
          </a:p>
          <a:p>
            <a:r>
              <a:rPr lang="cs-CZ" smtClean="0"/>
              <a:t>Sloučenina -  molekuly se skládají z různých atomů</a:t>
            </a:r>
          </a:p>
          <a:p>
            <a:r>
              <a:rPr lang="cs-CZ" smtClean="0"/>
              <a:t>Nuklid – strukturní jednotky se skládají z jader </a:t>
            </a:r>
            <a:r>
              <a:rPr lang="cs-CZ" smtClean="0">
                <a:latin typeface="Arial" charset="0"/>
              </a:rPr>
              <a:t>                   </a:t>
            </a:r>
            <a:r>
              <a:rPr lang="cs-CZ" smtClean="0"/>
              <a:t>o stejném protonovém čísle (Z) a stejném nukleonovém čísle (A)</a:t>
            </a:r>
          </a:p>
          <a:p>
            <a:r>
              <a:rPr lang="cs-CZ" smtClean="0"/>
              <a:t>Izotop – strukturní jednotky mají stejné protonové číslo a různé nukleonové číslo</a:t>
            </a:r>
          </a:p>
          <a:p>
            <a:endParaRPr lang="cs-CZ" smtClean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Skupenské stavy látek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smtClean="0"/>
              <a:t>Pevné skupenství – částice látek jsou uloženy blízko sebe v uspořádaných strukturách, téměř se nepohybují, mají určitý tvar</a:t>
            </a:r>
          </a:p>
          <a:p>
            <a:r>
              <a:rPr lang="cs-CZ" smtClean="0"/>
              <a:t>Kapalné skupenství – částice látek nejsou uspořádány do pravidelných struktur, jsou od sebe vzdálenější než pevné látky, přesto na sebe působí silami, nemají stálý tvar, zaujím</a:t>
            </a:r>
            <a:r>
              <a:rPr lang="cs-CZ" smtClean="0">
                <a:latin typeface="Arial" charset="0"/>
              </a:rPr>
              <a:t>ají</a:t>
            </a:r>
            <a:r>
              <a:rPr lang="cs-CZ" smtClean="0"/>
              <a:t> tvar nádoby</a:t>
            </a:r>
          </a:p>
          <a:p>
            <a:r>
              <a:rPr lang="cs-CZ" smtClean="0"/>
              <a:t>Plynné skupenství – částice se pohybují velmi rychle, navzájem na sebe nepůsobí skoro žádnými silami, nemají stálý tvar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Základní pojmy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smtClean="0"/>
              <a:t>Chemický děj – mění se povaha látek – např. hoření – mění se složení molekul</a:t>
            </a:r>
          </a:p>
          <a:p>
            <a:r>
              <a:rPr lang="cs-CZ" smtClean="0"/>
              <a:t>Fyzikální děj – nemění se složení molekul – např. tání, zahřívání</a:t>
            </a:r>
          </a:p>
          <a:p>
            <a:r>
              <a:rPr lang="cs-CZ" smtClean="0"/>
              <a:t>Chemická reakce – děj, při kterém se mění výchozí látka (reaktant) na jinou látku (produkt)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B9899"/>
                </a:solidFill>
              </a:rPr>
              <a:t>zdroje</a:t>
            </a:r>
          </a:p>
        </p:txBody>
      </p:sp>
      <p:sp>
        <p:nvSpPr>
          <p:cNvPr id="18434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r>
              <a:rPr lang="cs-CZ" smtClean="0"/>
              <a:t>P. Beneš, V.Pumpr, J. Banýr, Základy chemie 1, pro druhý stupeň základní školy, nižší ročníky víceletých gymnázií a stř</a:t>
            </a:r>
            <a:r>
              <a:rPr lang="cs-CZ" smtClean="0">
                <a:latin typeface="Arial" charset="0"/>
              </a:rPr>
              <a:t>e</a:t>
            </a:r>
            <a:r>
              <a:rPr lang="cs-CZ" smtClean="0"/>
              <a:t>dní školy, FORTUNA Praha, 1993</a:t>
            </a:r>
          </a:p>
          <a:p>
            <a:r>
              <a:rPr lang="cs-CZ" smtClean="0"/>
              <a:t>B. Kotlík, K. Růžičková, Chemie I. v kostce, Fragment 2003</a:t>
            </a:r>
          </a:p>
          <a:p>
            <a:r>
              <a:rPr lang="cs-CZ" smtClean="0"/>
              <a:t>J. Škoda, P. Doulík, Chemie (učebnice pro ZŠ a víceletá gymnázia), Fraus 2006</a:t>
            </a:r>
          </a:p>
          <a:p>
            <a:endParaRPr lang="cs-CZ" smtClean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>
              <a:solidFill>
                <a:srgbClr val="7B9899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 fontScale="85000" lnSpcReduction="20000"/>
          </a:bodyPr>
          <a:lstStyle/>
          <a:p>
            <a:pPr marL="274320" indent="-274320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/>
              <a:t>Anotace:</a:t>
            </a:r>
          </a:p>
          <a:p>
            <a:pPr marL="274320" indent="-274320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Výklad</a:t>
            </a:r>
          </a:p>
          <a:p>
            <a:pPr marL="109728" indent="0"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marL="0" indent="0">
              <a:spcAft>
                <a:spcPts val="0"/>
              </a:spcAft>
              <a:buFont typeface="Wingdings 2"/>
              <a:buNone/>
              <a:defRPr/>
            </a:pPr>
            <a:endParaRPr lang="cs-CZ" b="1" dirty="0" smtClean="0"/>
          </a:p>
          <a:p>
            <a:pPr marL="274320" indent="-274320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/>
              <a:t>Autor</a:t>
            </a:r>
            <a:r>
              <a:rPr lang="cs-CZ" dirty="0" smtClean="0"/>
              <a:t> : Eva Petrželová</a:t>
            </a:r>
          </a:p>
          <a:p>
            <a:pPr marL="274320" indent="-274320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/>
              <a:t>Vytvořeno dne</a:t>
            </a:r>
            <a:r>
              <a:rPr lang="cs-CZ" dirty="0" smtClean="0"/>
              <a:t>: 19.8.2012</a:t>
            </a:r>
          </a:p>
          <a:p>
            <a:pPr marL="274320" indent="-274320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err="1" smtClean="0"/>
              <a:t>Odpilotováno</a:t>
            </a:r>
            <a:r>
              <a:rPr lang="cs-CZ" b="1" dirty="0" smtClean="0"/>
              <a:t> dne</a:t>
            </a:r>
            <a:r>
              <a:rPr lang="cs-CZ" dirty="0" smtClean="0"/>
              <a:t>:</a:t>
            </a:r>
          </a:p>
          <a:p>
            <a:pPr marL="274320" indent="-274320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/>
              <a:t>ve třídě</a:t>
            </a:r>
            <a:r>
              <a:rPr lang="cs-CZ" dirty="0" smtClean="0"/>
              <a:t>: osmá</a:t>
            </a:r>
          </a:p>
          <a:p>
            <a:pPr marL="274320" indent="-274320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/>
              <a:t>Vzdělávací oblast</a:t>
            </a:r>
            <a:r>
              <a:rPr lang="cs-CZ" dirty="0" smtClean="0"/>
              <a:t>: Člověk a příroda</a:t>
            </a:r>
          </a:p>
          <a:p>
            <a:pPr marL="274320" indent="-274320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/>
              <a:t>Vzdělávací obor</a:t>
            </a:r>
            <a:r>
              <a:rPr lang="cs-CZ" dirty="0" smtClean="0"/>
              <a:t>: Chemie</a:t>
            </a:r>
          </a:p>
          <a:p>
            <a:pPr marL="274320" indent="-274320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/>
              <a:t>Téma</a:t>
            </a:r>
            <a:r>
              <a:rPr lang="cs-CZ" dirty="0" smtClean="0"/>
              <a:t>: Organická a anorganická chemie</a:t>
            </a:r>
          </a:p>
          <a:p>
            <a:pPr marL="274320" indent="-274320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 smtClean="0"/>
              <a:t>Klíčová slova</a:t>
            </a:r>
            <a:r>
              <a:rPr lang="cs-CZ" dirty="0" smtClean="0"/>
              <a:t>: látka, skupenství plynné, tuhé a kapalné, chemický děj, fyzikální děj, chemická reakce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cs-CZ" dirty="0"/>
          </a:p>
        </p:txBody>
      </p:sp>
    </p:spTree>
  </p:cSld>
  <p:clrMapOvr>
    <a:masterClrMapping/>
  </p:clrMapOvr>
  <p:transition spd="slow">
    <p:fade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27</TotalTime>
  <Words>306</Words>
  <Application>Microsoft Office PowerPoint</Application>
  <PresentationFormat>On-screen Show (4:3)</PresentationFormat>
  <Paragraphs>44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12</vt:i4>
      </vt:variant>
      <vt:variant>
        <vt:lpstr>Nadpisy snímků</vt:lpstr>
      </vt:variant>
      <vt:variant>
        <vt:i4>7</vt:i4>
      </vt:variant>
    </vt:vector>
  </HeadingPairs>
  <TitlesOfParts>
    <vt:vector size="24" baseType="lpstr">
      <vt:lpstr>Georgia</vt:lpstr>
      <vt:lpstr>Arial</vt:lpstr>
      <vt:lpstr>Wingdings 2</vt:lpstr>
      <vt:lpstr>Wingdings</vt:lpstr>
      <vt:lpstr>Calibri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Administrativní</vt:lpstr>
      <vt:lpstr>Název školy:  Základní škola Karla Klíče Hostinné</vt:lpstr>
      <vt:lpstr>Látky</vt:lpstr>
      <vt:lpstr>Třídění látek</vt:lpstr>
      <vt:lpstr>Skupenské stavy látek</vt:lpstr>
      <vt:lpstr>Základní pojmy</vt:lpstr>
      <vt:lpstr>zdroje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 Základní škola Karla Klíče Hostinné</dc:title>
  <dc:creator>Petrželova</dc:creator>
  <cp:lastModifiedBy>DUM</cp:lastModifiedBy>
  <cp:revision>4</cp:revision>
  <dcterms:created xsi:type="dcterms:W3CDTF">2012-08-19T13:48:48Z</dcterms:created>
  <dcterms:modified xsi:type="dcterms:W3CDTF">2012-08-27T19:38:07Z</dcterms:modified>
</cp:coreProperties>
</file>