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348" r:id="rId2"/>
    <p:sldId id="355" r:id="rId3"/>
    <p:sldId id="299" r:id="rId4"/>
    <p:sldId id="298" r:id="rId5"/>
    <p:sldId id="295" r:id="rId6"/>
    <p:sldId id="336" r:id="rId7"/>
    <p:sldId id="330" r:id="rId8"/>
    <p:sldId id="279" r:id="rId9"/>
    <p:sldId id="313" r:id="rId10"/>
    <p:sldId id="329" r:id="rId11"/>
    <p:sldId id="327" r:id="rId12"/>
    <p:sldId id="328" r:id="rId13"/>
    <p:sldId id="349" r:id="rId14"/>
    <p:sldId id="283" r:id="rId15"/>
    <p:sldId id="333" r:id="rId16"/>
    <p:sldId id="354" r:id="rId17"/>
    <p:sldId id="28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66FFFF"/>
    <a:srgbClr val="F9B47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00" autoAdjust="0"/>
    <p:restoredTop sz="94605" autoAdjust="0"/>
  </p:normalViewPr>
  <p:slideViewPr>
    <p:cSldViewPr>
      <p:cViewPr>
        <p:scale>
          <a:sx n="100" d="100"/>
          <a:sy n="100" d="100"/>
        </p:scale>
        <p:origin x="-402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CCEC14-C5F9-4B4D-9109-836E20B51EF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4D4AEA-0A15-41D9-87DB-A013DAD370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2542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4D4AEA-0A15-41D9-87DB-A013DAD370E1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A4B7-DC7E-4E1E-B7C3-72A85B95D0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4C80E-69E2-47B9-A31D-B78055D43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A4B7-DC7E-4E1E-B7C3-72A85B95D0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4C80E-69E2-47B9-A31D-B78055D43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A4B7-DC7E-4E1E-B7C3-72A85B95D0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4C80E-69E2-47B9-A31D-B78055D43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A4B7-DC7E-4E1E-B7C3-72A85B95D0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4C80E-69E2-47B9-A31D-B78055D43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A4B7-DC7E-4E1E-B7C3-72A85B95D0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4C80E-69E2-47B9-A31D-B78055D43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A4B7-DC7E-4E1E-B7C3-72A85B95D0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4C80E-69E2-47B9-A31D-B78055D43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A4B7-DC7E-4E1E-B7C3-72A85B95D0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4C80E-69E2-47B9-A31D-B78055D43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A4B7-DC7E-4E1E-B7C3-72A85B95D0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4C80E-69E2-47B9-A31D-B78055D43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A4B7-DC7E-4E1E-B7C3-72A85B95D0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4C80E-69E2-47B9-A31D-B78055D43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A4B7-DC7E-4E1E-B7C3-72A85B95D0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4C80E-69E2-47B9-A31D-B78055D43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A4B7-DC7E-4E1E-B7C3-72A85B95D0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4C80E-69E2-47B9-A31D-B78055D43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72A4B7-DC7E-4E1E-B7C3-72A85B95D0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64C80E-69E2-47B9-A31D-B78055D43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1/19/Europ%C3%A4ischer_Ziesel_in_Hockstellung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e/e1/Erinaceus_europaeus_(Marek_Szczepanek)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0/0b/Siebenschlaefer_glis_glis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1/13/Haselmaus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1/10/Badger-badger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b/be/Hamster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7/76/European_mole_animal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6/69/Kurre5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hyperlink" Target="//upload.wikimedia.org/wikipedia/commons/e/e3/Mustela_nivalis_-British_Wildlife_Centre-4.jpg" TargetMode="External"/><Relationship Id="rId12" Type="http://schemas.openxmlformats.org/officeDocument/2006/relationships/hyperlink" Target="//upload.wikimedia.org/wikipedia/commons/3/33/01-sfel-08-009a_-_crop.jpg" TargetMode="External"/><Relationship Id="rId2" Type="http://schemas.openxmlformats.org/officeDocument/2006/relationships/hyperlink" Target="//upload.wikimedia.org/wikipedia/commons/b/be/European_Common_Frog_Rana_temporaria_(cropped)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11" Type="http://schemas.openxmlformats.org/officeDocument/2006/relationships/image" Target="../media/image16.png"/><Relationship Id="rId5" Type="http://schemas.openxmlformats.org/officeDocument/2006/relationships/image" Target="../media/image11.jpeg"/><Relationship Id="rId10" Type="http://schemas.openxmlformats.org/officeDocument/2006/relationships/image" Target="../media/image15.jpeg"/><Relationship Id="rId4" Type="http://schemas.openxmlformats.org/officeDocument/2006/relationships/hyperlink" Target="//upload.wikimedia.org/wikipedia/commons/6/69/Kurre5.jpg" TargetMode="External"/><Relationship Id="rId9" Type="http://schemas.openxmlformats.org/officeDocument/2006/relationships/hyperlink" Target="http://www.publicdomainpictures.net/view-image.php?image=4782&amp;picture=jesterka&amp;large=1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11.jpeg"/><Relationship Id="rId3" Type="http://schemas.openxmlformats.org/officeDocument/2006/relationships/hyperlink" Target="//upload.wikimedia.org/wikipedia/commons/b/be/Hamster.jpg" TargetMode="External"/><Relationship Id="rId7" Type="http://schemas.openxmlformats.org/officeDocument/2006/relationships/image" Target="../media/image19.png"/><Relationship Id="rId12" Type="http://schemas.openxmlformats.org/officeDocument/2006/relationships/hyperlink" Target="//upload.wikimedia.org/wikipedia/commons/6/69/Kurre5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11" Type="http://schemas.openxmlformats.org/officeDocument/2006/relationships/image" Target="../media/image23.jpeg"/><Relationship Id="rId5" Type="http://schemas.openxmlformats.org/officeDocument/2006/relationships/hyperlink" Target="//upload.wikimedia.org/wikipedia/commons/7/76/European_mole_animal.jpg" TargetMode="External"/><Relationship Id="rId10" Type="http://schemas.openxmlformats.org/officeDocument/2006/relationships/image" Target="../media/image22.jpeg"/><Relationship Id="rId4" Type="http://schemas.openxmlformats.org/officeDocument/2006/relationships/image" Target="../media/image9.jpeg"/><Relationship Id="rId9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13" Type="http://schemas.openxmlformats.org/officeDocument/2006/relationships/image" Target="../media/image28.jpeg"/><Relationship Id="rId3" Type="http://schemas.openxmlformats.org/officeDocument/2006/relationships/image" Target="../media/image11.jpeg"/><Relationship Id="rId7" Type="http://schemas.openxmlformats.org/officeDocument/2006/relationships/hyperlink" Target="//upload.wikimedia.org/wikipedia/commons/e/e1/Erinaceus_europaeus_(Marek_Szczepanek).jpg" TargetMode="External"/><Relationship Id="rId12" Type="http://schemas.openxmlformats.org/officeDocument/2006/relationships/hyperlink" Target="//upload.wikimedia.org/wikipedia/commons/e/e3/Mustela_nivalis_-British_Wildlife_Centre-4.jpg" TargetMode="External"/><Relationship Id="rId2" Type="http://schemas.openxmlformats.org/officeDocument/2006/relationships/hyperlink" Target="//upload.wikimedia.org/wikipedia/commons/6/69/Kurre5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11" Type="http://schemas.openxmlformats.org/officeDocument/2006/relationships/image" Target="../media/image27.jpeg"/><Relationship Id="rId5" Type="http://schemas.openxmlformats.org/officeDocument/2006/relationships/image" Target="../media/image25.jpeg"/><Relationship Id="rId10" Type="http://schemas.openxmlformats.org/officeDocument/2006/relationships/image" Target="../media/image2.jpeg"/><Relationship Id="rId4" Type="http://schemas.openxmlformats.org/officeDocument/2006/relationships/image" Target="../media/image24.jpeg"/><Relationship Id="rId9" Type="http://schemas.openxmlformats.org/officeDocument/2006/relationships/hyperlink" Target="//upload.wikimedia.org/wikipedia/commons/1/19/Europ%C3%A4ischer_Ziesel_in_Hockstellung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yotis.jpg" TargetMode="External"/><Relationship Id="rId13" Type="http://schemas.openxmlformats.org/officeDocument/2006/relationships/hyperlink" Target="http://cs.wikipedia.org/wiki/Soubor:Kurre5.jpg" TargetMode="External"/><Relationship Id="rId3" Type="http://schemas.openxmlformats.org/officeDocument/2006/relationships/hyperlink" Target="http://cs.wikipedia.org/wiki/Soubor:Europ%C3%A4ischer_Ziesel_in_Hockstellung.jpg" TargetMode="External"/><Relationship Id="rId7" Type="http://schemas.openxmlformats.org/officeDocument/2006/relationships/hyperlink" Target="http://cs.wikipedia.org/wiki/Soubor:Haselmaus.JPG" TargetMode="External"/><Relationship Id="rId12" Type="http://schemas.openxmlformats.org/officeDocument/2006/relationships/hyperlink" Target="http://cs.wikipedia.org/wiki/Soubor:European_mole_animal.jpg" TargetMode="External"/><Relationship Id="rId2" Type="http://schemas.openxmlformats.org/officeDocument/2006/relationships/hyperlink" Target="http://creativecommons.org/licenses/by-sa/3.0/deed.cs" TargetMode="External"/><Relationship Id="rId16" Type="http://schemas.openxmlformats.org/officeDocument/2006/relationships/hyperlink" Target="http://cs.wikipedia.org/wiki/Soubor:European_Common_Frog_Rana_temporaria_(cropped)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reativecommons.org/licenses/by-sa/2.5/deed.cs" TargetMode="External"/><Relationship Id="rId11" Type="http://schemas.openxmlformats.org/officeDocument/2006/relationships/hyperlink" Target="http://www.pdclipart.org/displayimage.php?album=153&amp;pos=116" TargetMode="External"/><Relationship Id="rId5" Type="http://schemas.openxmlformats.org/officeDocument/2006/relationships/hyperlink" Target="http://cs.wikipedia.org/wiki/Soubor:Siebenschlaefer_glis_glis.jpg" TargetMode="External"/><Relationship Id="rId15" Type="http://schemas.openxmlformats.org/officeDocument/2006/relationships/hyperlink" Target="http://www.publicdomainpictures.net/view-image.php?image=4782&amp;picture=jesterka" TargetMode="External"/><Relationship Id="rId10" Type="http://schemas.openxmlformats.org/officeDocument/2006/relationships/hyperlink" Target="http://cs.wikipedia.org/wiki/Soubor:Hamster.jpg" TargetMode="External"/><Relationship Id="rId4" Type="http://schemas.openxmlformats.org/officeDocument/2006/relationships/hyperlink" Target="http://cs.wikipedia.org/wiki/Soubor:Erinaceus_europaeus_(Marek_Szczepanek).jpg" TargetMode="External"/><Relationship Id="rId9" Type="http://schemas.openxmlformats.org/officeDocument/2006/relationships/hyperlink" Target="http://cs.wikipedia.org/wiki/Soubor:Badger-badger.jpg" TargetMode="External"/><Relationship Id="rId14" Type="http://schemas.openxmlformats.org/officeDocument/2006/relationships/hyperlink" Target="http://cs.wikipedia.org/wiki/Soubor:01-sfel-08-009a_-_crop.jpg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displayimage.php?album=95&amp;pos=160" TargetMode="External"/><Relationship Id="rId13" Type="http://schemas.openxmlformats.org/officeDocument/2006/relationships/image" Target="../media/image31.png"/><Relationship Id="rId3" Type="http://schemas.openxmlformats.org/officeDocument/2006/relationships/hyperlink" Target="http://cs.wikipedia.org/wiki/Soubor:Capreolus_capreolus_(Marek_Szczepanek).jpg" TargetMode="External"/><Relationship Id="rId7" Type="http://schemas.openxmlformats.org/officeDocument/2006/relationships/hyperlink" Target="http://www.clker.com/clipart-worm.html" TargetMode="External"/><Relationship Id="rId12" Type="http://schemas.openxmlformats.org/officeDocument/2006/relationships/hyperlink" Target="http://www.clker.com/clipart-10742.html" TargetMode="External"/><Relationship Id="rId2" Type="http://schemas.openxmlformats.org/officeDocument/2006/relationships/hyperlink" Target="http://creativecommons.org/licenses/by-sa/3.0/deed.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lker.com/search/ladybird/1" TargetMode="External"/><Relationship Id="rId11" Type="http://schemas.openxmlformats.org/officeDocument/2006/relationships/image" Target="../media/image30.png"/><Relationship Id="rId5" Type="http://schemas.openxmlformats.org/officeDocument/2006/relationships/hyperlink" Target="http://cs.wikipedia.org/wiki/Soubor:Mustela_nivalis_-British_Wildlife_Centre-4.jpg" TargetMode="External"/><Relationship Id="rId10" Type="http://schemas.openxmlformats.org/officeDocument/2006/relationships/image" Target="../media/image29.png"/><Relationship Id="rId4" Type="http://schemas.openxmlformats.org/officeDocument/2006/relationships/hyperlink" Target="http://creativecommons.org/licenses/by/2.0/deed.cs" TargetMode="External"/><Relationship Id="rId9" Type="http://schemas.openxmlformats.org/officeDocument/2006/relationships/hyperlink" Target="http://www.pdclipart.org/displayimage.php?album=95&amp;pos=9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95536" y="332656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endParaRPr lang="cs-CZ" dirty="0">
              <a:solidFill>
                <a:prstClr val="black"/>
              </a:solidFill>
            </a:endParaRPr>
          </a:p>
          <a:p>
            <a:pPr>
              <a:lnSpc>
                <a:spcPct val="150000"/>
              </a:lnSpc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76672"/>
            <a:ext cx="4946565" cy="10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2631684"/>
            <a:ext cx="7524000" cy="342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 fontAlgn="ctr">
              <a:lnSpc>
                <a:spcPct val="150000"/>
              </a:lnSpc>
            </a:pPr>
            <a:r>
              <a:rPr lang="cs-CZ" dirty="0">
                <a:solidFill>
                  <a:srgbClr val="000000"/>
                </a:solidFill>
              </a:rPr>
              <a:t>Základní škola a Mateřská škola Kateřinice, okres Vsetín</a:t>
            </a:r>
          </a:p>
          <a:p>
            <a:pPr algn="ctr" fontAlgn="ctr">
              <a:lnSpc>
                <a:spcPct val="150000"/>
              </a:lnSpc>
            </a:pPr>
            <a:r>
              <a:rPr lang="cs-CZ" dirty="0">
                <a:solidFill>
                  <a:srgbClr val="000000"/>
                </a:solidFill>
              </a:rPr>
              <a:t>Číslo projektu: </a:t>
            </a:r>
            <a:r>
              <a:rPr lang="cs-CZ" dirty="0"/>
              <a:t>CZ.1.07/1.4.00/21.1314</a:t>
            </a:r>
          </a:p>
          <a:p>
            <a:pPr algn="ctr" fontAlgn="ctr"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</a:rPr>
              <a:t>Číslo </a:t>
            </a:r>
            <a:r>
              <a:rPr lang="cs-CZ" b="1" dirty="0" err="1">
                <a:solidFill>
                  <a:srgbClr val="000000"/>
                </a:solidFill>
              </a:rPr>
              <a:t>DUMu</a:t>
            </a:r>
            <a:r>
              <a:rPr lang="cs-CZ" b="1" dirty="0">
                <a:solidFill>
                  <a:srgbClr val="000000"/>
                </a:solidFill>
              </a:rPr>
              <a:t>: </a:t>
            </a:r>
            <a:r>
              <a:rPr lang="cs-CZ" b="1" dirty="0" smtClean="0"/>
              <a:t>VY_32_INOVACE_02_05_Zvířata</a:t>
            </a:r>
            <a:endParaRPr lang="cs-CZ" b="1" dirty="0"/>
          </a:p>
          <a:p>
            <a:pPr algn="ctr">
              <a:lnSpc>
                <a:spcPct val="150000"/>
              </a:lnSpc>
            </a:pPr>
            <a:r>
              <a:rPr lang="cs-CZ" dirty="0"/>
              <a:t>Vzdělávací oblast: Člověk a jeho svět </a:t>
            </a:r>
            <a:r>
              <a:rPr lang="cs-CZ" dirty="0" smtClean="0"/>
              <a:t>- </a:t>
            </a:r>
            <a:r>
              <a:rPr lang="cs-CZ" dirty="0"/>
              <a:t>1</a:t>
            </a:r>
            <a:r>
              <a:rPr lang="cs-CZ" dirty="0" smtClean="0"/>
              <a:t>. a </a:t>
            </a:r>
            <a:r>
              <a:rPr lang="cs-CZ" dirty="0"/>
              <a:t>2. ročník </a:t>
            </a:r>
          </a:p>
          <a:p>
            <a:pPr algn="ctr">
              <a:lnSpc>
                <a:spcPct val="150000"/>
              </a:lnSpc>
            </a:pPr>
            <a:r>
              <a:rPr lang="cs-CZ" dirty="0"/>
              <a:t>Tematický celek: Zvířata</a:t>
            </a:r>
          </a:p>
          <a:p>
            <a:pPr algn="ctr" fontAlgn="ctr">
              <a:lnSpc>
                <a:spcPct val="150000"/>
              </a:lnSpc>
            </a:pPr>
            <a:endParaRPr lang="cs-CZ" dirty="0" smtClean="0"/>
          </a:p>
          <a:p>
            <a:pPr algn="ctr" fontAlgn="ctr"/>
            <a:r>
              <a:rPr lang="cs-CZ" dirty="0">
                <a:solidFill>
                  <a:srgbClr val="000000"/>
                </a:solidFill>
              </a:rPr>
              <a:t>Autor:  </a:t>
            </a:r>
            <a:r>
              <a:rPr lang="cs-CZ" dirty="0" smtClean="0">
                <a:solidFill>
                  <a:srgbClr val="000000"/>
                </a:solidFill>
              </a:rPr>
              <a:t>Mgr</a:t>
            </a:r>
            <a:r>
              <a:rPr lang="cs-CZ" dirty="0">
                <a:solidFill>
                  <a:srgbClr val="000000"/>
                </a:solidFill>
              </a:rPr>
              <a:t>. Bronislava </a:t>
            </a:r>
            <a:r>
              <a:rPr lang="cs-CZ" dirty="0" err="1">
                <a:solidFill>
                  <a:srgbClr val="000000"/>
                </a:solidFill>
              </a:rPr>
              <a:t>Uličníková</a:t>
            </a:r>
            <a:endParaRPr lang="cs-CZ" dirty="0">
              <a:solidFill>
                <a:srgbClr val="000000"/>
              </a:solidFill>
            </a:endParaRPr>
          </a:p>
          <a:p>
            <a:pPr algn="ctr" fontAlgn="ctr"/>
            <a:r>
              <a:rPr lang="cs-CZ" dirty="0">
                <a:solidFill>
                  <a:srgbClr val="000000"/>
                </a:solidFill>
              </a:rPr>
              <a:t>Anotace: </a:t>
            </a:r>
            <a:r>
              <a:rPr lang="cs-CZ" dirty="0" smtClean="0">
                <a:solidFill>
                  <a:srgbClr val="000000"/>
                </a:solidFill>
              </a:rPr>
              <a:t>Výkladová prezentace přináší informace o zimním spánku některých </a:t>
            </a:r>
            <a:r>
              <a:rPr lang="cs-CZ" dirty="0" smtClean="0">
                <a:solidFill>
                  <a:srgbClr val="000000"/>
                </a:solidFill>
              </a:rPr>
              <a:t>savců. </a:t>
            </a:r>
            <a:r>
              <a:rPr lang="cs-CZ" dirty="0" smtClean="0">
                <a:solidFill>
                  <a:srgbClr val="000000"/>
                </a:solidFill>
              </a:rPr>
              <a:t>Obsahuje pracovní aktivity pro žáky. 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2060848"/>
            <a:ext cx="40890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Zimní spánek živočichů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603004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332656"/>
            <a:ext cx="8028000" cy="88947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Zimní spánek živočichů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200" dirty="0" smtClean="0"/>
              <a:t>Někteří </a:t>
            </a:r>
            <a:r>
              <a:rPr lang="cs-CZ" sz="2200" dirty="0" smtClean="0"/>
              <a:t>savci, </a:t>
            </a:r>
            <a:r>
              <a:rPr lang="cs-CZ" sz="2200" dirty="0" smtClean="0"/>
              <a:t>kteří nespí zimním spánkem, si </a:t>
            </a:r>
            <a:r>
              <a:rPr lang="cs-CZ" sz="2200" dirty="0"/>
              <a:t>připravují </a:t>
            </a:r>
            <a:r>
              <a:rPr lang="cs-CZ" sz="2200" dirty="0" smtClean="0"/>
              <a:t>zásoby  </a:t>
            </a:r>
            <a:r>
              <a:rPr lang="cs-CZ" sz="2200" dirty="0"/>
              <a:t>na </a:t>
            </a:r>
            <a:r>
              <a:rPr lang="cs-CZ" sz="2200" dirty="0" smtClean="0"/>
              <a:t>zimu - např. krtek, veverka.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Savci, kteří </a:t>
            </a:r>
            <a:r>
              <a:rPr lang="cs-CZ" sz="2200" dirty="0"/>
              <a:t>se ukládají k zimnímu </a:t>
            </a:r>
            <a:r>
              <a:rPr lang="cs-CZ" sz="2200" dirty="0" smtClean="0"/>
              <a:t>spánku, </a:t>
            </a:r>
            <a:r>
              <a:rPr lang="cs-CZ" sz="2200" dirty="0"/>
              <a:t>si na podzim </a:t>
            </a:r>
            <a:r>
              <a:rPr lang="cs-CZ" sz="2200" dirty="0" smtClean="0"/>
              <a:t>vytvářejí dostatečné podkožní tukové zásoby zvýšeným příjmem potravy                a vyhledávají si vhodný úkryt.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Nepříznivé zimní </a:t>
            </a:r>
            <a:r>
              <a:rPr lang="cs-CZ" sz="2200" dirty="0"/>
              <a:t>období přečkávají </a:t>
            </a:r>
            <a:r>
              <a:rPr lang="cs-CZ" sz="2200" dirty="0" smtClean="0"/>
              <a:t>hibernací, kdy </a:t>
            </a:r>
            <a:r>
              <a:rPr lang="cs-CZ" sz="2200" dirty="0"/>
              <a:t>dochází </a:t>
            </a:r>
            <a:r>
              <a:rPr lang="cs-CZ" sz="2200" dirty="0" smtClean="0"/>
              <a:t>k </a:t>
            </a:r>
            <a:r>
              <a:rPr lang="cs-CZ" sz="2200" dirty="0"/>
              <a:t>poklesu </a:t>
            </a:r>
            <a:r>
              <a:rPr lang="cs-CZ" sz="2200" dirty="0" smtClean="0"/>
              <a:t>jejich </a:t>
            </a:r>
            <a:r>
              <a:rPr lang="cs-CZ" sz="2200" dirty="0"/>
              <a:t>tělesné </a:t>
            </a:r>
            <a:r>
              <a:rPr lang="cs-CZ" sz="2200" dirty="0" smtClean="0"/>
              <a:t>teploty, zpomalení metabolismu a zimu přežívají                      ve studené nehybnosti.</a:t>
            </a:r>
          </a:p>
          <a:p>
            <a:pPr>
              <a:lnSpc>
                <a:spcPct val="150000"/>
              </a:lnSpc>
            </a:pPr>
            <a:r>
              <a:rPr lang="cs-CZ" sz="2200" b="1" dirty="0">
                <a:solidFill>
                  <a:prstClr val="black"/>
                </a:solidFill>
              </a:rPr>
              <a:t>Pravým zimním spánkem spí</a:t>
            </a:r>
            <a:r>
              <a:rPr lang="cs-CZ" sz="2200" b="1" dirty="0" smtClean="0">
                <a:solidFill>
                  <a:prstClr val="black"/>
                </a:solidFill>
              </a:rPr>
              <a:t>: </a:t>
            </a:r>
            <a:r>
              <a:rPr lang="cs-CZ" sz="2200" dirty="0"/>
              <a:t>sysel, </a:t>
            </a:r>
            <a:r>
              <a:rPr lang="cs-CZ" sz="2200" dirty="0" smtClean="0"/>
              <a:t>ježek, </a:t>
            </a:r>
            <a:r>
              <a:rPr lang="cs-CZ" sz="2200" dirty="0"/>
              <a:t>plch, plšík, netopýr.</a:t>
            </a:r>
          </a:p>
          <a:p>
            <a:pPr>
              <a:lnSpc>
                <a:spcPct val="150000"/>
              </a:lnSpc>
            </a:pPr>
            <a:r>
              <a:rPr lang="cs-CZ" sz="2200" b="1" dirty="0" smtClean="0"/>
              <a:t>Nepravým - </a:t>
            </a:r>
            <a:r>
              <a:rPr lang="cs-CZ" sz="2200" b="1" dirty="0"/>
              <a:t>přerušovaným zimním spánkem </a:t>
            </a:r>
            <a:r>
              <a:rPr lang="cs-CZ" sz="2200" b="1" dirty="0" smtClean="0"/>
              <a:t>spí: </a:t>
            </a:r>
            <a:r>
              <a:rPr lang="cs-CZ" sz="2200" dirty="0" smtClean="0"/>
              <a:t>jezevec</a:t>
            </a:r>
            <a:r>
              <a:rPr lang="cs-CZ" sz="2200" dirty="0"/>
              <a:t>, medvěd, </a:t>
            </a:r>
            <a:r>
              <a:rPr lang="cs-CZ" sz="2200" dirty="0" smtClean="0"/>
              <a:t>křeček.</a:t>
            </a:r>
          </a:p>
          <a:p>
            <a:pPr>
              <a:lnSpc>
                <a:spcPct val="150000"/>
              </a:lnSpc>
            </a:pPr>
            <a:endParaRPr lang="cs-CZ" sz="2200" dirty="0" smtClean="0"/>
          </a:p>
          <a:p>
            <a:pPr>
              <a:lnSpc>
                <a:spcPct val="150000"/>
              </a:lnSpc>
            </a:pPr>
            <a:endParaRPr lang="cs-CZ" sz="2200" dirty="0"/>
          </a:p>
          <a:p>
            <a:pPr>
              <a:lnSpc>
                <a:spcPct val="150000"/>
              </a:lnSpc>
            </a:pPr>
            <a:endParaRPr lang="cs-CZ" sz="2000" b="1" dirty="0"/>
          </a:p>
          <a:p>
            <a:pPr>
              <a:lnSpc>
                <a:spcPct val="150000"/>
              </a:lnSpc>
            </a:pPr>
            <a:endParaRPr lang="cs-CZ" b="1" dirty="0"/>
          </a:p>
          <a:p>
            <a:pPr lvl="0">
              <a:lnSpc>
                <a:spcPct val="150000"/>
              </a:lnSpc>
            </a:pPr>
            <a:endParaRPr lang="cs-CZ" dirty="0">
              <a:solidFill>
                <a:prstClr val="black"/>
              </a:solidFill>
            </a:endParaRP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199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75856" y="441507"/>
            <a:ext cx="2627451" cy="646331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Sysel obecný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067944" y="4725144"/>
            <a:ext cx="482453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Picture 2" descr="Soubor:Europäischer Ziesel in Hockstellun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818" t="4849" b="3020"/>
          <a:stretch>
            <a:fillRect/>
          </a:stretch>
        </p:blipFill>
        <p:spPr bwMode="auto">
          <a:xfrm>
            <a:off x="1619672" y="1124743"/>
            <a:ext cx="5882487" cy="4140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331640" y="5445224"/>
            <a:ext cx="7488000" cy="100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itchFamily="2" charset="2"/>
              <a:buChar char="§"/>
            </a:pPr>
            <a:r>
              <a:rPr lang="cs-CZ" sz="2000" dirty="0" smtClean="0"/>
              <a:t>drobný hlodavec 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sz="2000" dirty="0" smtClean="0"/>
              <a:t>potrava - semena, kořínky, rostliny, výjimečně bezobratlí živočichové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sz="2000" dirty="0" smtClean="0"/>
              <a:t>spí zimním </a:t>
            </a:r>
            <a:r>
              <a:rPr lang="cs-CZ" sz="2000" dirty="0"/>
              <a:t>spánkem v podzemních norách s ucpanými </a:t>
            </a:r>
            <a:r>
              <a:rPr lang="cs-CZ" sz="2000" dirty="0" smtClean="0"/>
              <a:t>vchody</a:t>
            </a:r>
          </a:p>
          <a:p>
            <a:pPr marL="285750" indent="-285750"/>
            <a:endParaRPr lang="cs-CZ" sz="2000" dirty="0" smtClean="0"/>
          </a:p>
          <a:p>
            <a:pPr marL="285750" lvl="0" indent="-285750"/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2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75856" y="513515"/>
            <a:ext cx="2788264" cy="646331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Ježek západní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" name="Picture 4" descr="File:Erinaceus europaeus (Marek Szczepanek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r="4097" b="3220"/>
          <a:stretch>
            <a:fillRect/>
          </a:stretch>
        </p:blipFill>
        <p:spPr bwMode="auto">
          <a:xfrm>
            <a:off x="1403648" y="1268760"/>
            <a:ext cx="6318951" cy="4140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331640" y="5445224"/>
            <a:ext cx="6552000" cy="684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potrava - bezobratlí živočichové, např. hmyz, žížaly, slimáci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spí zimním spánkem - pod listím, </a:t>
            </a:r>
            <a:r>
              <a:rPr lang="cs-CZ" sz="2000" dirty="0"/>
              <a:t>mezi </a:t>
            </a:r>
            <a:r>
              <a:rPr lang="cs-CZ" sz="2000" dirty="0" smtClean="0"/>
              <a:t>kořeny, v kompostu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19672" y="5301208"/>
            <a:ext cx="5904000" cy="1008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drobný hlodavec, žije v dutinách stromů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potrava - listy</a:t>
            </a:r>
            <a:r>
              <a:rPr lang="cs-CZ" sz="2000" dirty="0"/>
              <a:t>, pupeny, </a:t>
            </a:r>
            <a:r>
              <a:rPr lang="cs-CZ" sz="2000" dirty="0" smtClean="0"/>
              <a:t>plody, olejnatá semena, hmyz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spí zimním </a:t>
            </a:r>
            <a:r>
              <a:rPr lang="cs-CZ" sz="2000" dirty="0"/>
              <a:t>spánkem </a:t>
            </a:r>
            <a:r>
              <a:rPr lang="cs-CZ" sz="2000" dirty="0" smtClean="0"/>
              <a:t>v podzemních dírách</a:t>
            </a:r>
            <a:endParaRPr lang="cs-CZ" sz="2000" dirty="0"/>
          </a:p>
          <a:p>
            <a:endParaRPr lang="cs-CZ" sz="2000" dirty="0"/>
          </a:p>
        </p:txBody>
      </p:sp>
      <p:pic>
        <p:nvPicPr>
          <p:cNvPr id="6" name="Picture 4" descr="Soubor:Siebenschlaefer glis gli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052736"/>
            <a:ext cx="5520000" cy="414000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635896" y="404664"/>
            <a:ext cx="1876860" cy="576000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Plch velký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03648" y="5517232"/>
            <a:ext cx="61200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drobný hlodavec, hnízdí v křoví a dutinách stromů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potrava - pupeny</a:t>
            </a:r>
            <a:r>
              <a:rPr lang="cs-CZ" sz="2000" dirty="0"/>
              <a:t>,</a:t>
            </a:r>
            <a:r>
              <a:rPr lang="cs-CZ" sz="2000" dirty="0" smtClean="0"/>
              <a:t> lískové ořechy, bobule, hmyz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spí zimním spánkem v dutinách stromů nebo pod zemí</a:t>
            </a:r>
          </a:p>
        </p:txBody>
      </p:sp>
      <p:pic>
        <p:nvPicPr>
          <p:cNvPr id="4" name="Picture 6" descr="Soubor:Haselma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268760"/>
            <a:ext cx="6202263" cy="4140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635896" y="620688"/>
            <a:ext cx="2318070" cy="576000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Plšík</a:t>
            </a:r>
            <a:r>
              <a:rPr lang="cs-CZ" sz="32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lískový</a:t>
            </a:r>
          </a:p>
        </p:txBody>
      </p:sp>
    </p:spTree>
    <p:extLst>
      <p:ext uri="{BB962C8B-B14F-4D97-AF65-F5344CB8AC3E}">
        <p14:creationId xmlns:p14="http://schemas.microsoft.com/office/powerpoint/2010/main" xmlns="" val="1774502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alpha val="7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268760"/>
            <a:ext cx="6197547" cy="41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131840" y="620688"/>
            <a:ext cx="2853666" cy="576000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Netopýr velký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59632" y="5517232"/>
            <a:ext cx="63000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létající savec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loví za tmy noční motýly, brouky a jiný hmyz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spí zimním spánkem v jeskyních, na půdách, ve sklepech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566659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alpha val="5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47864" y="476672"/>
            <a:ext cx="2494209" cy="576000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Jezevec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lesní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5589240"/>
            <a:ext cx="7416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potrava rostlinná i živočišná - hmyz, žížaly, hraboši, semena, kořínky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vyhrabává si podzemní noru s mnoha chodbami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spí přerušovaným zimním spánkem</a:t>
            </a:r>
          </a:p>
        </p:txBody>
      </p:sp>
      <p:pic>
        <p:nvPicPr>
          <p:cNvPr id="16386" name="Picture 2" descr="Soubor:Badger-badg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124744"/>
            <a:ext cx="5856000" cy="439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  <a:alpha val="5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5445224"/>
            <a:ext cx="68760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převážně rostlinná strava, med, hmyz, menší savci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spí přerušovaným zimním spánkem v doupěti ve </a:t>
            </a:r>
            <a:r>
              <a:rPr lang="cs-CZ" sz="2000" dirty="0"/>
              <a:t>skalní </a:t>
            </a:r>
            <a:r>
              <a:rPr lang="cs-CZ" sz="2000" dirty="0" smtClean="0"/>
              <a:t>jeskyni nebo v dutině stromu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03848" y="620688"/>
            <a:ext cx="3064172" cy="576000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Medvěd hnědý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" name="Picture 3" descr="brown bear cu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268760"/>
            <a:ext cx="5914288" cy="414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Hams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1124744"/>
            <a:ext cx="5522306" cy="4140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4355976" y="1412776"/>
            <a:ext cx="4572000" cy="800219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b="1" dirty="0"/>
          </a:p>
          <a:p>
            <a:endParaRPr lang="cs-CZ" sz="1400" dirty="0"/>
          </a:p>
          <a:p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3347864" y="476672"/>
            <a:ext cx="2548583" cy="576000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Křeček polní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1691680" y="5301208"/>
            <a:ext cx="66240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drobný hlodavec, vytváří si zásoby na zimu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v lícních torbách si nosí zrní a semena do svých podzemních úkrytů, živí se také hlízami rostlin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upadá do přerušovaného zimního spánku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813870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B47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71600" y="5157192"/>
            <a:ext cx="7920000" cy="1332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potrava - převážně hmyz, vytváří si také v podzemních </a:t>
            </a:r>
            <a:r>
              <a:rPr lang="cs-CZ" sz="2000" dirty="0" smtClean="0"/>
              <a:t>norách               </a:t>
            </a:r>
            <a:r>
              <a:rPr lang="cs-CZ" sz="2000" dirty="0" smtClean="0"/>
              <a:t>zásobu žížal na zimu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nespí zimním spánkem, během zimy žije v norách z vybudovaných zásob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má velmi slabý zrak </a:t>
            </a:r>
          </a:p>
          <a:p>
            <a:endParaRPr lang="cs-CZ" sz="2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275856" y="404664"/>
            <a:ext cx="2690480" cy="576000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Krtek obecný</a:t>
            </a:r>
          </a:p>
        </p:txBody>
      </p:sp>
      <p:pic>
        <p:nvPicPr>
          <p:cNvPr id="13314" name="Picture 2" descr="Soubor:European mole anima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052736"/>
            <a:ext cx="5652864" cy="403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Kurre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6639" y="1141456"/>
            <a:ext cx="3562735" cy="547200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4403576" y="2848373"/>
            <a:ext cx="4272880" cy="198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hlodavec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nespí zimním spánkem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vytváří  si zimní zásoby  v </a:t>
            </a:r>
            <a:r>
              <a:rPr lang="cs-CZ" sz="2000" dirty="0" smtClean="0"/>
              <a:t>dutinách stromů nebo pod </a:t>
            </a:r>
            <a:r>
              <a:rPr lang="cs-CZ" sz="2000" dirty="0" smtClean="0"/>
              <a:t>kořeny</a:t>
            </a:r>
            <a:endParaRPr lang="cs-CZ" sz="20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potrava - semena šišek, bukvice, žaludy, lískové oříšky, bobule, houby</a:t>
            </a:r>
          </a:p>
          <a:p>
            <a:r>
              <a:rPr lang="cs-CZ" sz="2000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347864" y="476672"/>
            <a:ext cx="3220177" cy="576000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Veverka obecná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5424" y="360035"/>
            <a:ext cx="834504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Označ živočicha, kterého nespatříme v zimě ve volné přírodě a vysvětli.</a:t>
            </a:r>
            <a:endParaRPr lang="cs-CZ" sz="2200" dirty="0"/>
          </a:p>
        </p:txBody>
      </p:sp>
      <p:pic>
        <p:nvPicPr>
          <p:cNvPr id="4" name="Picture 2" descr="Soubor:European Common Frog Rana temporaria (cropped)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/>
          <a:srcRect t="5795"/>
          <a:stretch/>
        </p:blipFill>
        <p:spPr bwMode="auto">
          <a:xfrm>
            <a:off x="5834271" y="1259222"/>
            <a:ext cx="1807432" cy="126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2" descr="Soubor:Kurre5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22137" y="3489466"/>
            <a:ext cx="1195399" cy="183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2" descr="http://upload.wikimedia.org/wikipedia/commons/5/5d/Capreolus_capreolus_%28Marek_Szczepanek%29.jpg"/>
          <p:cNvPicPr>
            <a:picLocks noChangeAspect="1" noChangeArrowheads="1"/>
          </p:cNvPicPr>
          <p:nvPr/>
        </p:nvPicPr>
        <p:blipFill rotWithShape="1">
          <a:blip r:embed="rId6" cstate="print"/>
          <a:srcRect t="5814" r="13589"/>
          <a:stretch/>
        </p:blipFill>
        <p:spPr bwMode="auto">
          <a:xfrm>
            <a:off x="508554" y="3789040"/>
            <a:ext cx="2020535" cy="144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Zaoblený obdélník 10"/>
          <p:cNvSpPr/>
          <p:nvPr/>
        </p:nvSpPr>
        <p:spPr>
          <a:xfrm>
            <a:off x="5834271" y="1196752"/>
            <a:ext cx="1807431" cy="1383480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131840" y="1124744"/>
            <a:ext cx="1728192" cy="1656184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131840" y="3933055"/>
            <a:ext cx="1512168" cy="1296145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6" descr="Soubor:Mustela nivalis -British Wildlife Centre-4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5520" y="3755669"/>
            <a:ext cx="1811160" cy="154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2" descr="Ještěrka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 t="8000" b="7990"/>
          <a:stretch>
            <a:fillRect/>
          </a:stretch>
        </p:blipFill>
        <p:spPr bwMode="auto">
          <a:xfrm>
            <a:off x="3419872" y="1196752"/>
            <a:ext cx="1199999" cy="1512168"/>
          </a:xfrm>
          <a:prstGeom prst="rect">
            <a:avLst/>
          </a:prstGeom>
          <a:noFill/>
        </p:spPr>
      </p:pic>
      <p:pic>
        <p:nvPicPr>
          <p:cNvPr id="15" name="Picture 6" descr="C:\Documents and Settings\User\Dokumenty\Obrázky\11954311901593818383Machovka_lady_bug_svg_med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347864" y="4221088"/>
            <a:ext cx="1099548" cy="792000"/>
          </a:xfrm>
          <a:prstGeom prst="rect">
            <a:avLst/>
          </a:prstGeom>
          <a:noFill/>
        </p:spPr>
      </p:pic>
      <p:pic>
        <p:nvPicPr>
          <p:cNvPr id="5122" name="Picture 2" descr="Soubor:01-sfel-08-009a - crop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39552" y="1052736"/>
            <a:ext cx="1884146" cy="172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aoblený obdélník 2"/>
          <p:cNvSpPr/>
          <p:nvPr/>
        </p:nvSpPr>
        <p:spPr>
          <a:xfrm>
            <a:off x="6804248" y="5805264"/>
            <a:ext cx="93610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Řešení.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743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2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02430" y="2570382"/>
            <a:ext cx="183409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Veverka obecná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6074115" y="3209558"/>
            <a:ext cx="154208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Krtek obecný</a:t>
            </a:r>
            <a:endParaRPr lang="cs-CZ" sz="2000" dirty="0"/>
          </a:p>
        </p:txBody>
      </p:sp>
      <p:pic>
        <p:nvPicPr>
          <p:cNvPr id="11" name="Picture 2" descr="Soubor:Hamster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 cstate="print"/>
          <a:srcRect l="-1" r="1070"/>
          <a:stretch/>
        </p:blipFill>
        <p:spPr bwMode="auto">
          <a:xfrm>
            <a:off x="5148064" y="3717032"/>
            <a:ext cx="3087918" cy="2340000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6041001" y="6093296"/>
            <a:ext cx="146283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dirty="0" smtClean="0">
                <a:solidFill>
                  <a:prstClr val="black"/>
                </a:solidFill>
                <a:sym typeface="Symbol"/>
              </a:rPr>
              <a:t>Křeček polní</a:t>
            </a:r>
            <a:endParaRPr lang="cs-CZ" sz="2000" dirty="0">
              <a:solidFill>
                <a:prstClr val="black"/>
              </a:solidFill>
            </a:endParaRPr>
          </a:p>
        </p:txBody>
      </p:sp>
      <p:pic>
        <p:nvPicPr>
          <p:cNvPr id="19458" name="Picture 2" descr="Soubor:European mole animal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06716" y="889678"/>
            <a:ext cx="3129266" cy="2232000"/>
          </a:xfrm>
          <a:prstGeom prst="rect">
            <a:avLst/>
          </a:prstGeom>
          <a:noFill/>
        </p:spPr>
      </p:pic>
      <p:pic>
        <p:nvPicPr>
          <p:cNvPr id="13" name="Picture 2" descr="Wheat"/>
          <p:cNvPicPr>
            <a:picLocks noChangeAspect="1" noChangeArrowheads="1"/>
          </p:cNvPicPr>
          <p:nvPr/>
        </p:nvPicPr>
        <p:blipFill>
          <a:blip r:embed="rId7" cstate="print"/>
          <a:srcRect l="4785" t="25287"/>
          <a:stretch>
            <a:fillRect/>
          </a:stretch>
        </p:blipFill>
        <p:spPr bwMode="auto">
          <a:xfrm>
            <a:off x="3635896" y="4653136"/>
            <a:ext cx="1432942" cy="17008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ovéPole 13"/>
          <p:cNvSpPr txBox="1"/>
          <p:nvPr/>
        </p:nvSpPr>
        <p:spPr>
          <a:xfrm>
            <a:off x="467544" y="332656"/>
            <a:ext cx="75094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Jaké zásoby na zimu si vytvářejí tato zvířata? Spoj čarou. </a:t>
            </a:r>
            <a:endParaRPr lang="cs-CZ" sz="2400" dirty="0"/>
          </a:p>
        </p:txBody>
      </p:sp>
      <p:pic>
        <p:nvPicPr>
          <p:cNvPr id="15" name="Picture 5" descr="C:\Documents and Settings\User\Dokumenty\Obrázky\worm-md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78286" y="3433996"/>
            <a:ext cx="1476364" cy="1151968"/>
          </a:xfrm>
          <a:prstGeom prst="rect">
            <a:avLst/>
          </a:prstGeom>
          <a:noFill/>
        </p:spPr>
      </p:pic>
      <p:pic>
        <p:nvPicPr>
          <p:cNvPr id="17" name="Picture 4" descr="Mushroom champignon 0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9212" y="3564325"/>
            <a:ext cx="1025878" cy="1008000"/>
          </a:xfrm>
          <a:prstGeom prst="rect">
            <a:avLst/>
          </a:prstGeom>
          <a:noFill/>
        </p:spPr>
      </p:pic>
      <p:pic>
        <p:nvPicPr>
          <p:cNvPr id="18" name="Picture 6" descr="E:\plody --\plody ll 017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552" t="13335" r="30283" b="15705"/>
          <a:stretch/>
        </p:blipFill>
        <p:spPr bwMode="auto">
          <a:xfrm>
            <a:off x="930122" y="4894647"/>
            <a:ext cx="584058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416" t="18333" r="11250" b="1"/>
          <a:stretch/>
        </p:blipFill>
        <p:spPr>
          <a:xfrm>
            <a:off x="1911813" y="5022628"/>
            <a:ext cx="1508573" cy="126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23" name="Přímá spojnice 22"/>
          <p:cNvCxnSpPr/>
          <p:nvPr/>
        </p:nvCxnSpPr>
        <p:spPr>
          <a:xfrm flipV="1">
            <a:off x="3635896" y="2996952"/>
            <a:ext cx="2808312" cy="101302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4788024" y="4941168"/>
            <a:ext cx="504056" cy="64807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Soubor:Kurre5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277457" y="763542"/>
            <a:ext cx="1512000" cy="23222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7" name="Přímá spojnice 6"/>
          <p:cNvCxnSpPr/>
          <p:nvPr/>
        </p:nvCxnSpPr>
        <p:spPr>
          <a:xfrm flipV="1">
            <a:off x="1008577" y="2996952"/>
            <a:ext cx="806129" cy="65195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222151" y="2997696"/>
            <a:ext cx="874028" cy="240776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 flipV="1">
            <a:off x="2412955" y="2970492"/>
            <a:ext cx="574869" cy="22047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Zaoblený obdélník 21"/>
          <p:cNvSpPr/>
          <p:nvPr/>
        </p:nvSpPr>
        <p:spPr>
          <a:xfrm>
            <a:off x="7616204" y="6293351"/>
            <a:ext cx="9425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Řešení.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250"/>
                            </p:stCondLst>
                            <p:childTnLst>
                              <p:par>
                                <p:cTn id="2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70236" y="476672"/>
            <a:ext cx="36320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Spoj zvíře s úkrytem v zimě.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5589240"/>
            <a:ext cx="1512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dutina stromu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5589240"/>
            <a:ext cx="15933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odzemní nora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5589240"/>
            <a:ext cx="1407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hromada listí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4696" y="5565080"/>
            <a:ext cx="1549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hromada dříví</a:t>
            </a:r>
            <a:endParaRPr lang="cs-CZ" dirty="0"/>
          </a:p>
        </p:txBody>
      </p:sp>
      <p:pic>
        <p:nvPicPr>
          <p:cNvPr id="8" name="Picture 2" descr="Soubor:Kurre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340768"/>
            <a:ext cx="961000" cy="1476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32240" y="4077072"/>
            <a:ext cx="1776000" cy="1332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168" t="34122" r="-931" b="2663"/>
          <a:stretch/>
        </p:blipFill>
        <p:spPr>
          <a:xfrm>
            <a:off x="2627784" y="4077072"/>
            <a:ext cx="1440160" cy="136798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99" t="4890" b="2802"/>
          <a:stretch/>
        </p:blipFill>
        <p:spPr>
          <a:xfrm>
            <a:off x="4499992" y="4077072"/>
            <a:ext cx="1800852" cy="1332000"/>
          </a:xfrm>
          <a:prstGeom prst="rect">
            <a:avLst/>
          </a:prstGeom>
        </p:spPr>
      </p:pic>
      <p:pic>
        <p:nvPicPr>
          <p:cNvPr id="19" name="Picture 4" descr="File:Erinaceus europaeus (Marek Szczepanek)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 t="11387" r="20294" b="3220"/>
          <a:stretch>
            <a:fillRect/>
          </a:stretch>
        </p:blipFill>
        <p:spPr bwMode="auto">
          <a:xfrm>
            <a:off x="6804248" y="1484784"/>
            <a:ext cx="1656184" cy="1151992"/>
          </a:xfrm>
          <a:prstGeom prst="rect">
            <a:avLst/>
          </a:prstGeom>
          <a:noFill/>
        </p:spPr>
      </p:pic>
      <p:pic>
        <p:nvPicPr>
          <p:cNvPr id="20" name="Picture 2" descr="Soubor:Europäischer Ziesel in Hockstellung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 l="1818" t="4849" b="3020"/>
          <a:stretch>
            <a:fillRect/>
          </a:stretch>
        </p:blipFill>
        <p:spPr bwMode="auto">
          <a:xfrm>
            <a:off x="2267744" y="1412776"/>
            <a:ext cx="1739176" cy="1224000"/>
          </a:xfrm>
          <a:prstGeom prst="rect">
            <a:avLst/>
          </a:prstGeom>
          <a:noFill/>
        </p:spPr>
      </p:pic>
      <p:cxnSp>
        <p:nvCxnSpPr>
          <p:cNvPr id="16" name="Přímá spojovací čára 15"/>
          <p:cNvCxnSpPr>
            <a:stCxn id="19" idx="2"/>
            <a:endCxn id="13" idx="0"/>
          </p:cNvCxnSpPr>
          <p:nvPr/>
        </p:nvCxnSpPr>
        <p:spPr>
          <a:xfrm flipH="1">
            <a:off x="7620240" y="2636776"/>
            <a:ext cx="12100" cy="1440296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3074" idx="2"/>
            <a:endCxn id="21" idx="0"/>
          </p:cNvCxnSpPr>
          <p:nvPr/>
        </p:nvCxnSpPr>
        <p:spPr>
          <a:xfrm flipH="1">
            <a:off x="1537102" y="2636776"/>
            <a:ext cx="3807950" cy="1512304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endCxn id="17" idx="0"/>
          </p:cNvCxnSpPr>
          <p:nvPr/>
        </p:nvCxnSpPr>
        <p:spPr>
          <a:xfrm>
            <a:off x="1767215" y="2735058"/>
            <a:ext cx="1580649" cy="1342014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20" idx="2"/>
            <a:endCxn id="18" idx="0"/>
          </p:cNvCxnSpPr>
          <p:nvPr/>
        </p:nvCxnSpPr>
        <p:spPr>
          <a:xfrm>
            <a:off x="3137332" y="2636776"/>
            <a:ext cx="2263086" cy="1440296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21" name="Obrázek 20" descr="krmelec 007 -.jpg"/>
          <p:cNvPicPr>
            <a:picLocks noChangeAspect="1"/>
          </p:cNvPicPr>
          <p:nvPr/>
        </p:nvPicPr>
        <p:blipFill>
          <a:blip r:embed="rId11" cstate="print"/>
          <a:srcRect t="4716" r="9054" b="10374"/>
          <a:stretch>
            <a:fillRect/>
          </a:stretch>
        </p:blipFill>
        <p:spPr>
          <a:xfrm>
            <a:off x="611560" y="4149080"/>
            <a:ext cx="1851084" cy="1296162"/>
          </a:xfrm>
          <a:prstGeom prst="rect">
            <a:avLst/>
          </a:prstGeom>
        </p:spPr>
      </p:pic>
      <p:pic>
        <p:nvPicPr>
          <p:cNvPr id="3074" name="Picture 2" descr="Soubor:Mustela nivalis -British Wildlife Centre-4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 t="8890" r="8822" b="6656"/>
          <a:stretch>
            <a:fillRect/>
          </a:stretch>
        </p:blipFill>
        <p:spPr bwMode="auto">
          <a:xfrm>
            <a:off x="4572000" y="1412776"/>
            <a:ext cx="1546104" cy="1224000"/>
          </a:xfrm>
          <a:prstGeom prst="rect">
            <a:avLst/>
          </a:prstGeom>
          <a:noFill/>
        </p:spPr>
      </p:pic>
      <p:sp>
        <p:nvSpPr>
          <p:cNvPr id="29" name="Zaoblený obdélník 28"/>
          <p:cNvSpPr/>
          <p:nvPr/>
        </p:nvSpPr>
        <p:spPr>
          <a:xfrm>
            <a:off x="7740352" y="6093296"/>
            <a:ext cx="100811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Řešení.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0352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16632"/>
            <a:ext cx="8568952" cy="56784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Zdroje:</a:t>
            </a:r>
          </a:p>
          <a:p>
            <a:r>
              <a:rPr lang="cs-CZ" sz="1100" dirty="0" err="1" smtClean="0"/>
              <a:t>Benutzer</a:t>
            </a:r>
            <a:r>
              <a:rPr lang="cs-CZ" sz="1100" dirty="0" smtClean="0"/>
              <a:t>: BS </a:t>
            </a:r>
            <a:r>
              <a:rPr lang="cs-CZ" sz="1100" dirty="0" err="1" smtClean="0"/>
              <a:t>Thurner</a:t>
            </a:r>
            <a:r>
              <a:rPr lang="cs-CZ" sz="1100" dirty="0" smtClean="0"/>
              <a:t> </a:t>
            </a:r>
            <a:r>
              <a:rPr lang="cs-CZ" sz="1100" dirty="0" err="1" smtClean="0"/>
              <a:t>Hof</a:t>
            </a:r>
            <a:r>
              <a:rPr lang="cs-CZ" sz="1100" dirty="0" smtClean="0"/>
              <a:t>.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: </a:t>
            </a:r>
            <a:r>
              <a:rPr lang="cs-CZ" sz="1100" dirty="0" err="1" smtClean="0"/>
              <a:t>Europäischer</a:t>
            </a:r>
            <a:r>
              <a:rPr lang="cs-CZ" sz="1100" dirty="0" smtClean="0"/>
              <a:t> </a:t>
            </a:r>
            <a:r>
              <a:rPr lang="cs-CZ" sz="1100" dirty="0" err="1" smtClean="0"/>
              <a:t>Ziesel</a:t>
            </a:r>
            <a:r>
              <a:rPr lang="cs-CZ" sz="1100" dirty="0" smtClean="0"/>
              <a:t> in </a:t>
            </a:r>
            <a:r>
              <a:rPr lang="cs-CZ" sz="1100" dirty="0"/>
              <a:t>Hockstellung.jpg [online]. </a:t>
            </a:r>
            <a:r>
              <a:rPr lang="cs-CZ" sz="1100" dirty="0" smtClean="0"/>
              <a:t>[cit. 2011-10-17].Dostupný pod licencí </a:t>
            </a:r>
            <a:r>
              <a:rPr lang="cs-CZ" sz="1100" dirty="0" err="1" smtClean="0">
                <a:cs typeface="Times New Roman" pitchFamily="18" charset="0"/>
              </a:rPr>
              <a:t>Creative</a:t>
            </a:r>
            <a:r>
              <a:rPr lang="cs-CZ" sz="1100" dirty="0" smtClean="0">
                <a:cs typeface="Times New Roman" pitchFamily="18" charset="0"/>
              </a:rPr>
              <a:t> </a:t>
            </a:r>
            <a:r>
              <a:rPr lang="cs-CZ" sz="1100" dirty="0" err="1" smtClean="0">
                <a:cs typeface="Times New Roman" pitchFamily="18" charset="0"/>
              </a:rPr>
              <a:t>Commons</a:t>
            </a:r>
            <a:r>
              <a:rPr lang="cs-CZ" sz="1100" dirty="0" smtClean="0">
                <a:cs typeface="Times New Roman" pitchFamily="18" charset="0"/>
              </a:rPr>
              <a:t> </a:t>
            </a:r>
            <a:r>
              <a:rPr lang="cs-CZ" sz="1100" dirty="0">
                <a:hlinkClick r:id="rId2"/>
              </a:rPr>
              <a:t>Uveďte autora3.0 </a:t>
            </a:r>
            <a:r>
              <a:rPr lang="cs-CZ" sz="1100" dirty="0" err="1">
                <a:hlinkClick r:id="rId2"/>
              </a:rPr>
              <a:t>Unported</a:t>
            </a:r>
            <a:r>
              <a:rPr lang="cs-CZ" sz="1100" dirty="0"/>
              <a:t> na </a:t>
            </a:r>
            <a:r>
              <a:rPr lang="cs-CZ" sz="1100" dirty="0" smtClean="0"/>
              <a:t>WWW: 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</a:rPr>
              <a:t>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  <a:hlinkClick r:id="rId3"/>
              </a:rPr>
              <a:t>http://cs.wikipedia.org/wiki/Soubor:Europ%C3%A4ischer_Ziesel_in_Hockstellung.jpg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</a:rPr>
              <a:t>.  </a:t>
            </a:r>
          </a:p>
          <a:p>
            <a:r>
              <a:rPr lang="cs-CZ" sz="1100" dirty="0" err="1" smtClean="0">
                <a:solidFill>
                  <a:prstClr val="black"/>
                </a:solidFill>
                <a:sym typeface="Symbol"/>
              </a:rPr>
              <a:t>Szcepanek</a:t>
            </a:r>
            <a:r>
              <a:rPr lang="cs-CZ" sz="1100" dirty="0" smtClean="0">
                <a:solidFill>
                  <a:prstClr val="black"/>
                </a:solidFill>
                <a:sym typeface="Symbol"/>
              </a:rPr>
              <a:t>, Marek.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: </a:t>
            </a:r>
            <a:r>
              <a:rPr lang="cs-CZ" sz="1100" dirty="0"/>
              <a:t>[online</a:t>
            </a:r>
            <a:r>
              <a:rPr lang="cs-CZ" sz="1100" dirty="0" smtClean="0"/>
              <a:t>]. </a:t>
            </a:r>
            <a:r>
              <a:rPr lang="pt-BR" sz="1100" dirty="0" smtClean="0"/>
              <a:t>Erinaceus europaeus.jpg</a:t>
            </a:r>
            <a:r>
              <a:rPr lang="cs-CZ" sz="1100" dirty="0"/>
              <a:t> [online]. </a:t>
            </a:r>
            <a:r>
              <a:rPr lang="cs-CZ" sz="1100" dirty="0" smtClean="0"/>
              <a:t>[cit. 2011-10-17]. Dostupný pod licencí </a:t>
            </a:r>
            <a:r>
              <a:rPr lang="cs-CZ" sz="1100" dirty="0" err="1" smtClean="0">
                <a:cs typeface="Times New Roman" pitchFamily="18" charset="0"/>
              </a:rPr>
              <a:t>Creative</a:t>
            </a:r>
            <a:r>
              <a:rPr lang="cs-CZ" sz="1100" dirty="0" smtClean="0">
                <a:cs typeface="Times New Roman" pitchFamily="18" charset="0"/>
              </a:rPr>
              <a:t> </a:t>
            </a:r>
            <a:r>
              <a:rPr lang="cs-CZ" sz="1100" dirty="0" err="1" smtClean="0">
                <a:cs typeface="Times New Roman" pitchFamily="18" charset="0"/>
              </a:rPr>
              <a:t>Commons</a:t>
            </a:r>
            <a:r>
              <a:rPr lang="cs-CZ" sz="1100" dirty="0" smtClean="0">
                <a:cs typeface="Times New Roman" pitchFamily="18" charset="0"/>
              </a:rPr>
              <a:t> </a:t>
            </a:r>
          </a:p>
          <a:p>
            <a:r>
              <a:rPr lang="cs-CZ" sz="1100" dirty="0">
                <a:hlinkClick r:id="rId2"/>
              </a:rPr>
              <a:t>Uveďte autora3.0 </a:t>
            </a:r>
            <a:r>
              <a:rPr lang="cs-CZ" sz="1100" dirty="0" err="1">
                <a:hlinkClick r:id="rId2"/>
              </a:rPr>
              <a:t>Unported</a:t>
            </a:r>
            <a:r>
              <a:rPr lang="cs-CZ" sz="1100" dirty="0"/>
              <a:t> na </a:t>
            </a:r>
            <a:r>
              <a:rPr lang="cs-CZ" sz="1100" dirty="0" smtClean="0"/>
              <a:t>WWW: 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</a:rPr>
              <a:t></a:t>
            </a:r>
            <a:r>
              <a:rPr lang="cs-CZ" sz="1100" dirty="0" smtClean="0">
                <a:hlinkClick r:id="rId4"/>
              </a:rPr>
              <a:t>http://cs.wikipedia.org/wiki/Soubor:Erinaceus_europaeus_(Marek_Szczepanek).jpg</a:t>
            </a:r>
            <a:r>
              <a:rPr lang="cs-CZ" sz="1100" dirty="0" smtClean="0">
                <a:solidFill>
                  <a:prstClr val="black"/>
                </a:solidFill>
                <a:sym typeface="Symbol"/>
              </a:rPr>
              <a:t>. </a:t>
            </a:r>
          </a:p>
          <a:p>
            <a:r>
              <a:rPr lang="cs-CZ" sz="1100" dirty="0" err="1" smtClean="0"/>
              <a:t>Ostermann</a:t>
            </a:r>
            <a:r>
              <a:rPr lang="cs-CZ" sz="1100" dirty="0" smtClean="0"/>
              <a:t>, Marcus. Wikipedia.cz: </a:t>
            </a:r>
            <a:r>
              <a:rPr lang="cs-CZ" sz="1100" dirty="0" err="1" smtClean="0"/>
              <a:t>Siebenschlaefer</a:t>
            </a:r>
            <a:r>
              <a:rPr lang="cs-CZ" sz="1100" dirty="0" smtClean="0"/>
              <a:t> </a:t>
            </a:r>
            <a:r>
              <a:rPr lang="cs-CZ" sz="1100" dirty="0" err="1" smtClean="0"/>
              <a:t>glis</a:t>
            </a:r>
            <a:r>
              <a:rPr lang="cs-CZ" sz="1100" dirty="0" smtClean="0"/>
              <a:t> </a:t>
            </a:r>
            <a:r>
              <a:rPr lang="cs-CZ" sz="1100" dirty="0"/>
              <a:t>glis.jpg [online</a:t>
            </a:r>
            <a:r>
              <a:rPr lang="cs-CZ" sz="1100" dirty="0" smtClean="0"/>
              <a:t>]: [cit. 2011-10-17]. </a:t>
            </a:r>
          </a:p>
          <a:p>
            <a:r>
              <a:rPr lang="cs-CZ" sz="1100" dirty="0" smtClean="0"/>
              <a:t>Dostupný pod licencí </a:t>
            </a:r>
            <a:r>
              <a:rPr lang="cs-CZ" sz="1100" dirty="0" err="1" smtClean="0">
                <a:cs typeface="Times New Roman" pitchFamily="18" charset="0"/>
              </a:rPr>
              <a:t>Creative</a:t>
            </a:r>
            <a:r>
              <a:rPr lang="cs-CZ" sz="1100" dirty="0" smtClean="0">
                <a:cs typeface="Times New Roman" pitchFamily="18" charset="0"/>
              </a:rPr>
              <a:t> </a:t>
            </a:r>
            <a:r>
              <a:rPr lang="cs-CZ" sz="1100" dirty="0" err="1" smtClean="0">
                <a:cs typeface="Times New Roman" pitchFamily="18" charset="0"/>
              </a:rPr>
              <a:t>Commons</a:t>
            </a:r>
            <a:r>
              <a:rPr lang="cs-CZ" sz="1100" dirty="0" smtClean="0">
                <a:cs typeface="Times New Roman" pitchFamily="18" charset="0"/>
              </a:rPr>
              <a:t> </a:t>
            </a:r>
            <a:r>
              <a:rPr lang="cs-CZ" sz="1100" dirty="0">
                <a:hlinkClick r:id="rId2"/>
              </a:rPr>
              <a:t>Uveďte autora3.0 </a:t>
            </a:r>
            <a:r>
              <a:rPr lang="cs-CZ" sz="1100" dirty="0" err="1">
                <a:hlinkClick r:id="rId2"/>
              </a:rPr>
              <a:t>Unported</a:t>
            </a:r>
            <a:r>
              <a:rPr lang="cs-CZ" sz="1100" dirty="0"/>
              <a:t> na </a:t>
            </a:r>
            <a:r>
              <a:rPr lang="cs-CZ" sz="1100" dirty="0" smtClean="0"/>
              <a:t>WWW: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5"/>
              </a:rPr>
              <a:t>http://cs.wikipedia.org/wiki/Soubor:Siebenschlaefer_glis_glis.jpg</a:t>
            </a:r>
            <a:r>
              <a:rPr lang="cs-CZ" sz="1100" dirty="0" smtClean="0">
                <a:sym typeface="Symbol"/>
              </a:rPr>
              <a:t>. </a:t>
            </a:r>
          </a:p>
          <a:p>
            <a:r>
              <a:rPr lang="cs-CZ" sz="1100" dirty="0" err="1" smtClean="0"/>
              <a:t>Björn</a:t>
            </a:r>
            <a:r>
              <a:rPr lang="cs-CZ" sz="1100" dirty="0" smtClean="0"/>
              <a:t>, Schulz</a:t>
            </a:r>
            <a:r>
              <a:rPr lang="cs-CZ" sz="1100" i="1" dirty="0" smtClean="0"/>
              <a:t>. </a:t>
            </a:r>
            <a:r>
              <a:rPr lang="cs-CZ" sz="1100" dirty="0"/>
              <a:t>Wikipedia.cz [online</a:t>
            </a:r>
            <a:r>
              <a:rPr lang="cs-CZ" sz="1100" dirty="0" smtClean="0"/>
              <a:t>]. </a:t>
            </a:r>
            <a:r>
              <a:rPr lang="cs-CZ" sz="1100" dirty="0" err="1" smtClean="0"/>
              <a:t>Haselmaus.JPG</a:t>
            </a:r>
            <a:r>
              <a:rPr lang="cs-CZ" sz="1100" dirty="0" smtClean="0"/>
              <a:t> [online</a:t>
            </a:r>
            <a:r>
              <a:rPr lang="cs-CZ" sz="1100" dirty="0"/>
              <a:t>]. </a:t>
            </a:r>
            <a:r>
              <a:rPr lang="cs-CZ" sz="1100" dirty="0" smtClean="0"/>
              <a:t>[cit. 2011-10-17]. Dostupný pod licencí </a:t>
            </a:r>
            <a:r>
              <a:rPr lang="cs-CZ" sz="1100" dirty="0" err="1" smtClean="0">
                <a:cs typeface="Times New Roman" pitchFamily="18" charset="0"/>
              </a:rPr>
              <a:t>Creative</a:t>
            </a:r>
            <a:r>
              <a:rPr lang="cs-CZ" sz="1100" dirty="0" smtClean="0">
                <a:cs typeface="Times New Roman" pitchFamily="18" charset="0"/>
              </a:rPr>
              <a:t> </a:t>
            </a:r>
            <a:r>
              <a:rPr lang="cs-CZ" sz="1100" dirty="0" err="1" smtClean="0">
                <a:cs typeface="Times New Roman" pitchFamily="18" charset="0"/>
              </a:rPr>
              <a:t>Commons</a:t>
            </a:r>
            <a:r>
              <a:rPr lang="cs-CZ" sz="1100" dirty="0" smtClean="0">
                <a:cs typeface="Times New Roman" pitchFamily="18" charset="0"/>
              </a:rPr>
              <a:t> </a:t>
            </a:r>
            <a:r>
              <a:rPr lang="cs-CZ" sz="1100" dirty="0" err="1" smtClean="0">
                <a:hlinkClick r:id="rId6"/>
              </a:rPr>
              <a:t>Luveďte</a:t>
            </a:r>
            <a:r>
              <a:rPr lang="cs-CZ" sz="1100" dirty="0" smtClean="0">
                <a:hlinkClick r:id="rId6"/>
              </a:rPr>
              <a:t> autora2.5 </a:t>
            </a:r>
            <a:r>
              <a:rPr lang="cs-CZ" sz="1100" dirty="0" err="1" smtClean="0">
                <a:hlinkClick r:id="rId6"/>
              </a:rPr>
              <a:t>Generic</a:t>
            </a:r>
            <a:r>
              <a:rPr lang="cs-CZ" sz="1100" dirty="0" smtClean="0"/>
              <a:t>   na WWW: 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7"/>
              </a:rPr>
              <a:t>http://cs.wikipedia.org/wiki/Soubor:Haselmaus.JPG</a:t>
            </a:r>
            <a:r>
              <a:rPr lang="cs-CZ" sz="1100" dirty="0" smtClean="0">
                <a:sym typeface="Symbol"/>
              </a:rPr>
              <a:t>. </a:t>
            </a:r>
            <a:r>
              <a:rPr lang="cs-CZ" sz="1100" i="1" dirty="0" smtClean="0"/>
              <a:t> </a:t>
            </a:r>
            <a:endParaRPr lang="cs-CZ" sz="1100" dirty="0" smtClean="0">
              <a:sym typeface="Symbol"/>
            </a:endParaRPr>
          </a:p>
          <a:p>
            <a:r>
              <a:rPr lang="cs-CZ" sz="1100" dirty="0" smtClean="0"/>
              <a:t>Werner, Manuel</a:t>
            </a:r>
            <a:r>
              <a:rPr lang="cs-CZ" sz="1100" dirty="0"/>
              <a:t>. </a:t>
            </a:r>
            <a:r>
              <a:rPr lang="cs-CZ" sz="1100" dirty="0" smtClean="0"/>
              <a:t>Wikipedia.cz: </a:t>
            </a:r>
            <a:r>
              <a:rPr lang="cs-CZ" sz="1100" dirty="0"/>
              <a:t>Myotis.jpg [online]. </a:t>
            </a:r>
            <a:r>
              <a:rPr lang="cs-CZ" sz="1100" dirty="0" smtClean="0"/>
              <a:t>[cit. 2011-10-17]. Dostupný pod licencí </a:t>
            </a:r>
            <a:r>
              <a:rPr lang="cs-CZ" sz="1100" dirty="0" err="1" smtClean="0">
                <a:cs typeface="Times New Roman" pitchFamily="18" charset="0"/>
              </a:rPr>
              <a:t>Creative</a:t>
            </a:r>
            <a:r>
              <a:rPr lang="cs-CZ" sz="1100" dirty="0" smtClean="0">
                <a:cs typeface="Times New Roman" pitchFamily="18" charset="0"/>
              </a:rPr>
              <a:t> </a:t>
            </a:r>
            <a:r>
              <a:rPr lang="cs-CZ" sz="1100" dirty="0" err="1" smtClean="0">
                <a:cs typeface="Times New Roman" pitchFamily="18" charset="0"/>
              </a:rPr>
              <a:t>Commons</a:t>
            </a:r>
            <a:r>
              <a:rPr lang="cs-CZ" sz="1100" dirty="0" smtClean="0">
                <a:cs typeface="Times New Roman" pitchFamily="18" charset="0"/>
              </a:rPr>
              <a:t> </a:t>
            </a:r>
            <a:r>
              <a:rPr lang="cs-CZ" sz="1100" dirty="0">
                <a:hlinkClick r:id="rId2"/>
              </a:rPr>
              <a:t>Uveďte autora3.0 </a:t>
            </a:r>
            <a:r>
              <a:rPr lang="cs-CZ" sz="1100" dirty="0" err="1">
                <a:hlinkClick r:id="rId2"/>
              </a:rPr>
              <a:t>Unported</a:t>
            </a:r>
            <a:r>
              <a:rPr lang="cs-CZ" sz="1100" dirty="0"/>
              <a:t> </a:t>
            </a:r>
            <a:endParaRPr lang="cs-CZ" sz="1100" dirty="0" smtClean="0"/>
          </a:p>
          <a:p>
            <a:r>
              <a:rPr lang="cs-CZ" sz="1100" dirty="0" smtClean="0"/>
              <a:t>na WWW: 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8"/>
              </a:rPr>
              <a:t>http://cs.wikipedia.org/wiki/Soubor:Myotis.jpg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err="1" smtClean="0"/>
              <a:t>Badger</a:t>
            </a:r>
            <a:r>
              <a:rPr lang="cs-CZ" sz="1100" dirty="0" smtClean="0"/>
              <a:t>, </a:t>
            </a:r>
            <a:r>
              <a:rPr lang="cs-CZ" sz="1100" dirty="0" err="1" smtClean="0"/>
              <a:t>Hero</a:t>
            </a:r>
            <a:r>
              <a:rPr lang="cs-CZ" sz="1100" dirty="0"/>
              <a:t>. </a:t>
            </a:r>
            <a:r>
              <a:rPr lang="cs-CZ" sz="1100" dirty="0" smtClean="0"/>
              <a:t>Wikipedia.cz: </a:t>
            </a:r>
            <a:r>
              <a:rPr lang="cs-CZ" sz="1100" dirty="0"/>
              <a:t>Badger-badger.jpg [online]. </a:t>
            </a:r>
            <a:r>
              <a:rPr lang="cs-CZ" sz="1100" dirty="0" smtClean="0"/>
              <a:t>[cit. 2011-10-17]. Dostupný pod licencí </a:t>
            </a:r>
            <a:r>
              <a:rPr lang="cs-CZ" sz="1100" dirty="0" err="1" smtClean="0">
                <a:cs typeface="Times New Roman" pitchFamily="18" charset="0"/>
              </a:rPr>
              <a:t>Creative</a:t>
            </a:r>
            <a:r>
              <a:rPr lang="cs-CZ" sz="1100" dirty="0" smtClean="0">
                <a:cs typeface="Times New Roman" pitchFamily="18" charset="0"/>
              </a:rPr>
              <a:t> </a:t>
            </a:r>
            <a:r>
              <a:rPr lang="cs-CZ" sz="1100" dirty="0" err="1" smtClean="0">
                <a:cs typeface="Times New Roman" pitchFamily="18" charset="0"/>
              </a:rPr>
              <a:t>Commons</a:t>
            </a:r>
            <a:r>
              <a:rPr lang="cs-CZ" sz="1100" dirty="0" smtClean="0">
                <a:cs typeface="Times New Roman" pitchFamily="18" charset="0"/>
              </a:rPr>
              <a:t> </a:t>
            </a:r>
            <a:r>
              <a:rPr lang="cs-CZ" sz="1100" dirty="0">
                <a:hlinkClick r:id="rId2"/>
              </a:rPr>
              <a:t>Uveďte autora3.0 </a:t>
            </a:r>
            <a:r>
              <a:rPr lang="cs-CZ" sz="1100" dirty="0" err="1">
                <a:hlinkClick r:id="rId2"/>
              </a:rPr>
              <a:t>Unported</a:t>
            </a:r>
            <a:r>
              <a:rPr lang="cs-CZ" sz="1100" dirty="0"/>
              <a:t> </a:t>
            </a:r>
            <a:endParaRPr lang="cs-CZ" sz="1100" dirty="0" smtClean="0"/>
          </a:p>
          <a:p>
            <a:r>
              <a:rPr lang="cs-CZ" sz="1100" dirty="0" smtClean="0"/>
              <a:t>na WWW: 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</a:rPr>
              <a:t>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  <a:hlinkClick r:id="rId9"/>
              </a:rPr>
              <a:t>http://cs.wikipedia.org/wiki/</a:t>
            </a:r>
            <a:r>
              <a:rPr lang="cs-CZ" sz="1100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  <a:hlinkClick r:id="rId9"/>
              </a:rPr>
              <a:t>Soubor:Badger-badger.jpg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</a:rPr>
              <a:t>. </a:t>
            </a:r>
            <a:endParaRPr lang="cs-CZ" sz="1100" dirty="0" smtClean="0">
              <a:solidFill>
                <a:prstClr val="black"/>
              </a:solidFill>
            </a:endParaRPr>
          </a:p>
          <a:p>
            <a:r>
              <a:rPr lang="cs-CZ" sz="1100" dirty="0" err="1" smtClean="0">
                <a:sym typeface="Symbol"/>
              </a:rPr>
              <a:t>K</a:t>
            </a:r>
            <a:r>
              <a:rPr lang="cs-CZ" sz="1100" dirty="0" err="1" smtClean="0"/>
              <a:t>atanski</a:t>
            </a:r>
            <a:r>
              <a:rPr lang="cs-CZ" sz="1100" dirty="0"/>
              <a:t>. </a:t>
            </a:r>
            <a:r>
              <a:rPr lang="cs-CZ" sz="1100" dirty="0" smtClean="0"/>
              <a:t>Wikipedia.cz: </a:t>
            </a:r>
            <a:r>
              <a:rPr lang="cs-CZ" sz="1100" dirty="0"/>
              <a:t>Hamster.jpg [online]. </a:t>
            </a:r>
            <a:r>
              <a:rPr lang="cs-CZ" sz="1100" dirty="0" smtClean="0"/>
              <a:t>[cit.2011-10-17]. Dostupný pod licencí </a:t>
            </a:r>
            <a:r>
              <a:rPr lang="cs-CZ" sz="1100" dirty="0" err="1" smtClean="0">
                <a:cs typeface="Times New Roman" pitchFamily="18" charset="0"/>
              </a:rPr>
              <a:t>Creative</a:t>
            </a:r>
            <a:r>
              <a:rPr lang="cs-CZ" sz="1100" dirty="0" smtClean="0">
                <a:cs typeface="Times New Roman" pitchFamily="18" charset="0"/>
              </a:rPr>
              <a:t> </a:t>
            </a:r>
            <a:r>
              <a:rPr lang="cs-CZ" sz="1100" dirty="0" err="1" smtClean="0">
                <a:cs typeface="Times New Roman" pitchFamily="18" charset="0"/>
              </a:rPr>
              <a:t>Commons</a:t>
            </a:r>
            <a:r>
              <a:rPr lang="cs-CZ" sz="1100" dirty="0" smtClean="0">
                <a:cs typeface="Times New Roman" pitchFamily="18" charset="0"/>
              </a:rPr>
              <a:t> </a:t>
            </a:r>
            <a:r>
              <a:rPr lang="cs-CZ" sz="1100" dirty="0">
                <a:hlinkClick r:id="rId2"/>
              </a:rPr>
              <a:t>Uveďte autora3.0 </a:t>
            </a:r>
            <a:r>
              <a:rPr lang="cs-CZ" sz="1100" dirty="0" err="1">
                <a:hlinkClick r:id="rId2"/>
              </a:rPr>
              <a:t>Unported</a:t>
            </a:r>
            <a:r>
              <a:rPr lang="cs-CZ" sz="1100" dirty="0"/>
              <a:t> na </a:t>
            </a:r>
            <a:r>
              <a:rPr lang="cs-CZ" sz="1100" dirty="0" smtClean="0"/>
              <a:t>WWW:</a:t>
            </a:r>
          </a:p>
          <a:p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10"/>
              </a:rPr>
              <a:t>http://cs.wikipedia.org/wiki/</a:t>
            </a:r>
            <a:r>
              <a:rPr lang="cs-CZ" sz="1100" dirty="0" err="1" smtClean="0">
                <a:sym typeface="Symbol"/>
                <a:hlinkClick r:id="rId10"/>
              </a:rPr>
              <a:t>Soubor:Hamster.jpg</a:t>
            </a:r>
            <a:r>
              <a:rPr lang="cs-CZ" sz="1100" dirty="0" smtClean="0">
                <a:sym typeface="Symbol"/>
              </a:rPr>
              <a:t>. </a:t>
            </a:r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sym typeface="Symbol"/>
            </a:endParaRPr>
          </a:p>
          <a:p>
            <a:r>
              <a:rPr lang="cs-CZ" sz="1100" dirty="0" err="1" smtClean="0"/>
              <a:t>Pd</a:t>
            </a:r>
            <a:r>
              <a:rPr lang="cs-CZ" sz="1100" dirty="0" smtClean="0"/>
              <a:t> </a:t>
            </a:r>
            <a:r>
              <a:rPr lang="cs-CZ" sz="1100" dirty="0" err="1" smtClean="0"/>
              <a:t>clipart</a:t>
            </a:r>
            <a:r>
              <a:rPr lang="cs-CZ" sz="1100" dirty="0" smtClean="0"/>
              <a:t>: B</a:t>
            </a:r>
            <a:r>
              <a:rPr lang="en-US" sz="1100" dirty="0" err="1" smtClean="0"/>
              <a:t>rown</a:t>
            </a:r>
            <a:r>
              <a:rPr lang="en-US" sz="1100" dirty="0" smtClean="0"/>
              <a:t> bear cub Clip Art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2011-10-17]. Dostupný pod licencí </a:t>
            </a:r>
            <a:r>
              <a:rPr lang="cs-CZ" sz="1100" dirty="0" smtClean="0">
                <a:cs typeface="Times New Roman" pitchFamily="18" charset="0"/>
              </a:rPr>
              <a:t>Public </a:t>
            </a:r>
            <a:r>
              <a:rPr lang="cs-CZ" sz="1100" dirty="0" err="1" smtClean="0">
                <a:cs typeface="Times New Roman" pitchFamily="18" charset="0"/>
              </a:rPr>
              <a:t>domain</a:t>
            </a:r>
            <a:r>
              <a:rPr lang="cs-CZ" sz="1100" dirty="0" smtClean="0">
                <a:cs typeface="Times New Roman" pitchFamily="18" charset="0"/>
              </a:rPr>
              <a:t> </a:t>
            </a:r>
            <a:r>
              <a:rPr lang="cs-CZ" sz="1100" dirty="0" smtClean="0"/>
              <a:t>na WWW:</a:t>
            </a:r>
          </a:p>
          <a:p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</a:rPr>
              <a:t>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  <a:hlinkClick r:id="rId11"/>
              </a:rPr>
              <a:t>http://www.pdclipart.org/</a:t>
            </a:r>
            <a:r>
              <a:rPr lang="cs-CZ" sz="1100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  <a:hlinkClick r:id="rId11"/>
              </a:rPr>
              <a:t>displayimage.php?album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  <a:hlinkClick r:id="rId11"/>
              </a:rPr>
              <a:t>=153&amp;pos=116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</a:rPr>
              <a:t>.</a:t>
            </a:r>
          </a:p>
          <a:p>
            <a:r>
              <a:rPr lang="cs-CZ" sz="1100" dirty="0" err="1" smtClean="0"/>
              <a:t>Zoph</a:t>
            </a:r>
            <a:r>
              <a:rPr lang="cs-CZ" sz="1100" dirty="0"/>
              <a:t>. </a:t>
            </a:r>
            <a:r>
              <a:rPr lang="cs-CZ" sz="1100" dirty="0" smtClean="0"/>
              <a:t>Wikipedia.cz: </a:t>
            </a:r>
            <a:r>
              <a:rPr lang="cs-CZ" sz="1100" dirty="0" err="1" smtClean="0"/>
              <a:t>European</a:t>
            </a:r>
            <a:r>
              <a:rPr lang="cs-CZ" sz="1100" dirty="0" smtClean="0"/>
              <a:t> mole </a:t>
            </a:r>
            <a:r>
              <a:rPr lang="cs-CZ" sz="1100" dirty="0"/>
              <a:t>animal.jpg [online]. </a:t>
            </a:r>
            <a:r>
              <a:rPr lang="cs-CZ" sz="1100" dirty="0" smtClean="0"/>
              <a:t>[cit. 2011-10-17]. Dostupný pod licencí </a:t>
            </a:r>
            <a:r>
              <a:rPr lang="cs-CZ" sz="1100" dirty="0" err="1" smtClean="0">
                <a:cs typeface="Times New Roman" pitchFamily="18" charset="0"/>
              </a:rPr>
              <a:t>Creative</a:t>
            </a:r>
            <a:r>
              <a:rPr lang="cs-CZ" sz="1100" dirty="0" smtClean="0">
                <a:cs typeface="Times New Roman" pitchFamily="18" charset="0"/>
              </a:rPr>
              <a:t> </a:t>
            </a:r>
            <a:r>
              <a:rPr lang="cs-CZ" sz="1100" dirty="0" err="1" smtClean="0">
                <a:cs typeface="Times New Roman" pitchFamily="18" charset="0"/>
              </a:rPr>
              <a:t>Commons</a:t>
            </a:r>
            <a:r>
              <a:rPr lang="cs-CZ" sz="1100" dirty="0" smtClean="0">
                <a:cs typeface="Times New Roman" pitchFamily="18" charset="0"/>
              </a:rPr>
              <a:t> </a:t>
            </a:r>
            <a:r>
              <a:rPr lang="cs-CZ" sz="1100" dirty="0">
                <a:hlinkClick r:id="rId2"/>
              </a:rPr>
              <a:t>Uveďte autora3.0 </a:t>
            </a:r>
            <a:r>
              <a:rPr lang="cs-CZ" sz="1100" dirty="0" err="1">
                <a:hlinkClick r:id="rId2"/>
              </a:rPr>
              <a:t>Unported</a:t>
            </a:r>
            <a:r>
              <a:rPr lang="cs-CZ" sz="1100" dirty="0"/>
              <a:t> </a:t>
            </a:r>
            <a:endParaRPr lang="cs-CZ" sz="1100" dirty="0" smtClean="0"/>
          </a:p>
          <a:p>
            <a:r>
              <a:rPr lang="cs-CZ" sz="1100" dirty="0" smtClean="0"/>
              <a:t> na WWW: 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</a:rPr>
              <a:t>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  <a:hlinkClick r:id="rId12"/>
              </a:rPr>
              <a:t>http://cs.wikipedia.org/wiki/Soubor:European_mole_animal.jpg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</a:rPr>
              <a:t>. </a:t>
            </a:r>
          </a:p>
          <a:p>
            <a:r>
              <a:rPr lang="cs-CZ" sz="1100" dirty="0" err="1" smtClean="0"/>
              <a:t>Toivanen</a:t>
            </a:r>
            <a:r>
              <a:rPr lang="cs-CZ" sz="1100" dirty="0" smtClean="0"/>
              <a:t>, </a:t>
            </a:r>
            <a:r>
              <a:rPr lang="cs-CZ" sz="1100" dirty="0" err="1" smtClean="0"/>
              <a:t>Toivo</a:t>
            </a:r>
            <a:r>
              <a:rPr lang="cs-CZ" sz="1100" dirty="0" smtClean="0"/>
              <a:t> &amp; </a:t>
            </a:r>
            <a:r>
              <a:rPr lang="cs-CZ" sz="1100" dirty="0" err="1" smtClean="0"/>
              <a:t>Toppila</a:t>
            </a:r>
            <a:r>
              <a:rPr lang="cs-CZ" sz="1100" dirty="0" smtClean="0"/>
              <a:t>,</a:t>
            </a:r>
            <a:r>
              <a:rPr lang="cs-CZ" sz="1100" dirty="0" err="1" smtClean="0"/>
              <a:t>Tiina</a:t>
            </a:r>
            <a:r>
              <a:rPr lang="cs-CZ" sz="1100" dirty="0" smtClean="0"/>
              <a:t>.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: </a:t>
            </a:r>
            <a:r>
              <a:rPr lang="cs-CZ" sz="1100" dirty="0"/>
              <a:t>Kurre5.jpg [online]. </a:t>
            </a:r>
            <a:r>
              <a:rPr lang="cs-CZ" sz="1100" dirty="0" smtClean="0"/>
              <a:t>[cit. 2011-10-17]. Dostupný pod licencí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 na WWW:</a:t>
            </a:r>
          </a:p>
          <a:p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</a:rPr>
              <a:t>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  <a:hlinkClick r:id="rId13"/>
              </a:rPr>
              <a:t>http://cs.wikipedia.org/wiki/Soubor:Kurre5.jpg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</a:rPr>
              <a:t>. </a:t>
            </a:r>
          </a:p>
          <a:p>
            <a:r>
              <a:rPr lang="cs-CZ" sz="1100" dirty="0" smtClean="0">
                <a:sym typeface="Symbol"/>
              </a:rPr>
              <a:t> </a:t>
            </a:r>
            <a:r>
              <a:rPr lang="cs-CZ" sz="1100" dirty="0" err="1" smtClean="0"/>
              <a:t>Hellwig</a:t>
            </a:r>
            <a:r>
              <a:rPr lang="cs-CZ" sz="1100" dirty="0" smtClean="0"/>
              <a:t> ,Hans - </a:t>
            </a:r>
            <a:r>
              <a:rPr lang="cs-CZ" sz="1100" dirty="0" err="1" smtClean="0"/>
              <a:t>Jörg</a:t>
            </a:r>
            <a:r>
              <a:rPr lang="cs-CZ" sz="1100" dirty="0" smtClean="0">
                <a:solidFill>
                  <a:prstClr val="black"/>
                </a:solidFill>
              </a:rPr>
              <a:t>. </a:t>
            </a:r>
            <a:r>
              <a:rPr lang="cs-CZ" sz="1100" dirty="0" smtClean="0"/>
              <a:t>Wikipedia.cz: 01-sfel-08-009a - </a:t>
            </a:r>
            <a:r>
              <a:rPr lang="cs-CZ" sz="1100" dirty="0"/>
              <a:t>crop.jpg [online]. </a:t>
            </a:r>
            <a:r>
              <a:rPr lang="cs-CZ" sz="1100" dirty="0" smtClean="0"/>
              <a:t>[cit. 2011-10-17]. Dostupný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</a:p>
          <a:p>
            <a:r>
              <a:rPr lang="cs-CZ" sz="1100" dirty="0">
                <a:hlinkClick r:id="rId2"/>
              </a:rPr>
              <a:t>Uveďte autora3.0 </a:t>
            </a:r>
            <a:r>
              <a:rPr lang="cs-CZ" sz="1100" dirty="0" err="1">
                <a:hlinkClick r:id="rId2"/>
              </a:rPr>
              <a:t>Unported</a:t>
            </a:r>
            <a:r>
              <a:rPr lang="cs-CZ" sz="1100" dirty="0"/>
              <a:t> na </a:t>
            </a:r>
            <a:r>
              <a:rPr lang="cs-CZ" sz="1100" dirty="0" smtClean="0"/>
              <a:t>WWW: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14"/>
              </a:rPr>
              <a:t>http://cs.wikipedia.org/wiki/Soubor:01-sfel-08-009a_-_crop.jpg</a:t>
            </a:r>
            <a:r>
              <a:rPr lang="cs-CZ" sz="1100" dirty="0" smtClean="0">
                <a:solidFill>
                  <a:prstClr val="black"/>
                </a:solidFill>
                <a:sym typeface="Symbol"/>
              </a:rPr>
              <a:t>. </a:t>
            </a:r>
            <a:endParaRPr lang="cs-CZ" sz="1100" dirty="0" smtClean="0">
              <a:solidFill>
                <a:prstClr val="black"/>
              </a:solidFill>
            </a:endParaRPr>
          </a:p>
          <a:p>
            <a:r>
              <a:rPr lang="cs-CZ" sz="1100" dirty="0" smtClean="0">
                <a:sym typeface="Symbol"/>
              </a:rPr>
              <a:t>Kratochvil, </a:t>
            </a:r>
            <a:r>
              <a:rPr lang="cs-CZ" sz="1100" dirty="0" err="1" smtClean="0">
                <a:sym typeface="Symbol"/>
              </a:rPr>
              <a:t>Vera</a:t>
            </a:r>
            <a:r>
              <a:rPr lang="cs-CZ" sz="1100" dirty="0" smtClean="0">
                <a:sym typeface="Symbol"/>
              </a:rPr>
              <a:t>. </a:t>
            </a:r>
            <a:r>
              <a:rPr lang="cs-CZ" sz="1100" dirty="0" err="1" smtClean="0">
                <a:sym typeface="Symbol"/>
              </a:rPr>
              <a:t>Publicdomainpictures.net</a:t>
            </a:r>
            <a:r>
              <a:rPr lang="cs-CZ" sz="1100" dirty="0" smtClean="0">
                <a:sym typeface="Symbol"/>
              </a:rPr>
              <a:t>: Ještěrka </a:t>
            </a:r>
            <a:r>
              <a:rPr lang="cs-CZ" sz="1100" dirty="0"/>
              <a:t>[online</a:t>
            </a:r>
            <a:r>
              <a:rPr lang="cs-CZ" sz="1100" dirty="0" smtClean="0"/>
              <a:t>].</a:t>
            </a:r>
            <a:r>
              <a:rPr lang="cs-CZ" sz="1100" dirty="0" smtClean="0">
                <a:sym typeface="Symbol"/>
              </a:rPr>
              <a:t> </a:t>
            </a:r>
            <a:r>
              <a:rPr lang="cs-CZ" sz="1100" dirty="0" smtClean="0"/>
              <a:t>[cit. 2011-10-17]. Dostupný pod licencí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 na WWW:</a:t>
            </a:r>
          </a:p>
          <a:p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15"/>
              </a:rPr>
              <a:t>http://www.publicdomainpictures.net/</a:t>
            </a:r>
            <a:r>
              <a:rPr lang="cs-CZ" sz="1100" dirty="0" err="1" smtClean="0">
                <a:sym typeface="Symbol"/>
                <a:hlinkClick r:id="rId15"/>
              </a:rPr>
              <a:t>view-image.php?image</a:t>
            </a:r>
            <a:r>
              <a:rPr lang="cs-CZ" sz="1100" dirty="0" smtClean="0">
                <a:sym typeface="Symbol"/>
                <a:hlinkClick r:id="rId15"/>
              </a:rPr>
              <a:t>=4782&amp;picture=</a:t>
            </a:r>
            <a:r>
              <a:rPr lang="cs-CZ" sz="1100" dirty="0" err="1" smtClean="0">
                <a:sym typeface="Symbol"/>
                <a:hlinkClick r:id="rId15"/>
              </a:rPr>
              <a:t>jesterka</a:t>
            </a:r>
            <a:r>
              <a:rPr lang="cs-CZ" sz="1100" dirty="0" smtClean="0">
                <a:sym typeface="Symbol"/>
              </a:rPr>
              <a:t>.</a:t>
            </a:r>
          </a:p>
          <a:p>
            <a:pPr lvl="0"/>
            <a:r>
              <a:rPr lang="cs-CZ" sz="1100" dirty="0" err="1" smtClean="0">
                <a:solidFill>
                  <a:prstClr val="black"/>
                </a:solidFill>
                <a:sym typeface="Symbol"/>
              </a:rPr>
              <a:t>Bartz</a:t>
            </a:r>
            <a:r>
              <a:rPr lang="cs-CZ" sz="1100" dirty="0" smtClean="0">
                <a:solidFill>
                  <a:prstClr val="black"/>
                </a:solidFill>
                <a:sym typeface="Symbol"/>
              </a:rPr>
              <a:t>, Richard. </a:t>
            </a:r>
            <a:r>
              <a:rPr lang="cs-CZ" sz="1100" dirty="0" smtClean="0"/>
              <a:t>Wikipedia.cz: </a:t>
            </a:r>
            <a:r>
              <a:rPr lang="cs-CZ" sz="1100" dirty="0" err="1" smtClean="0"/>
              <a:t>European</a:t>
            </a:r>
            <a:r>
              <a:rPr lang="cs-CZ" sz="1100" dirty="0" smtClean="0"/>
              <a:t> </a:t>
            </a:r>
            <a:r>
              <a:rPr lang="cs-CZ" sz="1100" dirty="0" err="1" smtClean="0"/>
              <a:t>Common</a:t>
            </a:r>
            <a:r>
              <a:rPr lang="cs-CZ" sz="1100" dirty="0" smtClean="0"/>
              <a:t> </a:t>
            </a:r>
            <a:r>
              <a:rPr lang="cs-CZ" sz="1100" dirty="0" err="1" smtClean="0"/>
              <a:t>Frog</a:t>
            </a:r>
            <a:r>
              <a:rPr lang="cs-CZ" sz="1100" dirty="0" smtClean="0"/>
              <a:t> </a:t>
            </a:r>
            <a:r>
              <a:rPr lang="cs-CZ" sz="1100" dirty="0" err="1" smtClean="0"/>
              <a:t>Rana</a:t>
            </a:r>
            <a:r>
              <a:rPr lang="cs-CZ" sz="1100" dirty="0" smtClean="0"/>
              <a:t> </a:t>
            </a:r>
            <a:r>
              <a:rPr lang="cs-CZ" sz="1100" dirty="0" err="1" smtClean="0"/>
              <a:t>temporaria</a:t>
            </a:r>
            <a:r>
              <a:rPr lang="cs-CZ" sz="1100" dirty="0" smtClean="0"/>
              <a:t> (cropped).jpg [online]. [cit. 2011-10-17]. Dostupný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smtClean="0">
                <a:hlinkClick r:id="rId6"/>
              </a:rPr>
              <a:t>Uveďte autora 2.5 </a:t>
            </a:r>
            <a:r>
              <a:rPr lang="cs-CZ" sz="1100" dirty="0" err="1" smtClean="0">
                <a:hlinkClick r:id="rId6"/>
              </a:rPr>
              <a:t>Generic</a:t>
            </a:r>
            <a:r>
              <a:rPr lang="cs-CZ" sz="1100" dirty="0" smtClean="0"/>
              <a:t> </a:t>
            </a:r>
            <a:r>
              <a:rPr lang="cs-CZ" sz="1100" dirty="0" err="1" smtClean="0"/>
              <a:t>naWWW</a:t>
            </a:r>
            <a:r>
              <a:rPr lang="cs-CZ" sz="1100" dirty="0" smtClean="0"/>
              <a:t>: </a:t>
            </a:r>
            <a:r>
              <a:rPr lang="cs-CZ" sz="1100" dirty="0" smtClean="0">
                <a:solidFill>
                  <a:prstClr val="black"/>
                </a:solidFill>
                <a:sym typeface="Symbol"/>
              </a:rPr>
              <a:t></a:t>
            </a:r>
            <a:r>
              <a:rPr lang="cs-CZ" sz="1100" dirty="0" smtClean="0">
                <a:solidFill>
                  <a:prstClr val="black"/>
                </a:solidFill>
                <a:sym typeface="Symbol"/>
                <a:hlinkClick r:id="rId16"/>
              </a:rPr>
              <a:t>http://cs.wikipedia.org/wiki/Soubor:European_Common_Frog_Rana_temporaria_(cropped).jpg</a:t>
            </a:r>
            <a:r>
              <a:rPr lang="cs-CZ" sz="1100" dirty="0" smtClean="0">
                <a:solidFill>
                  <a:prstClr val="black"/>
                </a:solidFill>
                <a:sym typeface="Symbol"/>
              </a:rPr>
              <a:t>.</a:t>
            </a:r>
          </a:p>
          <a:p>
            <a:pPr lvl="0"/>
            <a:endParaRPr lang="cs-CZ" sz="1100" dirty="0" smtClean="0">
              <a:solidFill>
                <a:prstClr val="black"/>
              </a:solidFill>
              <a:sym typeface="Symbol"/>
            </a:endParaRPr>
          </a:p>
          <a:p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sym typeface="Symbol"/>
            </a:endParaRPr>
          </a:p>
          <a:p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sym typeface="Symbol"/>
            </a:endParaRPr>
          </a:p>
          <a:p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sym typeface="Symbol"/>
            </a:endParaRPr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3338974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764704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endParaRPr lang="cs-CZ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endParaRPr lang="cs-CZ" dirty="0" smtClean="0">
              <a:latin typeface="Calibri" pitchFamily="34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404665"/>
            <a:ext cx="864096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err="1" smtClean="0"/>
              <a:t>Szczepanek</a:t>
            </a:r>
            <a:r>
              <a:rPr lang="cs-CZ" sz="1100" dirty="0" smtClean="0"/>
              <a:t>, Marek</a:t>
            </a:r>
            <a:r>
              <a:rPr lang="cs-CZ" sz="1100" dirty="0"/>
              <a:t>. </a:t>
            </a:r>
            <a:r>
              <a:rPr lang="cs-CZ" sz="1100" dirty="0" smtClean="0"/>
              <a:t>Wikipedia.cz: </a:t>
            </a:r>
            <a:r>
              <a:rPr lang="cs-CZ" sz="1100" dirty="0" err="1" smtClean="0"/>
              <a:t>Capreolus</a:t>
            </a:r>
            <a:r>
              <a:rPr lang="cs-CZ" sz="1100" dirty="0" smtClean="0"/>
              <a:t> </a:t>
            </a:r>
            <a:r>
              <a:rPr lang="cs-CZ" sz="1100" dirty="0"/>
              <a:t>capreolus.jpg [online]. </a:t>
            </a:r>
            <a:r>
              <a:rPr lang="cs-CZ" sz="1100" dirty="0" smtClean="0"/>
              <a:t>[cit. 2011-10-17]. Dostupný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 </a:t>
            </a:r>
          </a:p>
          <a:p>
            <a:r>
              <a:rPr lang="cs-CZ" sz="1100" dirty="0">
                <a:hlinkClick r:id="rId2"/>
              </a:rPr>
              <a:t>Uveďte autora3.0 </a:t>
            </a:r>
            <a:r>
              <a:rPr lang="cs-CZ" sz="1100" dirty="0" err="1">
                <a:hlinkClick r:id="rId2"/>
              </a:rPr>
              <a:t>Unported</a:t>
            </a:r>
            <a:r>
              <a:rPr lang="cs-CZ" sz="1100" dirty="0"/>
              <a:t> na </a:t>
            </a:r>
            <a:r>
              <a:rPr lang="cs-CZ" sz="1100" dirty="0" smtClean="0"/>
              <a:t>WWW: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olidFill>
                  <a:prstClr val="black"/>
                </a:solidFill>
                <a:hlinkClick r:id="rId3"/>
              </a:rPr>
              <a:t>http://cs.wikipedia.org/wiki/Soubor:Capreolus_capreolus_(Marek_Szczepanek).jpg</a:t>
            </a:r>
            <a:r>
              <a:rPr lang="cs-CZ" sz="1100" dirty="0" smtClean="0">
                <a:solidFill>
                  <a:prstClr val="black"/>
                </a:solidFill>
                <a:sym typeface="Symbol"/>
              </a:rPr>
              <a:t>. </a:t>
            </a:r>
            <a:endParaRPr lang="cs-CZ" sz="1100" dirty="0" smtClean="0"/>
          </a:p>
          <a:p>
            <a:r>
              <a:rPr lang="cs-CZ" sz="1100" dirty="0" smtClean="0"/>
              <a:t> </a:t>
            </a:r>
            <a:r>
              <a:rPr lang="cs-CZ" sz="1100" dirty="0" err="1" smtClean="0"/>
              <a:t>Law</a:t>
            </a:r>
            <a:r>
              <a:rPr lang="cs-CZ" sz="1100" dirty="0" smtClean="0"/>
              <a:t>, </a:t>
            </a:r>
            <a:r>
              <a:rPr lang="cs-CZ" sz="1100" dirty="0" err="1" smtClean="0"/>
              <a:t>Keven</a:t>
            </a:r>
            <a:r>
              <a:rPr lang="cs-CZ" sz="1100" dirty="0"/>
              <a:t>. </a:t>
            </a:r>
            <a:r>
              <a:rPr lang="cs-CZ" sz="1100" dirty="0" smtClean="0"/>
              <a:t>Wikipedia.cz: </a:t>
            </a:r>
            <a:r>
              <a:rPr lang="en-US" sz="1100" dirty="0" err="1" smtClean="0"/>
              <a:t>Mustela</a:t>
            </a:r>
            <a:r>
              <a:rPr lang="en-US" sz="1100" dirty="0" smtClean="0"/>
              <a:t> </a:t>
            </a:r>
            <a:r>
              <a:rPr lang="en-US" sz="1100" dirty="0" err="1" smtClean="0"/>
              <a:t>nivalis</a:t>
            </a:r>
            <a:r>
              <a:rPr lang="en-US" sz="1100" dirty="0" smtClean="0"/>
              <a:t> -British Wildlife Centre-4.jpg</a:t>
            </a:r>
            <a:r>
              <a:rPr lang="cs-CZ" sz="1100" dirty="0"/>
              <a:t> [online]. </a:t>
            </a:r>
            <a:r>
              <a:rPr lang="cs-CZ" sz="1100" dirty="0" smtClean="0"/>
              <a:t>[cit. 2011-10-17]. Dostupný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</a:p>
          <a:p>
            <a:pPr lvl="0"/>
            <a:r>
              <a:rPr lang="cs-CZ" sz="1100" dirty="0">
                <a:hlinkClick r:id="rId4"/>
              </a:rPr>
              <a:t>Uveďte autora2.0 </a:t>
            </a:r>
            <a:r>
              <a:rPr lang="cs-CZ" sz="1100" dirty="0" err="1">
                <a:hlinkClick r:id="rId4"/>
              </a:rPr>
              <a:t>Generic</a:t>
            </a:r>
            <a:r>
              <a:rPr lang="cs-CZ" sz="1100" dirty="0"/>
              <a:t> na </a:t>
            </a:r>
            <a:r>
              <a:rPr lang="cs-CZ" sz="1100" dirty="0" smtClean="0"/>
              <a:t>WWW: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hlinkClick r:id="rId5"/>
              </a:rPr>
              <a:t>http://cs.wikipedia.org/wiki/Soubor:Mustela_nivalis_-British_Wildlife_Centre-4.jpg</a:t>
            </a:r>
            <a:r>
              <a:rPr lang="cs-CZ" sz="1100" dirty="0" smtClean="0">
                <a:sym typeface="Symbol"/>
              </a:rPr>
              <a:t>. </a:t>
            </a:r>
          </a:p>
          <a:p>
            <a:pPr lvl="0"/>
            <a:r>
              <a:rPr lang="cs-CZ" sz="1100" dirty="0" smtClean="0"/>
              <a:t>Clker.com: </a:t>
            </a:r>
            <a:r>
              <a:rPr lang="cs-CZ" sz="1100" dirty="0" err="1" smtClean="0"/>
              <a:t>Ladybird</a:t>
            </a:r>
            <a:r>
              <a:rPr lang="cs-CZ" sz="1100" dirty="0" smtClean="0"/>
              <a:t> [online</a:t>
            </a:r>
            <a:r>
              <a:rPr lang="cs-CZ" sz="1100" dirty="0"/>
              <a:t>]. [cit. 2011-10-17]. Dostupný pod licencí Public </a:t>
            </a:r>
            <a:r>
              <a:rPr lang="cs-CZ" sz="1100" dirty="0" err="1"/>
              <a:t>domain</a:t>
            </a:r>
            <a:r>
              <a:rPr lang="cs-CZ" sz="1100" dirty="0"/>
              <a:t> na WWW: </a:t>
            </a:r>
            <a:r>
              <a:rPr lang="cs-CZ" sz="1100" dirty="0">
                <a:sym typeface="Symbol"/>
              </a:rPr>
              <a:t></a:t>
            </a:r>
            <a:r>
              <a:rPr lang="cs-CZ" sz="1100" dirty="0">
                <a:hlinkClick r:id="rId6"/>
              </a:rPr>
              <a:t>http://www.clker.com/</a:t>
            </a:r>
            <a:r>
              <a:rPr lang="cs-CZ" sz="1100" dirty="0" err="1">
                <a:hlinkClick r:id="rId6"/>
              </a:rPr>
              <a:t>search</a:t>
            </a:r>
            <a:r>
              <a:rPr lang="cs-CZ" sz="1100" dirty="0">
                <a:hlinkClick r:id="rId6"/>
              </a:rPr>
              <a:t>/</a:t>
            </a:r>
            <a:r>
              <a:rPr lang="cs-CZ" sz="1100" dirty="0" err="1">
                <a:hlinkClick r:id="rId6"/>
              </a:rPr>
              <a:t>ladybird</a:t>
            </a:r>
            <a:r>
              <a:rPr lang="cs-CZ" sz="1100" dirty="0">
                <a:hlinkClick r:id="rId6"/>
              </a:rPr>
              <a:t>/1</a:t>
            </a:r>
            <a:r>
              <a:rPr lang="cs-CZ" sz="1100" dirty="0">
                <a:sym typeface="Symbol"/>
              </a:rPr>
              <a:t>. </a:t>
            </a:r>
            <a:endParaRPr lang="cs-CZ" sz="1100" dirty="0" smtClean="0">
              <a:sym typeface="Symbol"/>
            </a:endParaRPr>
          </a:p>
          <a:p>
            <a:r>
              <a:rPr lang="cs-CZ" sz="1100" dirty="0" smtClean="0"/>
              <a:t>Clker.com: </a:t>
            </a:r>
            <a:r>
              <a:rPr lang="cs-CZ" sz="1100" dirty="0" err="1" smtClean="0"/>
              <a:t>Worm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2011-10-17]. Dostupný pod licencí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 na WWW: &lt;</a:t>
            </a:r>
            <a:r>
              <a:rPr lang="cs-CZ" sz="1100" dirty="0" smtClean="0">
                <a:hlinkClick r:id="rId7"/>
              </a:rPr>
              <a:t>http://www.clker.com/clipart-worm.html</a:t>
            </a:r>
            <a:r>
              <a:rPr lang="cs-CZ" sz="1100" dirty="0" smtClean="0">
                <a:sym typeface="Symbol"/>
              </a:rPr>
              <a:t>.</a:t>
            </a:r>
            <a:endParaRPr lang="cs-CZ" sz="1100" dirty="0" smtClean="0"/>
          </a:p>
          <a:p>
            <a:r>
              <a:rPr lang="cs-CZ" sz="1100" dirty="0" smtClean="0"/>
              <a:t>Clker.com: </a:t>
            </a:r>
            <a:r>
              <a:rPr lang="cs-CZ" sz="1100" dirty="0" err="1" smtClean="0"/>
              <a:t>Wheat</a:t>
            </a:r>
            <a:r>
              <a:rPr lang="cs-CZ" sz="1100" dirty="0" smtClean="0"/>
              <a:t> </a:t>
            </a:r>
            <a:r>
              <a:rPr lang="cs-CZ" sz="1100" dirty="0"/>
              <a:t>[</a:t>
            </a:r>
            <a:r>
              <a:rPr lang="cs-CZ" sz="1100" dirty="0" smtClean="0"/>
              <a:t>online</a:t>
            </a:r>
            <a:r>
              <a:rPr lang="cs-CZ" sz="1100" dirty="0"/>
              <a:t>]. </a:t>
            </a:r>
            <a:r>
              <a:rPr lang="cs-CZ" sz="1100" dirty="0" smtClean="0"/>
              <a:t>[cit. 2011-10-17]. Dostupný pod licencí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 na WWW:</a:t>
            </a:r>
            <a:endParaRPr lang="cs-CZ" sz="1100" dirty="0" smtClean="0">
              <a:sym typeface="Symbol"/>
            </a:endParaRPr>
          </a:p>
          <a:p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http://www.pdclipart.org/</a:t>
            </a:r>
            <a:r>
              <a:rPr lang="cs-CZ" sz="1100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displayimage.php?album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=95&amp;pos=160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</a:rPr>
              <a:t>.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r>
              <a:rPr lang="cs-CZ" sz="1100" dirty="0" err="1" smtClean="0"/>
              <a:t>Pd</a:t>
            </a:r>
            <a:r>
              <a:rPr lang="cs-CZ" sz="1100" dirty="0" smtClean="0"/>
              <a:t> </a:t>
            </a:r>
            <a:r>
              <a:rPr lang="cs-CZ" sz="1100" dirty="0" err="1" smtClean="0"/>
              <a:t>clipart</a:t>
            </a:r>
            <a:r>
              <a:rPr lang="cs-CZ" sz="1100" dirty="0"/>
              <a:t>. </a:t>
            </a:r>
            <a:r>
              <a:rPr lang="cs-CZ" sz="1100" dirty="0" err="1" smtClean="0"/>
              <a:t>Mushroom</a:t>
            </a:r>
            <a:r>
              <a:rPr lang="cs-CZ" sz="1100" dirty="0" smtClean="0"/>
              <a:t> </a:t>
            </a:r>
            <a:r>
              <a:rPr lang="cs-CZ" sz="1100" dirty="0" err="1" smtClean="0"/>
              <a:t>champignon</a:t>
            </a:r>
            <a:r>
              <a:rPr lang="cs-CZ" sz="1100" dirty="0" smtClean="0"/>
              <a:t> 01 </a:t>
            </a:r>
            <a:r>
              <a:rPr lang="cs-CZ" sz="1100" dirty="0"/>
              <a:t>[online]. [</a:t>
            </a:r>
            <a:r>
              <a:rPr lang="cs-CZ" sz="1100" dirty="0" smtClean="0"/>
              <a:t>cit. 2011-10-17]. Dostupný pod licencí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 na WWW:</a:t>
            </a:r>
          </a:p>
          <a:p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sym typeface="Symbol"/>
              </a:rPr>
              <a:t></a:t>
            </a:r>
            <a:r>
              <a:rPr lang="cs-CZ" sz="1100" dirty="0" smtClean="0">
                <a:hlinkClick r:id="rId9"/>
              </a:rPr>
              <a:t>http://www.pdclipart.org/</a:t>
            </a:r>
            <a:r>
              <a:rPr lang="cs-CZ" sz="1100" dirty="0" err="1" smtClean="0">
                <a:hlinkClick r:id="rId9"/>
              </a:rPr>
              <a:t>displayimage.php?album</a:t>
            </a:r>
            <a:r>
              <a:rPr lang="cs-CZ" sz="1100" dirty="0" smtClean="0">
                <a:hlinkClick r:id="rId9"/>
              </a:rPr>
              <a:t>=95&amp;pos=98</a:t>
            </a:r>
            <a:r>
              <a:rPr lang="cs-CZ" sz="1100" dirty="0" smtClean="0">
                <a:sym typeface="Symbol"/>
              </a:rPr>
              <a:t>.</a:t>
            </a:r>
            <a:r>
              <a:rPr lang="cs-CZ" sz="1100" dirty="0" smtClean="0"/>
              <a:t> </a:t>
            </a:r>
          </a:p>
          <a:p>
            <a:r>
              <a:rPr lang="cs-CZ" sz="1100" dirty="0" smtClean="0"/>
              <a:t>Lískové oříšky. Autor</a:t>
            </a:r>
          </a:p>
          <a:p>
            <a:r>
              <a:rPr lang="cs-CZ" sz="1100" dirty="0" smtClean="0"/>
              <a:t>Šiška. Autor</a:t>
            </a:r>
          </a:p>
          <a:p>
            <a:r>
              <a:rPr lang="cs-CZ" sz="1100" dirty="0" smtClean="0"/>
              <a:t>Žaludy. Autor</a:t>
            </a:r>
          </a:p>
          <a:p>
            <a:r>
              <a:rPr lang="cs-CZ" sz="1100" dirty="0" smtClean="0"/>
              <a:t>Hromada dříví.Autor</a:t>
            </a:r>
          </a:p>
          <a:p>
            <a:r>
              <a:rPr lang="cs-CZ" sz="1100" dirty="0" smtClean="0"/>
              <a:t>Dutina stromu. Autor</a:t>
            </a:r>
          </a:p>
          <a:p>
            <a:r>
              <a:rPr lang="cs-CZ" sz="1100" dirty="0" smtClean="0"/>
              <a:t>Podzemní nora. Autor</a:t>
            </a:r>
          </a:p>
          <a:p>
            <a:r>
              <a:rPr lang="cs-CZ" sz="1100" dirty="0" smtClean="0"/>
              <a:t>Hromada listí. Autor</a:t>
            </a:r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</p:txBody>
      </p:sp>
      <p:pic>
        <p:nvPicPr>
          <p:cNvPr id="11266" name="Picture 2" descr="Green Black Lizard Clip Ar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147483647" y="-1266825"/>
            <a:ext cx="2847975" cy="2571750"/>
          </a:xfrm>
          <a:prstGeom prst="rect">
            <a:avLst/>
          </a:prstGeom>
          <a:noFill/>
        </p:spPr>
      </p:pic>
      <p:pic>
        <p:nvPicPr>
          <p:cNvPr id="1026" name="Picture 2" descr="Wheat Clip Art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147483647" y="-1381125"/>
            <a:ext cx="1000125" cy="2819400"/>
          </a:xfrm>
          <a:prstGeom prst="rect">
            <a:avLst/>
          </a:prstGeom>
          <a:noFill/>
        </p:spPr>
      </p:pic>
      <p:pic>
        <p:nvPicPr>
          <p:cNvPr id="1028" name="Picture 4" descr="Beruska Clip Art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147483647" y="-360363"/>
            <a:ext cx="952500" cy="6858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3759</TotalTime>
  <Words>1148</Words>
  <Application>Microsoft Office PowerPoint</Application>
  <PresentationFormat>Předvádění na obrazovce (4:3)</PresentationFormat>
  <Paragraphs>127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I.U.B.</dc:creator>
  <cp:lastModifiedBy>Pc</cp:lastModifiedBy>
  <cp:revision>585</cp:revision>
  <dcterms:created xsi:type="dcterms:W3CDTF">2011-11-01T17:34:29Z</dcterms:created>
  <dcterms:modified xsi:type="dcterms:W3CDTF">2012-08-20T05:36:15Z</dcterms:modified>
  <cp:contentStatus/>
</cp:coreProperties>
</file>