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317" r:id="rId2"/>
    <p:sldId id="301" r:id="rId3"/>
    <p:sldId id="309" r:id="rId4"/>
    <p:sldId id="310" r:id="rId5"/>
    <p:sldId id="311" r:id="rId6"/>
    <p:sldId id="312" r:id="rId7"/>
    <p:sldId id="313" r:id="rId8"/>
    <p:sldId id="315" r:id="rId9"/>
    <p:sldId id="314" r:id="rId10"/>
    <p:sldId id="28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44B05"/>
    <a:srgbClr val="F9B67F"/>
    <a:srgbClr val="E6761A"/>
    <a:srgbClr val="E4A678"/>
    <a:srgbClr val="00286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5658" autoAdjust="0"/>
  </p:normalViewPr>
  <p:slideViewPr>
    <p:cSldViewPr>
      <p:cViewPr>
        <p:scale>
          <a:sx n="100" d="100"/>
          <a:sy n="100" d="100"/>
        </p:scale>
        <p:origin x="-19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443099-8331-41FD-9896-7DA2E13F538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5CA0CD-9332-4699-ACB1-F80B6C37E9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4778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Klikej na nápovědu</a:t>
            </a:r>
            <a:r>
              <a:rPr lang="cs-CZ" baseline="0" dirty="0" smtClean="0"/>
              <a:t> nebo na obrázek.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5CA0CD-9332-4699-ACB1-F80B6C37E93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5CA0CD-9332-4699-ACB1-F80B6C37E93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5CA0CD-9332-4699-ACB1-F80B6C37E93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5CA0CD-9332-4699-ACB1-F80B6C37E93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8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8/Lady_beetle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4/V%C4%8Dela_na_pampeli%C5%A1ce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2/2f/Komischehummel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8/A_Formica_rufa_sideview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d/d6/Ips_typographicus_1_meyers_1888_v16_p352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7/73/Pi%C3%A9ride_du_chou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1/Lymantria_monacha02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_Formica_rufa_sideview.jpg" TargetMode="External"/><Relationship Id="rId13" Type="http://schemas.openxmlformats.org/officeDocument/2006/relationships/hyperlink" Target="http://cs.wikipedia.org/wiki/Soubor:Lymantria_monacha02.jpg" TargetMode="External"/><Relationship Id="rId3" Type="http://schemas.openxmlformats.org/officeDocument/2006/relationships/hyperlink" Target="http://cs.wikipedia.org/wiki/Soubor:Lady_beetle.jpg" TargetMode="External"/><Relationship Id="rId7" Type="http://schemas.openxmlformats.org/officeDocument/2006/relationships/hyperlink" Target="http://creativecommons.org/licenses/by-sa/2.5/deed.cs" TargetMode="External"/><Relationship Id="rId12" Type="http://schemas.openxmlformats.org/officeDocument/2006/relationships/hyperlink" Target="http://cs.wikipedia.org/wiki/Soubor:Pi%C3%A9ride_du_chou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Komischehummel.jpg?uselang=cs" TargetMode="External"/><Relationship Id="rId11" Type="http://schemas.openxmlformats.org/officeDocument/2006/relationships/hyperlink" Target="http://creativecommons.org/licenses/by-sa/3.0/deed.cs" TargetMode="External"/><Relationship Id="rId5" Type="http://schemas.openxmlformats.org/officeDocument/2006/relationships/hyperlink" Target="http://commons.wikimedia.org/wiki/File:V%C4%8Dela_na_pampeli%C5%A1ce.JPG?uselang=cs" TargetMode="External"/><Relationship Id="rId10" Type="http://schemas.openxmlformats.org/officeDocument/2006/relationships/hyperlink" Target="http://commons.wikimedia.org/wiki/File:Ips_typographicus_1_meyers_1888_v16_p352.jpg" TargetMode="External"/><Relationship Id="rId4" Type="http://schemas.openxmlformats.org/officeDocument/2006/relationships/hyperlink" Target="http://creativecommons.org/publicdomain/zero/1.0/deed.cs" TargetMode="External"/><Relationship Id="rId9" Type="http://schemas.openxmlformats.org/officeDocument/2006/relationships/hyperlink" Target="http://commons.wikimedia.org/wiki/File:Colorado_potato_beetle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620688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979712" y="2708920"/>
            <a:ext cx="5436000" cy="2126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</a:t>
            </a:r>
          </a:p>
          <a:p>
            <a:pPr algn="ctr">
              <a:lnSpc>
                <a:spcPct val="150000"/>
              </a:lnSpc>
              <a:defRPr/>
            </a:pPr>
            <a:r>
              <a:rPr lang="cs-CZ" dirty="0"/>
              <a:t>projekt č. </a:t>
            </a:r>
            <a:r>
              <a:rPr lang="cs-CZ" dirty="0" smtClean="0"/>
              <a:t>CZ.1.07/1.4.00/21.1314</a:t>
            </a:r>
          </a:p>
          <a:p>
            <a:pPr algn="ctr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b="1" dirty="0" smtClean="0"/>
              <a:t>Č</a:t>
            </a:r>
            <a:r>
              <a:rPr lang="cs-CZ" b="1" dirty="0"/>
              <a:t>. </a:t>
            </a:r>
            <a:r>
              <a:rPr lang="cs-CZ" b="1" dirty="0" err="1"/>
              <a:t>DUMu</a:t>
            </a:r>
            <a:r>
              <a:rPr lang="cs-CZ" b="1" dirty="0"/>
              <a:t> </a:t>
            </a:r>
            <a:r>
              <a:rPr lang="cs-CZ" b="1" dirty="0" smtClean="0"/>
              <a:t>VY_32_INOVACE_02_13_Zvířata</a:t>
            </a:r>
          </a:p>
          <a:p>
            <a:pPr algn="ctr">
              <a:lnSpc>
                <a:spcPct val="150000"/>
              </a:lnSpc>
              <a:defRPr/>
            </a:pPr>
            <a:r>
              <a:rPr lang="cs-CZ" dirty="0" smtClean="0"/>
              <a:t>Vzdělávací oblast: Člověk </a:t>
            </a:r>
            <a:r>
              <a:rPr lang="cs-CZ" dirty="0"/>
              <a:t>a jeho svět </a:t>
            </a:r>
            <a:r>
              <a:rPr lang="cs-CZ" dirty="0" smtClean="0"/>
              <a:t>- 2. ročník</a:t>
            </a:r>
            <a:endParaRPr lang="cs-CZ" dirty="0"/>
          </a:p>
          <a:p>
            <a:pPr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Zvířata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19672" y="5301208"/>
            <a:ext cx="60160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dirty="0"/>
              <a:t>Autor: Mgr. Bronislava </a:t>
            </a:r>
            <a:r>
              <a:rPr lang="cs-CZ" sz="1600" dirty="0" err="1"/>
              <a:t>Uličníková</a:t>
            </a:r>
            <a:endParaRPr lang="cs-CZ" sz="1600" dirty="0"/>
          </a:p>
          <a:p>
            <a:pPr algn="ctr"/>
            <a:r>
              <a:rPr lang="cs-CZ" sz="1600" dirty="0"/>
              <a:t>A</a:t>
            </a:r>
            <a:r>
              <a:rPr lang="cs-CZ" sz="1600" dirty="0" smtClean="0"/>
              <a:t>notace: Prezentace na poznávání živočichů prostřednictvím hádanek.</a:t>
            </a:r>
          </a:p>
          <a:p>
            <a:pPr algn="ctr"/>
            <a:r>
              <a:rPr lang="cs-CZ" sz="1600" dirty="0" smtClean="0"/>
              <a:t>Postupné odkrývání obrázku.    </a:t>
            </a:r>
          </a:p>
        </p:txBody>
      </p:sp>
      <p:sp>
        <p:nvSpPr>
          <p:cNvPr id="2" name="Obdélník 1"/>
          <p:cNvSpPr/>
          <p:nvPr/>
        </p:nvSpPr>
        <p:spPr>
          <a:xfrm>
            <a:off x="2639772" y="2030612"/>
            <a:ext cx="38644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Užitečný a škodlivý hmyz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83377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Lady beetle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 cstate="print"/>
          <a:srcRect l="6918" r="2988"/>
          <a:stretch/>
        </p:blipFill>
        <p:spPr bwMode="auto">
          <a:xfrm>
            <a:off x="4211960" y="2924944"/>
            <a:ext cx="4383325" cy="3132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1326047"/>
            <a:ext cx="669674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72200" y="2852936"/>
            <a:ext cx="2215492" cy="1584000"/>
          </a:xfrm>
          <a:prstGeom prst="rect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11960" y="4437112"/>
            <a:ext cx="2200347" cy="1625771"/>
          </a:xfrm>
          <a:prstGeom prst="rect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11960" y="2852936"/>
            <a:ext cx="2160240" cy="1576135"/>
          </a:xfrm>
          <a:prstGeom prst="rect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72200" y="4437112"/>
            <a:ext cx="2215492" cy="1625771"/>
          </a:xfrm>
          <a:prstGeom prst="rect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043608" y="3429000"/>
            <a:ext cx="2137060" cy="4616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Název živočicha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971600" y="4149080"/>
            <a:ext cx="28700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Slunéčko sedmitečné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043608" y="5517232"/>
            <a:ext cx="1368000" cy="504056"/>
          </a:xfrm>
          <a:prstGeom prst="roundRect">
            <a:avLst/>
          </a:prstGeom>
          <a:solidFill>
            <a:schemeClr val="accent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nápověda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692696"/>
            <a:ext cx="7236000" cy="198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/>
              <a:t>Dravý brouček má šest nohou a dva páry křídel</a:t>
            </a:r>
            <a:r>
              <a:rPr lang="cs-CZ" sz="20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Při </a:t>
            </a:r>
            <a:r>
              <a:rPr lang="cs-CZ" sz="2000" dirty="0"/>
              <a:t>nebezpečí vylučuje z těla jedovatou tekutinu</a:t>
            </a:r>
            <a:r>
              <a:rPr lang="cs-CZ" sz="20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Červené </a:t>
            </a:r>
            <a:r>
              <a:rPr lang="cs-CZ" sz="2000" dirty="0"/>
              <a:t>krovky s černými tečkami chrání jeden pár blanitých křídel</a:t>
            </a:r>
            <a:r>
              <a:rPr lang="cs-CZ" sz="20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Velmi užitečný hmyz </a:t>
            </a:r>
            <a:r>
              <a:rPr lang="cs-CZ" sz="2000" dirty="0" smtClean="0"/>
              <a:t>- </a:t>
            </a:r>
            <a:r>
              <a:rPr lang="cs-CZ" sz="2000" dirty="0"/>
              <a:t>požírá </a:t>
            </a:r>
            <a:r>
              <a:rPr lang="cs-CZ" sz="2000" dirty="0" smtClean="0"/>
              <a:t>škodlivé </a:t>
            </a:r>
            <a:r>
              <a:rPr lang="cs-CZ" sz="2000" dirty="0"/>
              <a:t>mšice a jejich larvy.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2555776" y="5517232"/>
            <a:ext cx="1368000" cy="504000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obrázek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17044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File:Včela na pampelišce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/>
          <a:srcRect l="7289" t="9742"/>
          <a:stretch/>
        </p:blipFill>
        <p:spPr bwMode="auto">
          <a:xfrm>
            <a:off x="4139952" y="2852936"/>
            <a:ext cx="4388130" cy="3204000"/>
          </a:xfrm>
          <a:prstGeom prst="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1403648" y="1326047"/>
            <a:ext cx="669674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72200" y="2852936"/>
            <a:ext cx="2160240" cy="1584000"/>
          </a:xfrm>
          <a:prstGeom prst="rect">
            <a:avLst/>
          </a:prstGeom>
          <a:solidFill>
            <a:srgbClr val="00B0F0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139952" y="4437112"/>
            <a:ext cx="2232248" cy="1625771"/>
          </a:xfrm>
          <a:prstGeom prst="rect">
            <a:avLst/>
          </a:prstGeom>
          <a:solidFill>
            <a:srgbClr val="00B0F0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39952" y="2852936"/>
            <a:ext cx="2232248" cy="1588937"/>
          </a:xfrm>
          <a:prstGeom prst="rect">
            <a:avLst/>
          </a:prstGeom>
          <a:solidFill>
            <a:srgbClr val="00B0F0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72200" y="4437112"/>
            <a:ext cx="2160240" cy="1625771"/>
          </a:xfrm>
          <a:prstGeom prst="rect">
            <a:avLst/>
          </a:prstGeom>
          <a:solidFill>
            <a:srgbClr val="00B0F0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3356992"/>
            <a:ext cx="2137060" cy="46166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Název živočicha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971600" y="4077072"/>
            <a:ext cx="28121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Včela medonosná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71600" y="5517232"/>
            <a:ext cx="1379522" cy="504056"/>
          </a:xfrm>
          <a:prstGeom prst="roundRect">
            <a:avLst/>
          </a:prstGeom>
          <a:solidFill>
            <a:srgbClr val="00B0F0">
              <a:alpha val="9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nápověda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764704"/>
            <a:ext cx="7452000" cy="187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Vyskytuje se na rozkvetlých květinách.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Královna klade vajíčka. 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Dělnice </a:t>
            </a:r>
            <a:r>
              <a:rPr lang="cs-CZ" sz="2000" dirty="0"/>
              <a:t>sbírají </a:t>
            </a:r>
            <a:r>
              <a:rPr lang="cs-CZ" sz="2000" dirty="0" smtClean="0"/>
              <a:t>pyl, květní nektar a starají se o vylíhnuté larvy.</a:t>
            </a: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/>
              <a:t>Velmi užitečný hmyz opyluje </a:t>
            </a:r>
            <a:r>
              <a:rPr lang="cs-CZ" sz="2000" dirty="0" smtClean="0"/>
              <a:t>květy, vytváří med, vosk a mateří kašičku.</a:t>
            </a:r>
            <a:endParaRPr lang="cs-CZ" sz="2000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555776" y="5517232"/>
            <a:ext cx="1368000" cy="504000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obrázek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8996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File:Komischehummel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/>
          <a:srcRect b="25046"/>
          <a:stretch/>
        </p:blipFill>
        <p:spPr bwMode="auto">
          <a:xfrm>
            <a:off x="4644008" y="3068960"/>
            <a:ext cx="3927474" cy="3132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1326047"/>
            <a:ext cx="669674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732240" y="2996952"/>
            <a:ext cx="2088000" cy="1584000"/>
          </a:xfrm>
          <a:prstGeom prst="rect">
            <a:avLst/>
          </a:prstGeom>
          <a:solidFill>
            <a:schemeClr val="accent4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44008" y="4581128"/>
            <a:ext cx="2088000" cy="1656184"/>
          </a:xfrm>
          <a:prstGeom prst="rect">
            <a:avLst/>
          </a:prstGeom>
          <a:solidFill>
            <a:schemeClr val="accent4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2996952"/>
            <a:ext cx="2088000" cy="1584176"/>
          </a:xfrm>
          <a:prstGeom prst="rect">
            <a:avLst/>
          </a:prstGeom>
          <a:solidFill>
            <a:schemeClr val="accent4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32240" y="4581128"/>
            <a:ext cx="2088000" cy="1656184"/>
          </a:xfrm>
          <a:prstGeom prst="rect">
            <a:avLst/>
          </a:prstGeom>
          <a:solidFill>
            <a:schemeClr val="accent4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3356992"/>
            <a:ext cx="2137060" cy="461665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Název živočicha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899592" y="4221088"/>
            <a:ext cx="22586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Čmelák zemní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043608" y="5733256"/>
            <a:ext cx="1379522" cy="504056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nápověda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06711" y="463513"/>
            <a:ext cx="7129164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Hnízdo si buduje v podzemních úkrytech.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Létání </a:t>
            </a:r>
            <a:r>
              <a:rPr lang="cs-CZ" sz="2000" dirty="0"/>
              <a:t>umožňují dva páry blanitých křídel.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Za letu vydává hluboký bzučivý zvuk. </a:t>
            </a: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/>
              <a:t>Patří k užitečnému hmyzu </a:t>
            </a:r>
            <a:r>
              <a:rPr lang="cs-CZ" sz="2000" dirty="0" smtClean="0"/>
              <a:t>- </a:t>
            </a:r>
            <a:r>
              <a:rPr lang="cs-CZ" sz="2000" dirty="0"/>
              <a:t>opyluje rostliny. 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699792" y="5733256"/>
            <a:ext cx="1368000" cy="504000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obrázek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7857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 descr="Soubor:A Formica rufa sideview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 cstate="print"/>
          <a:srcRect l="5914" r="4823"/>
          <a:stretch/>
        </p:blipFill>
        <p:spPr bwMode="auto">
          <a:xfrm>
            <a:off x="4283968" y="3284984"/>
            <a:ext cx="4176000" cy="280697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1326047"/>
            <a:ext cx="669674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72200" y="3212976"/>
            <a:ext cx="2088000" cy="1440000"/>
          </a:xfrm>
          <a:prstGeom prst="rect">
            <a:avLst/>
          </a:prstGeom>
          <a:solidFill>
            <a:srgbClr val="E6761A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3968" y="4653136"/>
            <a:ext cx="2106391" cy="1440000"/>
          </a:xfrm>
          <a:prstGeom prst="rect">
            <a:avLst/>
          </a:prstGeom>
          <a:solidFill>
            <a:srgbClr val="E6761A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83968" y="3212976"/>
            <a:ext cx="2088000" cy="1440000"/>
          </a:xfrm>
          <a:prstGeom prst="rect">
            <a:avLst/>
          </a:prstGeom>
          <a:solidFill>
            <a:srgbClr val="E6761A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72200" y="4653136"/>
            <a:ext cx="2088232" cy="1440000"/>
          </a:xfrm>
          <a:prstGeom prst="rect">
            <a:avLst/>
          </a:prstGeom>
          <a:solidFill>
            <a:srgbClr val="E6761A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827584" y="3645024"/>
            <a:ext cx="213706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Název živočicha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755576" y="4365104"/>
            <a:ext cx="21151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Mravenec lesní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27584" y="5589240"/>
            <a:ext cx="1379522" cy="504056"/>
          </a:xfrm>
          <a:prstGeom prst="roundRect">
            <a:avLst/>
          </a:prstGeom>
          <a:solidFill>
            <a:srgbClr val="E676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nápověda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764704"/>
            <a:ext cx="784175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V </a:t>
            </a:r>
            <a:r>
              <a:rPr lang="cs-CZ" sz="2000" dirty="0"/>
              <a:t>lese </a:t>
            </a:r>
            <a:r>
              <a:rPr lang="cs-CZ" sz="2000" dirty="0" smtClean="0"/>
              <a:t>buduje velké </a:t>
            </a:r>
            <a:r>
              <a:rPr lang="cs-CZ" sz="2000" dirty="0"/>
              <a:t>kupovité hnízdo z jehličí. 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V hnízdě je pouze jedna královna</a:t>
            </a:r>
            <a:r>
              <a:rPr lang="cs-CZ" sz="2000" dirty="0" smtClean="0"/>
              <a:t>, </a:t>
            </a:r>
            <a:r>
              <a:rPr lang="cs-CZ" sz="2000" dirty="0"/>
              <a:t>která klade </a:t>
            </a:r>
            <a:r>
              <a:rPr lang="cs-CZ" sz="2000" dirty="0" smtClean="0"/>
              <a:t>vajíčka.</a:t>
            </a: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/>
              <a:t>Dělnice pečují o hnízdo, vajíčka a krmí larvy do doby, než se </a:t>
            </a:r>
            <a:r>
              <a:rPr lang="cs-CZ" sz="2000" dirty="0" smtClean="0"/>
              <a:t>zakuklí.</a:t>
            </a: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/>
              <a:t>Velmi užitečný </a:t>
            </a:r>
            <a:r>
              <a:rPr lang="cs-CZ" sz="2000" dirty="0" smtClean="0"/>
              <a:t>hmyz - </a:t>
            </a:r>
            <a:r>
              <a:rPr lang="cs-CZ" sz="2000" dirty="0"/>
              <a:t>čistí les od hmyzích škůdců a odumřelých </a:t>
            </a:r>
            <a:r>
              <a:rPr lang="cs-CZ" sz="2000" dirty="0" smtClean="0"/>
              <a:t>živočichů. </a:t>
            </a:r>
            <a:endParaRPr lang="cs-CZ" sz="2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83768" y="5589240"/>
            <a:ext cx="1368000" cy="504000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obrázek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63460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C:\Documents and Settings\User\Dokumenty\Obrázky\800px-Colorado_potato_beetle.jpg"/>
          <p:cNvPicPr>
            <a:picLocks noChangeAspect="1" noChangeArrowheads="1"/>
          </p:cNvPicPr>
          <p:nvPr/>
        </p:nvPicPr>
        <p:blipFill rotWithShape="1">
          <a:blip r:embed="rId2" cstate="print"/>
          <a:srcRect b="4207"/>
          <a:stretch/>
        </p:blipFill>
        <p:spPr bwMode="auto">
          <a:xfrm>
            <a:off x="4211960" y="3429000"/>
            <a:ext cx="4142176" cy="278326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1326047"/>
            <a:ext cx="669674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00192" y="3356992"/>
            <a:ext cx="2088232" cy="1440000"/>
          </a:xfrm>
          <a:prstGeom prst="rect">
            <a:avLst/>
          </a:prstGeom>
          <a:solidFill>
            <a:srgbClr val="FFC0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11960" y="4797152"/>
            <a:ext cx="2088232" cy="1404000"/>
          </a:xfrm>
          <a:prstGeom prst="rect">
            <a:avLst/>
          </a:prstGeom>
          <a:solidFill>
            <a:srgbClr val="FFC0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11960" y="3356992"/>
            <a:ext cx="2088000" cy="1440000"/>
          </a:xfrm>
          <a:prstGeom prst="rect">
            <a:avLst/>
          </a:prstGeom>
          <a:solidFill>
            <a:srgbClr val="FFC0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00192" y="4797152"/>
            <a:ext cx="2088232" cy="1404000"/>
          </a:xfrm>
          <a:prstGeom prst="rect">
            <a:avLst/>
          </a:prstGeom>
          <a:solidFill>
            <a:srgbClr val="FFC0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3789040"/>
            <a:ext cx="2137060" cy="46166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Název živočicha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899592" y="4509120"/>
            <a:ext cx="33357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sym typeface="Symbol"/>
              </a:rPr>
              <a:t>Mandelinka bramborová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899592" y="5733256"/>
            <a:ext cx="1379522" cy="50405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nápověda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764704"/>
            <a:ext cx="6336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/>
              <a:t>Velmi nenasytný brouk, který létá</a:t>
            </a:r>
            <a:r>
              <a:rPr lang="cs-CZ" sz="20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Požírá listy bramborové natě.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Patří mezi škodlivý hmyz a snadno se přemnožuje.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Přirozeným nepřítelem jsou např. slunéčko, střevlík</a:t>
            </a:r>
            <a:r>
              <a:rPr lang="cs-CZ" sz="2000" smtClean="0"/>
              <a:t>, </a:t>
            </a:r>
            <a:r>
              <a:rPr lang="cs-CZ" sz="2000" smtClean="0"/>
              <a:t>bažant.</a:t>
            </a:r>
            <a:endParaRPr lang="cs-CZ" sz="2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83768" y="5733256"/>
            <a:ext cx="1368000" cy="504000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obrázek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4970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Soubor:Ips typographicus 1 meyers 1888 v16 p35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717032"/>
            <a:ext cx="3871660" cy="246231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1326047"/>
            <a:ext cx="6696744" cy="1754326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72200" y="3645024"/>
            <a:ext cx="1944000" cy="132716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27984" y="4941168"/>
            <a:ext cx="1944000" cy="1296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27984" y="3645024"/>
            <a:ext cx="1944000" cy="1296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72200" y="4941168"/>
            <a:ext cx="1943992" cy="1296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4005064"/>
            <a:ext cx="2137060" cy="46166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Název živočicha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899592" y="4653136"/>
            <a:ext cx="25616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Lýkožrout smrkový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71600" y="5733256"/>
            <a:ext cx="1379522" cy="504056"/>
          </a:xfrm>
          <a:prstGeom prst="roundRect">
            <a:avLst/>
          </a:prstGeom>
          <a:solidFill>
            <a:schemeClr val="bg2">
              <a:lumMod val="50000"/>
              <a:alpha val="7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nápověda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764704"/>
            <a:ext cx="6912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/>
              <a:t>Je to hmyz a patří mezi kůrovce.  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Žije pod kůrou stromů, zejména smrků, kde si vytváří chodby. 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/>
              <a:t>Brouk a jeho larvy se živí </a:t>
            </a:r>
            <a:r>
              <a:rPr lang="cs-CZ" sz="2000" dirty="0" smtClean="0"/>
              <a:t>lýkem, </a:t>
            </a:r>
            <a:r>
              <a:rPr lang="cs-CZ" sz="2000" dirty="0"/>
              <a:t>což způsobuje usychání stromů.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Velmi nebezpečný lesní škůdce, snadno se přemnožuje.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2699792" y="5733256"/>
            <a:ext cx="1368000" cy="504000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obrázek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63465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Soubor:Piéride du chou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/>
          <a:srcRect l="7759" r="1739" b="19005"/>
          <a:stretch/>
        </p:blipFill>
        <p:spPr bwMode="auto">
          <a:xfrm>
            <a:off x="4572000" y="3501008"/>
            <a:ext cx="3968924" cy="2664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1326047"/>
            <a:ext cx="6696744" cy="1754326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588224" y="3429000"/>
            <a:ext cx="1980000" cy="1358876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72000" y="4797152"/>
            <a:ext cx="2016224" cy="1355068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2000" y="3429000"/>
            <a:ext cx="2016224" cy="1368152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588224" y="4797152"/>
            <a:ext cx="1975978" cy="1355068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043608" y="3861048"/>
            <a:ext cx="2137060" cy="461665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Název živočicha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899592" y="4509120"/>
            <a:ext cx="2173672" cy="468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Bělásek zelný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43608" y="5661248"/>
            <a:ext cx="1379522" cy="504056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nápověda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764704"/>
            <a:ext cx="4644000" cy="190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/>
              <a:t>Patří ke škodlivému hmyzu.  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Vyskytuje se na polích a zahradách. 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/>
              <a:t>Housenky tohoto motýla požírají listy zelí.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Jeho nepřáteli jsou ptáci a vosy.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2771800" y="5661248"/>
            <a:ext cx="1368000" cy="504000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obrázek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657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Soubor:Lymantria monacha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356992"/>
            <a:ext cx="3384000" cy="284953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1326047"/>
            <a:ext cx="669674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444208" y="3284984"/>
            <a:ext cx="1836000" cy="1440000"/>
          </a:xfrm>
          <a:prstGeom prst="rect">
            <a:avLst/>
          </a:prstGeom>
          <a:solidFill>
            <a:schemeClr val="accent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44008" y="4725144"/>
            <a:ext cx="1836000" cy="1476000"/>
          </a:xfrm>
          <a:prstGeom prst="rect">
            <a:avLst/>
          </a:prstGeom>
          <a:solidFill>
            <a:schemeClr val="accent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3284983"/>
            <a:ext cx="1800000" cy="1440000"/>
          </a:xfrm>
          <a:prstGeom prst="rect">
            <a:avLst/>
          </a:prstGeom>
          <a:solidFill>
            <a:schemeClr val="accent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44208" y="4725144"/>
            <a:ext cx="1836000" cy="1476000"/>
          </a:xfrm>
          <a:prstGeom prst="rect">
            <a:avLst/>
          </a:prstGeom>
          <a:solidFill>
            <a:schemeClr val="accent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3789040"/>
            <a:ext cx="2137060" cy="46166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Název živočicha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899592" y="4509120"/>
            <a:ext cx="2509470" cy="468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Bekyně mniška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71600" y="5733256"/>
            <a:ext cx="1379522" cy="504056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nápověda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908720"/>
            <a:ext cx="6696000" cy="190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/>
              <a:t>Patří ke škodlivému hmyzu.  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Tento druh motýlů působí </a:t>
            </a:r>
            <a:r>
              <a:rPr lang="cs-CZ" sz="2000" dirty="0" smtClean="0"/>
              <a:t>ohromné </a:t>
            </a:r>
            <a:r>
              <a:rPr lang="cs-CZ" sz="2000" dirty="0"/>
              <a:t>škody ve smrkových lesích.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Jeho housenky požírají smrkové jehličí</a:t>
            </a:r>
            <a:r>
              <a:rPr lang="cs-CZ" sz="20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Přemnožení brouci napadají zejména oslabené stromy. 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endParaRPr lang="cs-CZ" sz="2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699792" y="5733256"/>
            <a:ext cx="1368000" cy="504000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obrázek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90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842485" cy="538609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Zdroje:</a:t>
            </a:r>
          </a:p>
          <a:p>
            <a:endParaRPr lang="cs-CZ" sz="1100" dirty="0" smtClean="0"/>
          </a:p>
          <a:p>
            <a:r>
              <a:rPr lang="cs-CZ" sz="1100" dirty="0" err="1" smtClean="0"/>
              <a:t>Lovecz</a:t>
            </a:r>
            <a:r>
              <a:rPr lang="cs-CZ" sz="1100" dirty="0" smtClean="0"/>
              <a:t>. Wikipedia.cz: Lady </a:t>
            </a:r>
            <a:r>
              <a:rPr lang="cs-CZ" sz="1100" dirty="0"/>
              <a:t>beetle.jpg [online]. </a:t>
            </a:r>
            <a:r>
              <a:rPr lang="cs-CZ" sz="1100" dirty="0" smtClean="0"/>
              <a:t>[cit</a:t>
            </a:r>
            <a:r>
              <a:rPr lang="cs-CZ" sz="1100" dirty="0"/>
              <a:t>. 2012-06-08]. Dostupný pod licencí Public </a:t>
            </a:r>
            <a:r>
              <a:rPr lang="cs-CZ" sz="1100" dirty="0" err="1"/>
              <a:t>domain</a:t>
            </a:r>
            <a:r>
              <a:rPr lang="cs-CZ" sz="1100" dirty="0"/>
              <a:t> na </a:t>
            </a:r>
            <a:r>
              <a:rPr lang="cs-CZ" sz="1100" dirty="0" smtClean="0"/>
              <a:t>WWW:</a:t>
            </a:r>
          </a:p>
          <a:p>
            <a:pPr>
              <a:buFont typeface="Symbol"/>
              <a:buChar char="&lt;"/>
            </a:pPr>
            <a:r>
              <a:rPr lang="cs-CZ" sz="1100" dirty="0" smtClean="0">
                <a:hlinkClick r:id="rId3"/>
              </a:rPr>
              <a:t>http</a:t>
            </a:r>
            <a:r>
              <a:rPr lang="cs-CZ" sz="1100" dirty="0">
                <a:hlinkClick r:id="rId3"/>
              </a:rPr>
              <a:t>://</a:t>
            </a:r>
            <a:r>
              <a:rPr lang="cs-CZ" sz="1100" dirty="0" smtClean="0">
                <a:hlinkClick r:id="rId3"/>
              </a:rPr>
              <a:t>cs.wikipedia.org/wiki/</a:t>
            </a:r>
            <a:r>
              <a:rPr lang="cs-CZ" sz="1100" dirty="0" err="1" smtClean="0">
                <a:hlinkClick r:id="rId3"/>
              </a:rPr>
              <a:t>Soubor:Lady_beetle.jpg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smtClean="0"/>
              <a:t>HTO. Commons.wikimedia.org: Včela na </a:t>
            </a:r>
            <a:r>
              <a:rPr lang="cs-CZ" sz="1100" dirty="0"/>
              <a:t>pampelišce.JPG [online</a:t>
            </a:r>
            <a:r>
              <a:rPr lang="cs-CZ" sz="1100" dirty="0" smtClean="0"/>
              <a:t>]. [</a:t>
            </a:r>
            <a:r>
              <a:rPr lang="cs-CZ" sz="1100" dirty="0"/>
              <a:t>cit. 2012-06-08].</a:t>
            </a:r>
            <a:r>
              <a:rPr lang="cs-CZ" sz="1100" dirty="0" smtClean="0"/>
              <a:t> </a:t>
            </a:r>
            <a:r>
              <a:rPr lang="cs-CZ" sz="1100" dirty="0"/>
              <a:t>Soubor  </a:t>
            </a:r>
            <a:r>
              <a:rPr lang="cs-CZ" sz="1100" dirty="0" smtClean="0"/>
              <a:t>uvolněn pomocí </a:t>
            </a:r>
          </a:p>
          <a:p>
            <a:r>
              <a:rPr lang="cs-CZ" sz="1100" dirty="0" err="1" smtClean="0">
                <a:hlinkClick r:id="rId4" tooltip="w:cs:Creative Commons"/>
              </a:rPr>
              <a:t>Creative</a:t>
            </a:r>
            <a:r>
              <a:rPr lang="cs-CZ" sz="1100" dirty="0" smtClean="0">
                <a:hlinkClick r:id="rId4" tooltip="w:cs:Creative Commons"/>
              </a:rPr>
              <a:t> </a:t>
            </a:r>
            <a:r>
              <a:rPr lang="cs-CZ" sz="1100" dirty="0" err="1" smtClean="0">
                <a:hlinkClick r:id="rId4" tooltip="w:cs:Creative Commons"/>
              </a:rPr>
              <a:t>Commons</a:t>
            </a:r>
            <a:r>
              <a:rPr lang="cs-CZ" sz="1100" dirty="0" smtClean="0">
                <a:hlinkClick r:id="rId4" tooltip="w:cs:Creative Commons"/>
              </a:rPr>
              <a:t> CC0 1.0 Universal Public </a:t>
            </a:r>
            <a:r>
              <a:rPr lang="cs-CZ" sz="1100" dirty="0" err="1" smtClean="0">
                <a:hlinkClick r:id="rId4" tooltip="w:cs:Creative Commons"/>
              </a:rPr>
              <a:t>Domain</a:t>
            </a:r>
            <a:r>
              <a:rPr lang="cs-CZ" sz="1100" dirty="0" smtClean="0">
                <a:hlinkClick r:id="rId4" tooltip="w:cs:Creative Commons"/>
              </a:rPr>
              <a:t> </a:t>
            </a:r>
            <a:r>
              <a:rPr lang="cs-CZ" sz="1100" dirty="0" err="1" smtClean="0">
                <a:hlinkClick r:id="rId4" tooltip="w:cs:Creative Commons"/>
              </a:rPr>
              <a:t>Dedication</a:t>
            </a:r>
            <a:r>
              <a:rPr lang="cs-CZ" sz="1100" dirty="0" err="1" smtClean="0"/>
              <a:t>.Dostupný</a:t>
            </a:r>
            <a:r>
              <a:rPr lang="cs-CZ" sz="1100" dirty="0" smtClean="0"/>
              <a:t> na WWW:</a:t>
            </a:r>
          </a:p>
          <a:p>
            <a:r>
              <a:rPr lang="cs-CZ" sz="1100" dirty="0" smtClean="0"/>
              <a:t>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5"/>
              </a:rPr>
              <a:t>http://commons.wikimedia.org/wiki/File:V%C4%8Dela_na_pampeli%C5%A1ce.JPG?uselang=</a:t>
            </a:r>
            <a:r>
              <a:rPr lang="cs-CZ" sz="1100" dirty="0" err="1" smtClean="0">
                <a:hlinkClick r:id="rId5"/>
              </a:rPr>
              <a:t>cs</a:t>
            </a:r>
            <a:r>
              <a:rPr lang="cs-CZ" sz="1100" dirty="0" smtClean="0">
                <a:sym typeface="Symbol"/>
              </a:rPr>
              <a:t>. </a:t>
            </a:r>
          </a:p>
          <a:p>
            <a:r>
              <a:rPr lang="cs-CZ" sz="1100" dirty="0" err="1" smtClean="0">
                <a:sym typeface="Symbol"/>
              </a:rPr>
              <a:t>Fabi</a:t>
            </a:r>
            <a:r>
              <a:rPr lang="cs-CZ" sz="1100" dirty="0" smtClean="0">
                <a:sym typeface="Symbol"/>
              </a:rPr>
              <a:t>, Richard. </a:t>
            </a:r>
            <a:r>
              <a:rPr lang="cs-CZ" sz="1100" dirty="0" smtClean="0"/>
              <a:t>Commons.wikimedia.org: Komischehummel.jpg </a:t>
            </a:r>
            <a:r>
              <a:rPr lang="cs-CZ" sz="1100" dirty="0"/>
              <a:t>[online].  </a:t>
            </a:r>
            <a:r>
              <a:rPr lang="cs-CZ" sz="1100" dirty="0" smtClean="0"/>
              <a:t>[cit. 2012-06-08]. 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6"/>
              </a:rPr>
              <a:t>http://commons.wikimedia.org/wiki/</a:t>
            </a:r>
            <a:r>
              <a:rPr lang="cs-CZ" sz="1100" dirty="0" err="1" smtClean="0">
                <a:hlinkClick r:id="rId6"/>
              </a:rPr>
              <a:t>File:Komischehummel.jpg?uselang</a:t>
            </a:r>
            <a:r>
              <a:rPr lang="cs-CZ" sz="1100" dirty="0" smtClean="0">
                <a:hlinkClick r:id="rId6"/>
              </a:rPr>
              <a:t>=</a:t>
            </a:r>
            <a:r>
              <a:rPr lang="cs-CZ" sz="1100" dirty="0" err="1" smtClean="0">
                <a:hlinkClick r:id="rId6"/>
              </a:rPr>
              <a:t>cs</a:t>
            </a:r>
            <a:r>
              <a:rPr lang="cs-CZ" sz="1100" dirty="0" smtClean="0"/>
              <a:t>&gt;.</a:t>
            </a:r>
          </a:p>
          <a:p>
            <a:r>
              <a:rPr lang="cs-CZ" sz="1100" dirty="0" err="1" smtClean="0"/>
              <a:t>Bartz</a:t>
            </a:r>
            <a:r>
              <a:rPr lang="cs-CZ" sz="1100" dirty="0" smtClean="0"/>
              <a:t>, </a:t>
            </a:r>
            <a:r>
              <a:rPr lang="cs-CZ" sz="1100" dirty="0"/>
              <a:t>Richard</a:t>
            </a:r>
            <a:r>
              <a:rPr lang="cs-CZ" sz="1100" dirty="0" smtClean="0"/>
              <a:t>. Wikipedia.cz: A </a:t>
            </a:r>
            <a:r>
              <a:rPr lang="cs-CZ" sz="1100" dirty="0" err="1" smtClean="0"/>
              <a:t>Formica</a:t>
            </a:r>
            <a:r>
              <a:rPr lang="cs-CZ" sz="1100" dirty="0" smtClean="0"/>
              <a:t> </a:t>
            </a:r>
            <a:r>
              <a:rPr lang="cs-CZ" sz="1100" dirty="0" err="1" smtClean="0"/>
              <a:t>rufa</a:t>
            </a:r>
            <a:r>
              <a:rPr lang="cs-CZ" sz="1100" dirty="0" smtClean="0"/>
              <a:t> sideview.jpg</a:t>
            </a:r>
            <a:r>
              <a:rPr lang="cs-CZ" sz="1100" dirty="0"/>
              <a:t> [online]. </a:t>
            </a:r>
            <a:r>
              <a:rPr lang="cs-CZ" sz="1100" dirty="0" smtClean="0"/>
              <a:t>[cit. 2012-06-08].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smtClean="0"/>
              <a:t>Commons </a:t>
            </a:r>
            <a:r>
              <a:rPr lang="cs-CZ" sz="1100" dirty="0" smtClean="0">
                <a:hlinkClick r:id="rId7"/>
              </a:rPr>
              <a:t>Uveďte </a:t>
            </a:r>
            <a:r>
              <a:rPr lang="cs-CZ" sz="1100" dirty="0">
                <a:hlinkClick r:id="rId7"/>
              </a:rPr>
              <a:t>autora2.5 </a:t>
            </a:r>
            <a:r>
              <a:rPr lang="cs-CZ" sz="1100" dirty="0" err="1">
                <a:hlinkClick r:id="rId7"/>
              </a:rPr>
              <a:t>Generic</a:t>
            </a:r>
            <a:r>
              <a:rPr lang="cs-CZ" sz="1100" dirty="0"/>
              <a:t> </a:t>
            </a:r>
            <a:endParaRPr lang="cs-CZ" sz="1100" dirty="0" smtClean="0"/>
          </a:p>
          <a:p>
            <a:r>
              <a:rPr lang="cs-CZ" sz="1100" dirty="0" smtClean="0"/>
              <a:t>na 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8"/>
              </a:rPr>
              <a:t>http://cs.wikipedia.org/wiki/</a:t>
            </a:r>
            <a:r>
              <a:rPr lang="cs-CZ" sz="1100" dirty="0" err="1" smtClean="0">
                <a:hlinkClick r:id="rId8"/>
              </a:rPr>
              <a:t>Soubor:A_Formica_rufa_sideview.jpg</a:t>
            </a:r>
            <a:r>
              <a:rPr lang="cs-CZ" sz="1100" dirty="0" smtClean="0">
                <a:sym typeface="Symbol"/>
              </a:rPr>
              <a:t>.</a:t>
            </a:r>
            <a:endParaRPr lang="cs-CZ" sz="1100" dirty="0" smtClean="0"/>
          </a:p>
          <a:p>
            <a:r>
              <a:rPr lang="cs-CZ" sz="1100" dirty="0" err="1" smtClean="0"/>
              <a:t>Scott</a:t>
            </a:r>
            <a:r>
              <a:rPr lang="cs-CZ" sz="1100" dirty="0" smtClean="0"/>
              <a:t>, </a:t>
            </a:r>
            <a:r>
              <a:rPr lang="cs-CZ" sz="1100" dirty="0"/>
              <a:t>Bauer </a:t>
            </a:r>
            <a:r>
              <a:rPr lang="cs-CZ" sz="1100" dirty="0" smtClean="0"/>
              <a:t>Commons.wikimedia.org: Colorado </a:t>
            </a:r>
            <a:r>
              <a:rPr lang="cs-CZ" sz="1100" dirty="0" err="1" smtClean="0"/>
              <a:t>potato</a:t>
            </a:r>
            <a:r>
              <a:rPr lang="cs-CZ" sz="1100" dirty="0" smtClean="0"/>
              <a:t> </a:t>
            </a:r>
            <a:r>
              <a:rPr lang="cs-CZ" sz="1100" dirty="0"/>
              <a:t>beetle.jpg </a:t>
            </a:r>
            <a:r>
              <a:rPr lang="cs-CZ" sz="1100" dirty="0" smtClean="0"/>
              <a:t> [</a:t>
            </a:r>
            <a:r>
              <a:rPr lang="cs-CZ" sz="1100" dirty="0"/>
              <a:t>online]. </a:t>
            </a:r>
            <a:r>
              <a:rPr lang="cs-CZ" sz="1100" dirty="0" smtClean="0"/>
              <a:t> cit. 2012-06-08]. 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 </a:t>
            </a:r>
          </a:p>
          <a:p>
            <a:pPr>
              <a:buFont typeface="Symbol"/>
              <a:buChar char="&lt;"/>
            </a:pPr>
            <a:r>
              <a:rPr lang="cs-CZ" sz="1100" dirty="0" smtClean="0">
                <a:hlinkClick r:id="rId9"/>
              </a:rPr>
              <a:t>http://commons.wikimedia.org/wiki/File:Colorado_potato_beetle.jpg?uselang=cs</a:t>
            </a:r>
            <a:r>
              <a:rPr lang="cs-CZ" sz="1100" dirty="0" smtClean="0">
                <a:sym typeface="Symbol"/>
              </a:rPr>
              <a:t>. </a:t>
            </a:r>
          </a:p>
          <a:p>
            <a:r>
              <a:rPr lang="cs-CZ" sz="1100" dirty="0" smtClean="0"/>
              <a:t>Commons.wikimedia.org: </a:t>
            </a:r>
            <a:r>
              <a:rPr lang="cs-CZ" sz="1100" dirty="0" err="1" smtClean="0"/>
              <a:t>Ips</a:t>
            </a:r>
            <a:r>
              <a:rPr lang="cs-CZ" sz="1100" dirty="0" smtClean="0"/>
              <a:t> </a:t>
            </a:r>
            <a:r>
              <a:rPr lang="cs-CZ" sz="1100" dirty="0" err="1" smtClean="0"/>
              <a:t>typographicus</a:t>
            </a:r>
            <a:r>
              <a:rPr lang="cs-CZ" sz="1100" dirty="0" smtClean="0"/>
              <a:t> 1 </a:t>
            </a:r>
            <a:r>
              <a:rPr lang="cs-CZ" sz="1100" dirty="0" err="1" smtClean="0"/>
              <a:t>meyers</a:t>
            </a:r>
            <a:r>
              <a:rPr lang="cs-CZ" sz="1100" dirty="0" smtClean="0"/>
              <a:t> 1888 v16 </a:t>
            </a:r>
            <a:r>
              <a:rPr lang="cs-CZ" sz="1100" dirty="0"/>
              <a:t>p352.jpg [online]. </a:t>
            </a:r>
            <a:r>
              <a:rPr lang="cs-CZ" sz="1100" dirty="0" smtClean="0"/>
              <a:t>[cit. 2012-06-08]. 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 na www: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10"/>
              </a:rPr>
              <a:t>http://commons.wikimedia.org/wiki/File:Ips_typographicus_1_meyers_1888_v16_p352.jpg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smtClean="0"/>
              <a:t> </a:t>
            </a:r>
            <a:r>
              <a:rPr lang="cs-CZ" sz="1100" dirty="0" err="1" smtClean="0"/>
              <a:t>Rv</a:t>
            </a:r>
            <a:r>
              <a:rPr lang="cs-CZ" sz="1100" dirty="0"/>
              <a:t>. </a:t>
            </a:r>
            <a:r>
              <a:rPr lang="cs-CZ" sz="1100" dirty="0" smtClean="0"/>
              <a:t>Wikipedia.cz: </a:t>
            </a:r>
            <a:r>
              <a:rPr lang="cs-CZ" sz="1100" dirty="0" err="1" smtClean="0"/>
              <a:t>Piéride</a:t>
            </a:r>
            <a:r>
              <a:rPr lang="cs-CZ" sz="1100" dirty="0" smtClean="0"/>
              <a:t> </a:t>
            </a:r>
            <a:r>
              <a:rPr lang="cs-CZ" sz="1100" dirty="0" err="1"/>
              <a:t>du</a:t>
            </a:r>
            <a:r>
              <a:rPr lang="cs-CZ" sz="1100" dirty="0"/>
              <a:t> chou.JPG [online]. </a:t>
            </a:r>
            <a:r>
              <a:rPr lang="cs-CZ" sz="1100" dirty="0" smtClean="0"/>
              <a:t>[cit. 2012-06-08].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>
                <a:hlinkClick r:id="rId11"/>
              </a:rPr>
              <a:t>Uveďte autora3.0 </a:t>
            </a:r>
            <a:r>
              <a:rPr lang="cs-CZ" sz="1100" dirty="0" err="1">
                <a:hlinkClick r:id="rId11"/>
              </a:rPr>
              <a:t>Unported</a:t>
            </a:r>
            <a:r>
              <a:rPr lang="cs-CZ" sz="1100" dirty="0"/>
              <a:t> </a:t>
            </a:r>
            <a:endParaRPr lang="cs-CZ" sz="1100" b="1" dirty="0" smtClean="0"/>
          </a:p>
          <a:p>
            <a:r>
              <a:rPr lang="cs-CZ" sz="1100" dirty="0" smtClean="0"/>
              <a:t>na 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12"/>
              </a:rPr>
              <a:t>http</a:t>
            </a:r>
            <a:r>
              <a:rPr lang="cs-CZ" sz="1100" dirty="0">
                <a:hlinkClick r:id="rId12"/>
              </a:rPr>
              <a:t>://</a:t>
            </a:r>
            <a:r>
              <a:rPr lang="cs-CZ" sz="1100" dirty="0" smtClean="0">
                <a:hlinkClick r:id="rId12"/>
              </a:rPr>
              <a:t>cs.wikipedia.org/wiki/Soubor:Pi%C3%A9ride_du_chou.JPG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smtClean="0"/>
              <a:t> </a:t>
            </a:r>
            <a:r>
              <a:rPr lang="cs-CZ" sz="1100" dirty="0" err="1" smtClean="0"/>
              <a:t>Kulac</a:t>
            </a:r>
            <a:r>
              <a:rPr lang="cs-CZ" sz="1100" dirty="0"/>
              <a:t>. </a:t>
            </a:r>
            <a:r>
              <a:rPr lang="cs-CZ" sz="1100" dirty="0" smtClean="0"/>
              <a:t>Wikipedia.cz: </a:t>
            </a:r>
            <a:r>
              <a:rPr lang="cs-CZ" sz="1100" dirty="0" err="1" smtClean="0"/>
              <a:t>Lymantria</a:t>
            </a:r>
            <a:r>
              <a:rPr lang="cs-CZ" sz="1100" dirty="0" smtClean="0"/>
              <a:t> </a:t>
            </a:r>
            <a:r>
              <a:rPr lang="cs-CZ" sz="1100" dirty="0"/>
              <a:t>monacha02.jpg [online]. </a:t>
            </a:r>
            <a:r>
              <a:rPr lang="cs-CZ" sz="1100" dirty="0" smtClean="0"/>
              <a:t>[cit. 2012-06-08]. Dostupný </a:t>
            </a:r>
            <a:r>
              <a:rPr lang="cs-CZ" sz="1100" dirty="0"/>
              <a:t>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</a:t>
            </a:r>
            <a:r>
              <a:rPr lang="cs-CZ" sz="1100" dirty="0" smtClean="0">
                <a:hlinkClick r:id="rId7"/>
              </a:rPr>
              <a:t>Uveďte </a:t>
            </a:r>
            <a:r>
              <a:rPr lang="cs-CZ" sz="1100" dirty="0">
                <a:hlinkClick r:id="rId7"/>
              </a:rPr>
              <a:t>autora2.5 </a:t>
            </a:r>
            <a:r>
              <a:rPr lang="cs-CZ" sz="1100" dirty="0" err="1">
                <a:hlinkClick r:id="rId7"/>
              </a:rPr>
              <a:t>Generic</a:t>
            </a:r>
            <a:r>
              <a:rPr lang="cs-CZ" sz="1100" dirty="0"/>
              <a:t> </a:t>
            </a:r>
            <a:endParaRPr lang="cs-CZ" sz="1100" dirty="0" smtClean="0"/>
          </a:p>
          <a:p>
            <a:r>
              <a:rPr lang="cs-CZ" sz="1100" dirty="0" smtClean="0"/>
              <a:t>na </a:t>
            </a:r>
            <a:r>
              <a:rPr lang="cs-CZ" sz="1100" dirty="0"/>
              <a:t>WWW: </a:t>
            </a:r>
            <a:r>
              <a:rPr lang="cs-CZ" sz="1100" dirty="0" smtClean="0">
                <a:sym typeface="Symbol"/>
                <a:hlinkClick r:id="rId13"/>
              </a:rPr>
              <a:t>http://cs.wikipedia.org/wiki/Soubor:Lymantria_monacha02.jpg</a:t>
            </a:r>
            <a:r>
              <a:rPr lang="cs-CZ" sz="1100" dirty="0" smtClean="0">
                <a:sym typeface="Symbol"/>
              </a:rPr>
              <a:t>.  </a:t>
            </a:r>
            <a:endParaRPr lang="cs-CZ" sz="1100" dirty="0" smtClean="0"/>
          </a:p>
          <a:p>
            <a:endParaRPr lang="cs-CZ" sz="1100" dirty="0" smtClean="0">
              <a:sym typeface="Symbol"/>
            </a:endParaRPr>
          </a:p>
          <a:p>
            <a:endParaRPr lang="cs-CZ" sz="1100" dirty="0" smtClean="0">
              <a:sym typeface="Symbol"/>
            </a:endParaRPr>
          </a:p>
          <a:p>
            <a:endParaRPr lang="cs-CZ" sz="1100" dirty="0" smtClean="0">
              <a:sym typeface="Symbol"/>
            </a:endParaRPr>
          </a:p>
          <a:p>
            <a:endParaRPr lang="cs-CZ" sz="1100" dirty="0" smtClean="0">
              <a:sym typeface="Symbol"/>
            </a:endParaRPr>
          </a:p>
          <a:p>
            <a:endParaRPr lang="cs-CZ" sz="1100" dirty="0" smtClean="0">
              <a:sym typeface="Symbol"/>
            </a:endParaRPr>
          </a:p>
          <a:p>
            <a:endParaRPr lang="cs-CZ" sz="1100" dirty="0" smtClean="0">
              <a:sym typeface="Symbol"/>
            </a:endParaRPr>
          </a:p>
          <a:p>
            <a:endParaRPr lang="cs-CZ" sz="1100" dirty="0" smtClean="0">
              <a:sym typeface="Symbol"/>
            </a:endParaRPr>
          </a:p>
          <a:p>
            <a:endParaRPr lang="cs-CZ" sz="1100" dirty="0" smtClean="0">
              <a:sym typeface="Symbol"/>
            </a:endParaRPr>
          </a:p>
          <a:p>
            <a:endParaRPr lang="cs-CZ" sz="1100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3295</TotalTime>
  <Words>655</Words>
  <Application>Microsoft Office PowerPoint</Application>
  <PresentationFormat>Předvádění na obrazovce (4:3)</PresentationFormat>
  <Paragraphs>122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Užitečný a škodlivý hmyz</dc:title>
  <dc:creator>BU</dc:creator>
  <cp:lastModifiedBy>Pc</cp:lastModifiedBy>
  <cp:revision>490</cp:revision>
  <dcterms:created xsi:type="dcterms:W3CDTF">2011-04-06T13:10:17Z</dcterms:created>
  <dcterms:modified xsi:type="dcterms:W3CDTF">2012-08-20T06:30:39Z</dcterms:modified>
  <cp:contentStatus/>
</cp:coreProperties>
</file>