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4" r:id="rId8"/>
    <p:sldId id="265" r:id="rId9"/>
    <p:sldId id="266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3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image" Target="../media/image20.wmf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image" Target="../media/image26.wmf"/><Relationship Id="rId6" Type="http://schemas.openxmlformats.org/officeDocument/2006/relationships/image" Target="../media/image31.wmf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DAAE869-B242-4289-8AAD-096BE48F9D4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AAE869-B242-4289-8AAD-096BE48F9D4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AAE869-B242-4289-8AAD-096BE48F9D4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AAE869-B242-4289-8AAD-096BE48F9D4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AAE869-B242-4289-8AAD-096BE48F9D4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AAE869-B242-4289-8AAD-096BE48F9D4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AAE869-B242-4289-8AAD-096BE48F9D4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DAAE869-B242-4289-8AAD-096BE48F9D4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DAAE869-B242-4289-8AAD-096BE48F9D4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AAE869-B242-4289-8AAD-096BE48F9D4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AAE869-B242-4289-8AAD-096BE48F9D4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7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DAAE869-B242-4289-8AAD-096BE48F9D41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3E0C1AA-8ED1-44E7-864A-8868605E2C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zoom dir="in"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13" Type="http://schemas.openxmlformats.org/officeDocument/2006/relationships/oleObject" Target="../embeddings/oleObject8.bin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5.bin"/><Relationship Id="rId12" Type="http://schemas.openxmlformats.org/officeDocument/2006/relationships/image" Target="../media/image17.wm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9.wmf"/><Relationship Id="rId1" Type="http://schemas.openxmlformats.org/officeDocument/2006/relationships/vmlDrawing" Target="../drawings/vmlDrawing2.vml"/><Relationship Id="rId6" Type="http://schemas.openxmlformats.org/officeDocument/2006/relationships/image" Target="../media/image14.wmf"/><Relationship Id="rId11" Type="http://schemas.openxmlformats.org/officeDocument/2006/relationships/oleObject" Target="../embeddings/oleObject7.bin"/><Relationship Id="rId5" Type="http://schemas.openxmlformats.org/officeDocument/2006/relationships/oleObject" Target="../embeddings/oleObject4.bin"/><Relationship Id="rId15" Type="http://schemas.openxmlformats.org/officeDocument/2006/relationships/oleObject" Target="../embeddings/oleObject9.bin"/><Relationship Id="rId10" Type="http://schemas.openxmlformats.org/officeDocument/2006/relationships/image" Target="../media/image16.wmf"/><Relationship Id="rId4" Type="http://schemas.openxmlformats.org/officeDocument/2006/relationships/image" Target="../media/image13.wmf"/><Relationship Id="rId9" Type="http://schemas.openxmlformats.org/officeDocument/2006/relationships/oleObject" Target="../embeddings/oleObject6.bin"/><Relationship Id="rId1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13" Type="http://schemas.openxmlformats.org/officeDocument/2006/relationships/oleObject" Target="../embeddings/oleObject15.bin"/><Relationship Id="rId3" Type="http://schemas.openxmlformats.org/officeDocument/2006/relationships/oleObject" Target="../embeddings/oleObject10.bin"/><Relationship Id="rId7" Type="http://schemas.openxmlformats.org/officeDocument/2006/relationships/oleObject" Target="../embeddings/oleObject12.bin"/><Relationship Id="rId12" Type="http://schemas.openxmlformats.org/officeDocument/2006/relationships/image" Target="../media/image24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21.wmf"/><Relationship Id="rId11" Type="http://schemas.openxmlformats.org/officeDocument/2006/relationships/oleObject" Target="../embeddings/oleObject14.bin"/><Relationship Id="rId5" Type="http://schemas.openxmlformats.org/officeDocument/2006/relationships/oleObject" Target="../embeddings/oleObject11.bin"/><Relationship Id="rId10" Type="http://schemas.openxmlformats.org/officeDocument/2006/relationships/image" Target="../media/image23.wmf"/><Relationship Id="rId4" Type="http://schemas.openxmlformats.org/officeDocument/2006/relationships/image" Target="../media/image20.wmf"/><Relationship Id="rId9" Type="http://schemas.openxmlformats.org/officeDocument/2006/relationships/oleObject" Target="../embeddings/oleObject13.bin"/><Relationship Id="rId14" Type="http://schemas.openxmlformats.org/officeDocument/2006/relationships/image" Target="../media/image25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13" Type="http://schemas.openxmlformats.org/officeDocument/2006/relationships/oleObject" Target="../embeddings/oleObject21.bin"/><Relationship Id="rId3" Type="http://schemas.openxmlformats.org/officeDocument/2006/relationships/oleObject" Target="../embeddings/oleObject16.bin"/><Relationship Id="rId7" Type="http://schemas.openxmlformats.org/officeDocument/2006/relationships/oleObject" Target="../embeddings/oleObject18.bin"/><Relationship Id="rId12" Type="http://schemas.openxmlformats.org/officeDocument/2006/relationships/image" Target="../media/image30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27.wmf"/><Relationship Id="rId11" Type="http://schemas.openxmlformats.org/officeDocument/2006/relationships/oleObject" Target="../embeddings/oleObject20.bin"/><Relationship Id="rId5" Type="http://schemas.openxmlformats.org/officeDocument/2006/relationships/oleObject" Target="../embeddings/oleObject17.bin"/><Relationship Id="rId10" Type="http://schemas.openxmlformats.org/officeDocument/2006/relationships/image" Target="../media/image29.wmf"/><Relationship Id="rId4" Type="http://schemas.openxmlformats.org/officeDocument/2006/relationships/image" Target="../media/image26.wmf"/><Relationship Id="rId9" Type="http://schemas.openxmlformats.org/officeDocument/2006/relationships/oleObject" Target="../embeddings/oleObject19.bin"/><Relationship Id="rId14" Type="http://schemas.openxmlformats.org/officeDocument/2006/relationships/image" Target="../media/image31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t0.gstatic.com/images?q=tbn:ANd9GcQVu5r6MhpBIzUmQCScLUJqMYgrk4UcNQmu9F06mk11Jz-mgydHEw" TargetMode="External"/><Relationship Id="rId2" Type="http://schemas.openxmlformats.org/officeDocument/2006/relationships/hyperlink" Target="http://t1.gstatic.com/images?q=tbn:ANd9GcQD2EwGejV-ZbS61I9gTnqMxDDjByo3qAf9MojExYcPpdI_zm20Tw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nd03.jxs.cz/255/250/a660e15bd8_64803789_o2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8"/>
            <a:ext cx="7772400" cy="360040"/>
          </a:xfrm>
        </p:spPr>
        <p:txBody>
          <a:bodyPr>
            <a:normAutofit/>
          </a:bodyPr>
          <a:lstStyle/>
          <a:p>
            <a:r>
              <a:rPr lang="cs-CZ" sz="1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DUM / VYDMUCHOV / POLIAČÍKOVÁ/ MATEMATIKA A JEJÍ APLIKACE/ 014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196752"/>
            <a:ext cx="7704856" cy="1656183"/>
          </a:xfrm>
          <a:solidFill>
            <a:schemeClr val="bg1"/>
          </a:solidFill>
          <a:ln w="76200">
            <a:solidFill>
              <a:srgbClr val="92D05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endParaRPr lang="cs-CZ" sz="60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Comic Sans MS" pitchFamily="66" charset="0"/>
            </a:endParaRPr>
          </a:p>
          <a:p>
            <a:pPr algn="ctr"/>
            <a:r>
              <a:rPr lang="cs-CZ" sz="71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SMÍŠENÁ ČÍSLA</a:t>
            </a:r>
          </a:p>
          <a:p>
            <a:pPr algn="ctr"/>
            <a:endParaRPr lang="cs-CZ" sz="6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0152" y="6381328"/>
            <a:ext cx="3203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ING. JANA POLIAČÍKOVÁ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717032"/>
            <a:ext cx="4680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>
                <a:latin typeface="Comic Sans MS" pitchFamily="66" charset="0"/>
              </a:rPr>
              <a:t>ZÁPIS SMÍŠENÉHO ČÍSLA</a:t>
            </a:r>
          </a:p>
          <a:p>
            <a:r>
              <a:rPr lang="cs-CZ" sz="2400" dirty="0" smtClean="0">
                <a:latin typeface="Comic Sans MS" pitchFamily="66" charset="0"/>
              </a:rPr>
              <a:t>-PŘEVOD SMÍŠENÉHO ČÍSLA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473447">
            <a:off x="5704229" y="3073756"/>
            <a:ext cx="2376264" cy="3021079"/>
          </a:xfrm>
          <a:prstGeom prst="rect">
            <a:avLst/>
          </a:prstGeom>
          <a:ln w="76200">
            <a:solidFill>
              <a:srgbClr val="92D050"/>
            </a:solidFill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224136"/>
          </a:xfrm>
          <a:solidFill>
            <a:schemeClr val="bg1"/>
          </a:solidFill>
          <a:ln w="76200">
            <a:solidFill>
              <a:srgbClr val="92D050"/>
            </a:solidFill>
          </a:ln>
        </p:spPr>
        <p:txBody>
          <a:bodyPr>
            <a:normAutofit fontScale="90000"/>
          </a:bodyPr>
          <a:lstStyle/>
          <a:p>
            <a:r>
              <a:rPr lang="cs-CZ" sz="44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   ČITATEL VĚTŠÍ NEŽ  </a:t>
            </a:r>
            <a:br>
              <a:rPr lang="cs-CZ" sz="44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</a:br>
            <a:r>
              <a:rPr lang="cs-CZ" sz="44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        JMENOVATEL</a:t>
            </a:r>
            <a:endParaRPr lang="cs-CZ" sz="4800" dirty="0"/>
          </a:p>
        </p:txBody>
      </p:sp>
      <p:graphicFrame>
        <p:nvGraphicFramePr>
          <p:cNvPr id="1026" name="Object 2"/>
          <p:cNvGraphicFramePr>
            <a:graphicFrameLocks noGrp="1" noChangeAspect="1"/>
          </p:cNvGraphicFramePr>
          <p:nvPr>
            <p:ph idx="1"/>
          </p:nvPr>
        </p:nvGraphicFramePr>
        <p:xfrm>
          <a:off x="2627784" y="1196752"/>
          <a:ext cx="1405878" cy="22322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Rovnice" r:id="rId3" imgW="203040" imgH="393480" progId="Equation.3">
                  <p:embed/>
                </p:oleObj>
              </mc:Choice>
              <mc:Fallback>
                <p:oleObj name="Rovnice" r:id="rId3" imgW="20304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7784" y="1196752"/>
                        <a:ext cx="1405878" cy="223224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4067944" y="1196752"/>
          <a:ext cx="2952328" cy="21602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Rovnice" r:id="rId5" imgW="355320" imgH="393480" progId="Equation.3">
                  <p:embed/>
                </p:oleObj>
              </mc:Choice>
              <mc:Fallback>
                <p:oleObj name="Rovnice" r:id="rId5" imgW="35532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67944" y="1196752"/>
                        <a:ext cx="2952328" cy="216024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7544" y="3212975"/>
            <a:ext cx="861898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Je- li zlomek větší než 1, můžeme ho převést na celé číslo a zlomek - smíšené číslo.</a:t>
            </a:r>
            <a:endParaRPr lang="cs-CZ" sz="3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71600" y="5949280"/>
            <a:ext cx="187220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latin typeface="Trebuchet MS" pitchFamily="34" charset="0"/>
              </a:rPr>
              <a:t>5 pětin</a:t>
            </a:r>
            <a:endParaRPr lang="cs-CZ" sz="3200" b="1" dirty="0">
              <a:latin typeface="Trebuchet MS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6021288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rebuchet MS" pitchFamily="34" charset="0"/>
              </a:rPr>
              <a:t>5 pětin</a:t>
            </a:r>
            <a:endParaRPr lang="cs-CZ" sz="3200" b="1" dirty="0">
              <a:latin typeface="Trebuchet MS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6021288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rebuchet MS" pitchFamily="34" charset="0"/>
              </a:rPr>
              <a:t>3 pětiny</a:t>
            </a:r>
            <a:endParaRPr lang="cs-CZ" sz="3200" b="1" dirty="0">
              <a:latin typeface="Trebuchet MS" pitchFamily="34" charset="0"/>
            </a:endParaRPr>
          </a:p>
        </p:txBody>
      </p:sp>
      <p:sp>
        <p:nvSpPr>
          <p:cNvPr id="14" name="AutoShape 22"/>
          <p:cNvSpPr>
            <a:spLocks/>
          </p:cNvSpPr>
          <p:nvPr/>
        </p:nvSpPr>
        <p:spPr bwMode="auto">
          <a:xfrm rot="5400000">
            <a:off x="4140027" y="2636838"/>
            <a:ext cx="864095" cy="6192838"/>
          </a:xfrm>
          <a:prstGeom prst="leftBrace">
            <a:avLst>
              <a:gd name="adj1" fmla="val 71604"/>
              <a:gd name="adj2" fmla="val 50000"/>
            </a:avLst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635896" y="4941168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rebuchet MS" pitchFamily="34" charset="0"/>
              </a:rPr>
              <a:t>13 pětin</a:t>
            </a:r>
            <a:endParaRPr lang="cs-CZ" sz="3200" b="1" dirty="0">
              <a:latin typeface="Trebuchet MS" pitchFamily="34" charset="0"/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76200">
            <a:solidFill>
              <a:srgbClr val="92D050"/>
            </a:solidFill>
          </a:ln>
        </p:spPr>
        <p:txBody>
          <a:bodyPr/>
          <a:lstStyle/>
          <a:p>
            <a:r>
              <a:rPr lang="cs-CZ" sz="44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</a:t>
            </a:r>
            <a:r>
              <a:rPr lang="cs-CZ" sz="48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Co je smíšené číslo</a:t>
            </a:r>
            <a:endParaRPr lang="cs-CZ" sz="48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1">
                <a:lumMod val="75000"/>
              </a:schemeClr>
            </a:solidFill>
          </a:ln>
        </p:spPr>
        <p:txBody>
          <a:bodyPr rtlCol="0">
            <a:normAutofit fontScale="32500" lnSpcReduction="20000"/>
          </a:bodyPr>
          <a:lstStyle/>
          <a:p>
            <a:pPr algn="ctr">
              <a:spcBef>
                <a:spcPts val="0"/>
              </a:spcBef>
              <a:buNone/>
              <a:defRPr/>
            </a:pPr>
            <a:r>
              <a:rPr lang="cs-CZ" sz="7300" b="1" dirty="0" smtClean="0">
                <a:latin typeface="Comic Sans MS" pitchFamily="66" charset="0"/>
              </a:rPr>
              <a:t>            </a:t>
            </a:r>
          </a:p>
          <a:p>
            <a:pPr algn="ctr">
              <a:spcBef>
                <a:spcPts val="0"/>
              </a:spcBef>
              <a:buNone/>
              <a:defRPr/>
            </a:pPr>
            <a:r>
              <a:rPr lang="cs-CZ" sz="7300" b="1" dirty="0" smtClean="0">
                <a:latin typeface="Comic Sans MS" pitchFamily="66" charset="0"/>
              </a:rPr>
              <a:t>                   </a:t>
            </a:r>
            <a:r>
              <a:rPr lang="cs-CZ" sz="9000" b="1" dirty="0" smtClean="0">
                <a:latin typeface="Comic Sans MS" pitchFamily="66" charset="0"/>
              </a:rPr>
              <a:t>Skládá-li se</a:t>
            </a:r>
          </a:p>
          <a:p>
            <a:pPr algn="ctr">
              <a:spcBef>
                <a:spcPts val="0"/>
              </a:spcBef>
              <a:buNone/>
              <a:defRPr/>
            </a:pPr>
            <a:r>
              <a:rPr lang="cs-CZ" sz="9000" b="1" dirty="0" smtClean="0">
                <a:latin typeface="Comic Sans MS" pitchFamily="66" charset="0"/>
              </a:rPr>
              <a:t>             číslo z </a:t>
            </a:r>
            <a:r>
              <a:rPr lang="cs-CZ" sz="9000" b="1" dirty="0" smtClean="0">
                <a:solidFill>
                  <a:srgbClr val="00B050"/>
                </a:solidFill>
                <a:latin typeface="Comic Sans MS" pitchFamily="66" charset="0"/>
              </a:rPr>
              <a:t>celku</a:t>
            </a:r>
            <a:r>
              <a:rPr lang="cs-CZ" sz="9000" b="1" dirty="0" smtClean="0">
                <a:latin typeface="Comic Sans MS" pitchFamily="66" charset="0"/>
              </a:rPr>
              <a:t> a </a:t>
            </a:r>
            <a:r>
              <a:rPr lang="cs-CZ" sz="9000" b="1" dirty="0" smtClean="0">
                <a:solidFill>
                  <a:srgbClr val="00B050"/>
                </a:solidFill>
                <a:latin typeface="Comic Sans MS" pitchFamily="66" charset="0"/>
              </a:rPr>
              <a:t>zlomku</a:t>
            </a:r>
          </a:p>
          <a:p>
            <a:pPr algn="ctr">
              <a:spcBef>
                <a:spcPts val="0"/>
              </a:spcBef>
              <a:buNone/>
              <a:defRPr/>
            </a:pPr>
            <a:r>
              <a:rPr lang="cs-CZ" sz="9000" b="1" dirty="0" smtClean="0">
                <a:latin typeface="Comic Sans MS" pitchFamily="66" charset="0"/>
              </a:rPr>
              <a:t>               nazýváme jej</a:t>
            </a:r>
            <a:endParaRPr lang="cs-CZ" sz="9000" dirty="0" smtClean="0">
              <a:latin typeface="Comic Sans MS" pitchFamily="66" charset="0"/>
            </a:endParaRPr>
          </a:p>
          <a:p>
            <a:pPr>
              <a:buNone/>
              <a:defRPr/>
            </a:pPr>
            <a:endParaRPr lang="cs-CZ" sz="3600" b="1" dirty="0" smtClean="0"/>
          </a:p>
          <a:p>
            <a:pPr>
              <a:buNone/>
              <a:defRPr/>
            </a:pPr>
            <a:endParaRPr lang="cs-CZ" sz="3600" b="1" dirty="0" smtClean="0"/>
          </a:p>
          <a:p>
            <a:pPr>
              <a:buNone/>
              <a:defRPr/>
            </a:pPr>
            <a:r>
              <a:rPr lang="cs-CZ" sz="3600" b="1" dirty="0" smtClean="0"/>
              <a:t> </a:t>
            </a:r>
            <a:r>
              <a:rPr lang="cs-CZ" sz="22000" b="1" dirty="0" smtClean="0">
                <a:latin typeface="Comic Sans MS" pitchFamily="66" charset="0"/>
              </a:rPr>
              <a:t>1</a:t>
            </a:r>
            <a:r>
              <a:rPr lang="cs-CZ" sz="14100" b="1" dirty="0" smtClean="0">
                <a:latin typeface="Comic Sans MS" pitchFamily="66" charset="0"/>
              </a:rPr>
              <a:t>        </a:t>
            </a:r>
            <a:r>
              <a:rPr lang="cs-CZ" sz="13500" b="1" dirty="0" smtClean="0">
                <a:solidFill>
                  <a:srgbClr val="FF0000"/>
                </a:solidFill>
                <a:latin typeface="Comic Sans MS" pitchFamily="66" charset="0"/>
              </a:rPr>
              <a:t>SMÍŠENÉ </a:t>
            </a:r>
            <a:r>
              <a:rPr lang="cs-CZ" sz="13500" b="1" dirty="0" smtClean="0">
                <a:solidFill>
                  <a:srgbClr val="FF0000"/>
                </a:solidFill>
                <a:latin typeface="Comic Sans MS" pitchFamily="66" charset="0"/>
              </a:rPr>
              <a:t>ČÍSLO.</a:t>
            </a:r>
            <a:endParaRPr lang="cs-CZ" sz="13500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>
              <a:buNone/>
              <a:defRPr/>
            </a:pPr>
            <a:endParaRPr lang="cs-CZ" sz="8800" b="1" dirty="0" smtClean="0">
              <a:latin typeface="Arial Black" pitchFamily="34" charset="0"/>
            </a:endParaRPr>
          </a:p>
          <a:p>
            <a:pPr>
              <a:buNone/>
              <a:defRPr/>
            </a:pPr>
            <a:r>
              <a:rPr lang="cs-CZ" sz="8800" b="1" dirty="0" smtClean="0"/>
              <a:t> </a:t>
            </a:r>
            <a:r>
              <a:rPr lang="cs-CZ" sz="3600" b="1" dirty="0" smtClean="0"/>
              <a:t>                          </a:t>
            </a:r>
          </a:p>
          <a:p>
            <a:pPr>
              <a:buNone/>
              <a:defRPr/>
            </a:pPr>
            <a:r>
              <a:rPr lang="cs-CZ" sz="3600" b="1" dirty="0" smtClean="0">
                <a:latin typeface="Comic Sans MS" pitchFamily="66" charset="0"/>
              </a:rPr>
              <a:t>                 </a:t>
            </a:r>
          </a:p>
          <a:p>
            <a:pPr>
              <a:buNone/>
              <a:defRPr/>
            </a:pPr>
            <a:r>
              <a:rPr lang="cs-CZ" sz="3600" b="1" dirty="0" smtClean="0">
                <a:latin typeface="Comic Sans MS" pitchFamily="66" charset="0"/>
              </a:rPr>
              <a:t>                 </a:t>
            </a:r>
          </a:p>
          <a:p>
            <a:pPr>
              <a:buNone/>
              <a:defRPr/>
            </a:pPr>
            <a:endParaRPr lang="cs-CZ" sz="8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8800" b="1" dirty="0" smtClean="0"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47664" y="2564903"/>
            <a:ext cx="936104" cy="2308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7200" b="1" u="sng" dirty="0" smtClean="0">
                <a:latin typeface="Comic Sans MS" pitchFamily="66" charset="0"/>
              </a:rPr>
              <a:t>2</a:t>
            </a:r>
          </a:p>
          <a:p>
            <a:r>
              <a:rPr lang="cs-CZ" sz="7200" b="1" dirty="0" smtClean="0">
                <a:latin typeface="Comic Sans MS" pitchFamily="66" charset="0"/>
              </a:rPr>
              <a:t>3</a:t>
            </a:r>
            <a:endParaRPr lang="cs-CZ" sz="7200" dirty="0">
              <a:latin typeface="Comic Sans MS" pitchFamily="66" charset="0"/>
            </a:endParaRPr>
          </a:p>
        </p:txBody>
      </p:sp>
      <p:cxnSp>
        <p:nvCxnSpPr>
          <p:cNvPr id="15" name="Přímá spojovací šipka 14"/>
          <p:cNvCxnSpPr/>
          <p:nvPr/>
        </p:nvCxnSpPr>
        <p:spPr>
          <a:xfrm flipH="1">
            <a:off x="1187624" y="2420888"/>
            <a:ext cx="3888432" cy="1080120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>
            <a:off x="2123728" y="2420888"/>
            <a:ext cx="4968552" cy="1296144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76200">
            <a:solidFill>
              <a:srgbClr val="92D050"/>
            </a:solidFill>
          </a:ln>
        </p:spPr>
        <p:txBody>
          <a:bodyPr>
            <a:normAutofit fontScale="90000"/>
          </a:bodyPr>
          <a:lstStyle/>
          <a:p>
            <a:r>
              <a:rPr lang="cs-CZ" sz="44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   </a:t>
            </a:r>
            <a:r>
              <a:rPr lang="cs-CZ" sz="48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Převod zlomku na</a:t>
            </a:r>
            <a:br>
              <a:rPr lang="cs-CZ" sz="48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</a:br>
            <a:r>
              <a:rPr lang="cs-CZ" sz="48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     smíšené číslo</a:t>
            </a:r>
            <a:endParaRPr lang="cs-CZ" sz="48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2276872"/>
            <a:ext cx="4660059" cy="19442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57150">
            <a:solidFill>
              <a:srgbClr val="FF0000"/>
            </a:solidFill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ovéPole 4"/>
          <p:cNvSpPr txBox="1"/>
          <p:nvPr/>
        </p:nvSpPr>
        <p:spPr>
          <a:xfrm>
            <a:off x="467545" y="1700808"/>
            <a:ext cx="388843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Zlomek, který má čitatele většího než jmenovatele, převádíme na číslo smíšené takto: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4797152"/>
            <a:ext cx="46805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rgbClr val="00B050"/>
                </a:solidFill>
                <a:latin typeface="Comic Sans MS" pitchFamily="66" charset="0"/>
              </a:rPr>
              <a:t>čitatele musíme vydělit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rgbClr val="00B050"/>
                </a:solidFill>
                <a:latin typeface="Comic Sans MS" pitchFamily="66" charset="0"/>
              </a:rPr>
              <a:t>jmenovatelem – to bude počet celků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rgbClr val="00B050"/>
                </a:solidFill>
                <a:latin typeface="Comic Sans MS" pitchFamily="66" charset="0"/>
              </a:rPr>
              <a:t>a zbytek bude ve zlomku </a:t>
            </a:r>
            <a:r>
              <a:rPr lang="cs-CZ" sz="2400" b="1" dirty="0" smtClean="0">
                <a:solidFill>
                  <a:srgbClr val="00B050"/>
                </a:solidFill>
                <a:latin typeface="Comic Sans MS" pitchFamily="66" charset="0"/>
              </a:rPr>
              <a:t>čitatelem. </a:t>
            </a:r>
            <a:endParaRPr lang="cs-CZ" sz="24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215008"/>
          </a:xfr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/>
            </a:r>
            <a:br>
              <a:rPr lang="cs-CZ" sz="44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</a:br>
            <a:r>
              <a:rPr lang="cs-CZ" sz="44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Převod smíšeného čísla na zlomek</a:t>
            </a:r>
            <a:br>
              <a:rPr lang="cs-CZ" sz="44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</a:b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2564904"/>
            <a:ext cx="4725526" cy="252028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76200">
            <a:solidFill>
              <a:srgbClr val="FF0000"/>
            </a:solidFill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ovéPole 4"/>
          <p:cNvSpPr txBox="1"/>
          <p:nvPr/>
        </p:nvSpPr>
        <p:spPr>
          <a:xfrm>
            <a:off x="683568" y="1700808"/>
            <a:ext cx="77357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>
                <a:latin typeface="Comic Sans MS" pitchFamily="66" charset="0"/>
              </a:rPr>
              <a:t>Smíšené číslo převádíme na zlomek takto</a:t>
            </a:r>
            <a:r>
              <a:rPr lang="cs-CZ" b="1" dirty="0" smtClean="0"/>
              <a:t>: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2492897"/>
            <a:ext cx="3816424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00B050"/>
                </a:solidFill>
                <a:latin typeface="Comic Sans MS" pitchFamily="66" charset="0"/>
              </a:rPr>
              <a:t>jmenovatele musíme vynásobit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00B050"/>
                </a:solidFill>
                <a:latin typeface="Comic Sans MS" pitchFamily="66" charset="0"/>
              </a:rPr>
              <a:t>celým číslem a přičíst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00B050"/>
                </a:solidFill>
                <a:latin typeface="Comic Sans MS" pitchFamily="66" charset="0"/>
              </a:rPr>
              <a:t>k němu </a:t>
            </a:r>
            <a:r>
              <a:rPr lang="cs-CZ" sz="3200" b="1" dirty="0" smtClean="0">
                <a:solidFill>
                  <a:srgbClr val="00B050"/>
                </a:solidFill>
                <a:latin typeface="Comic Sans MS" pitchFamily="66" charset="0"/>
              </a:rPr>
              <a:t>čitatele.</a:t>
            </a:r>
            <a:endParaRPr lang="cs-CZ" sz="32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0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Procvičení Převodu zlomku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na smíšené číslo</a:t>
            </a:r>
            <a:endParaRPr lang="cs-CZ" dirty="0"/>
          </a:p>
        </p:txBody>
      </p:sp>
      <p:pic>
        <p:nvPicPr>
          <p:cNvPr id="4" name="Picture 1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2276872"/>
            <a:ext cx="733333" cy="14857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39952" y="2132856"/>
            <a:ext cx="361950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9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660232" y="2204864"/>
            <a:ext cx="361950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00125" y="4429125"/>
            <a:ext cx="733425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95936" y="4581128"/>
            <a:ext cx="733425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660232" y="4581128"/>
            <a:ext cx="733425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0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Řešení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4644008" y="3356992"/>
            <a:ext cx="4042792" cy="2650299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  <a:endParaRPr lang="cs-CZ" dirty="0"/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6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395536" y="1916832"/>
          <a:ext cx="2664296" cy="18771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7" name="Rovnice" r:id="rId5" imgW="558720" imgH="393480" progId="Equation.3">
                  <p:embed/>
                </p:oleObj>
              </mc:Choice>
              <mc:Fallback>
                <p:oleObj name="Rovnice" r:id="rId5" imgW="55872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1916832"/>
                        <a:ext cx="2664296" cy="187711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/>
        </p:nvGraphicFramePr>
        <p:xfrm>
          <a:off x="3635896" y="1988840"/>
          <a:ext cx="2062680" cy="17281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8" name="Rovnice" r:id="rId7" imgW="469800" imgH="393480" progId="Equation.3">
                  <p:embed/>
                </p:oleObj>
              </mc:Choice>
              <mc:Fallback>
                <p:oleObj name="Rovnice" r:id="rId7" imgW="46980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35896" y="1988840"/>
                        <a:ext cx="2062680" cy="172819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/>
        </p:nvGraphicFramePr>
        <p:xfrm>
          <a:off x="6372200" y="1916832"/>
          <a:ext cx="2083586" cy="16561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9" name="Rovnice" r:id="rId9" imgW="495000" imgH="393480" progId="Equation.3">
                  <p:embed/>
                </p:oleObj>
              </mc:Choice>
              <mc:Fallback>
                <p:oleObj name="Rovnice" r:id="rId9" imgW="49500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72200" y="1916832"/>
                        <a:ext cx="2083586" cy="165618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kt 19"/>
          <p:cNvGraphicFramePr>
            <a:graphicFrameLocks noChangeAspect="1"/>
          </p:cNvGraphicFramePr>
          <p:nvPr/>
        </p:nvGraphicFramePr>
        <p:xfrm>
          <a:off x="467544" y="4221088"/>
          <a:ext cx="2520280" cy="19055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0" name="Rovnice" r:id="rId11" imgW="520560" imgH="393480" progId="Equation.3">
                  <p:embed/>
                </p:oleObj>
              </mc:Choice>
              <mc:Fallback>
                <p:oleObj name="Rovnice" r:id="rId11" imgW="52056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4221088"/>
                        <a:ext cx="2520280" cy="190557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kt 20"/>
          <p:cNvGraphicFramePr>
            <a:graphicFrameLocks noChangeAspect="1"/>
          </p:cNvGraphicFramePr>
          <p:nvPr/>
        </p:nvGraphicFramePr>
        <p:xfrm>
          <a:off x="3491880" y="4221088"/>
          <a:ext cx="2520280" cy="177565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1" name="Rovnice" r:id="rId13" imgW="558720" imgH="393480" progId="Equation.3">
                  <p:embed/>
                </p:oleObj>
              </mc:Choice>
              <mc:Fallback>
                <p:oleObj name="Rovnice" r:id="rId13" imgW="55872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91880" y="4221088"/>
                        <a:ext cx="2520280" cy="177565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Objekt 21"/>
          <p:cNvGraphicFramePr>
            <a:graphicFrameLocks noChangeAspect="1"/>
          </p:cNvGraphicFramePr>
          <p:nvPr/>
        </p:nvGraphicFramePr>
        <p:xfrm>
          <a:off x="6444207" y="4293096"/>
          <a:ext cx="2592289" cy="18263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2" name="Rovnice" r:id="rId15" imgW="558720" imgH="393480" progId="Equation.3">
                  <p:embed/>
                </p:oleObj>
              </mc:Choice>
              <mc:Fallback>
                <p:oleObj name="Rovnice" r:id="rId15" imgW="55872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44207" y="4293096"/>
                        <a:ext cx="2592289" cy="182638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40960" cy="1368152"/>
          </a:xfr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>
            <a:normAutofit fontScale="90000"/>
          </a:bodyPr>
          <a:lstStyle/>
          <a:p>
            <a:r>
              <a:rPr lang="cs-CZ" sz="44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    Procvičení Převodu smíšeného čísla na zlomek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683568" y="1772815"/>
          <a:ext cx="1296144" cy="2115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6" name="Rovnice" r:id="rId3" imgW="241200" imgH="393480" progId="Equation.3">
                  <p:embed/>
                </p:oleObj>
              </mc:Choice>
              <mc:Fallback>
                <p:oleObj name="Rovnice" r:id="rId3" imgW="24120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1772815"/>
                        <a:ext cx="1296144" cy="21151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530600" y="1773238"/>
          <a:ext cx="1292225" cy="210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7" name="Rovnice" r:id="rId5" imgW="241200" imgH="393480" progId="Equation.3">
                  <p:embed/>
                </p:oleObj>
              </mc:Choice>
              <mc:Fallback>
                <p:oleObj name="Rovnice" r:id="rId5" imgW="24120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30600" y="1773238"/>
                        <a:ext cx="1292225" cy="2108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588224" y="1772816"/>
          <a:ext cx="1296144" cy="21147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8" name="Rovnice" r:id="rId7" imgW="241200" imgH="393480" progId="Equation.3">
                  <p:embed/>
                </p:oleObj>
              </mc:Choice>
              <mc:Fallback>
                <p:oleObj name="Rovnice" r:id="rId7" imgW="24120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88224" y="1772816"/>
                        <a:ext cx="1296144" cy="211476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683568" y="4077072"/>
          <a:ext cx="965229" cy="23762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9" name="Rovnice" r:id="rId9" imgW="215640" imgH="393480" progId="Equation.3">
                  <p:embed/>
                </p:oleObj>
              </mc:Choice>
              <mc:Fallback>
                <p:oleObj name="Rovnice" r:id="rId9" imgW="21564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4077072"/>
                        <a:ext cx="965229" cy="237626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3491880" y="4149080"/>
          <a:ext cx="1254333" cy="21602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0" name="Rovnice" r:id="rId11" imgW="228600" imgH="393480" progId="Equation.3">
                  <p:embed/>
                </p:oleObj>
              </mc:Choice>
              <mc:Fallback>
                <p:oleObj name="Rovnice" r:id="rId11" imgW="22860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91880" y="4149080"/>
                        <a:ext cx="1254333" cy="216024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6660232" y="4221088"/>
          <a:ext cx="1224136" cy="21082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1" name="Rovnice" r:id="rId13" imgW="228600" imgH="393480" progId="Equation.3">
                  <p:embed/>
                </p:oleObj>
              </mc:Choice>
              <mc:Fallback>
                <p:oleObj name="Rovnice" r:id="rId13" imgW="22860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60232" y="4221088"/>
                        <a:ext cx="1224136" cy="210823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8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Řešení</a:t>
            </a:r>
            <a:endParaRPr lang="cs-CZ" sz="4800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395536" y="1772816"/>
          <a:ext cx="2304256" cy="15874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0" name="Rovnice" r:id="rId3" imgW="571320" imgH="393480" progId="Equation.3">
                  <p:embed/>
                </p:oleObj>
              </mc:Choice>
              <mc:Fallback>
                <p:oleObj name="Rovnice" r:id="rId3" imgW="571320" imgH="39348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1772816"/>
                        <a:ext cx="2304256" cy="1587431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419872" y="1772815"/>
          <a:ext cx="2304256" cy="162345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1" name="Rovnice" r:id="rId5" imgW="558720" imgH="393480" progId="Equation.3">
                  <p:embed/>
                </p:oleObj>
              </mc:Choice>
              <mc:Fallback>
                <p:oleObj name="Rovnice" r:id="rId5" imgW="55872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19872" y="1772815"/>
                        <a:ext cx="2304256" cy="162345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300192" y="1772816"/>
          <a:ext cx="2508666" cy="17281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2" name="Rovnice" r:id="rId7" imgW="571320" imgH="393480" progId="Equation.3">
                  <p:embed/>
                </p:oleObj>
              </mc:Choice>
              <mc:Fallback>
                <p:oleObj name="Rovnice" r:id="rId7" imgW="57132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00192" y="1772816"/>
                        <a:ext cx="2508666" cy="172819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395536" y="4077072"/>
          <a:ext cx="2190436" cy="165618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3" name="Rovnice" r:id="rId9" imgW="520560" imgH="393480" progId="Equation.3">
                  <p:embed/>
                </p:oleObj>
              </mc:Choice>
              <mc:Fallback>
                <p:oleObj name="Rovnice" r:id="rId9" imgW="52056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536" y="4077072"/>
                        <a:ext cx="2190436" cy="165618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3491880" y="4149080"/>
          <a:ext cx="2350715" cy="16561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4" name="Rovnice" r:id="rId11" imgW="558720" imgH="393480" progId="Equation.3">
                  <p:embed/>
                </p:oleObj>
              </mc:Choice>
              <mc:Fallback>
                <p:oleObj name="Rovnice" r:id="rId11" imgW="55872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91880" y="4149080"/>
                        <a:ext cx="2350715" cy="165618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6444208" y="4149080"/>
          <a:ext cx="2376264" cy="16741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5" name="Rovnice" r:id="rId13" imgW="558720" imgH="393480" progId="Equation.3">
                  <p:embed/>
                </p:oleObj>
              </mc:Choice>
              <mc:Fallback>
                <p:oleObj name="Rovnice" r:id="rId13" imgW="55872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44208" y="4149080"/>
                        <a:ext cx="2376264" cy="167418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481328"/>
            <a:ext cx="8784976" cy="4525963"/>
          </a:xfrm>
        </p:spPr>
        <p:txBody>
          <a:bodyPr>
            <a:normAutofit/>
          </a:bodyPr>
          <a:lstStyle/>
          <a:p>
            <a:r>
              <a:rPr lang="cs-CZ" sz="1000" dirty="0" smtClean="0">
                <a:latin typeface="+mj-lt"/>
              </a:rPr>
              <a:t>[online]. [cit. 03-02-2012]. Dostupné z URL: &lt; </a:t>
            </a:r>
            <a:r>
              <a:rPr lang="cs-CZ" sz="1000" dirty="0" smtClean="0">
                <a:latin typeface="+mj-lt"/>
                <a:hlinkClick r:id="rId2"/>
              </a:rPr>
              <a:t>http://t1.gstatic.com/</a:t>
            </a:r>
            <a:r>
              <a:rPr lang="cs-CZ" sz="1000" dirty="0" err="1" smtClean="0">
                <a:latin typeface="+mj-lt"/>
                <a:hlinkClick r:id="rId2"/>
              </a:rPr>
              <a:t>images</a:t>
            </a:r>
            <a:r>
              <a:rPr lang="cs-CZ" sz="1000" dirty="0" smtClean="0">
                <a:latin typeface="+mj-lt"/>
                <a:hlinkClick r:id="rId2"/>
              </a:rPr>
              <a:t>?q=</a:t>
            </a:r>
            <a:r>
              <a:rPr lang="cs-CZ" sz="1000" dirty="0" err="1" smtClean="0">
                <a:latin typeface="+mj-lt"/>
                <a:hlinkClick r:id="rId2"/>
              </a:rPr>
              <a:t>tbn</a:t>
            </a:r>
            <a:r>
              <a:rPr lang="cs-CZ" sz="1000" dirty="0" smtClean="0">
                <a:latin typeface="+mj-lt"/>
                <a:hlinkClick r:id="rId2"/>
              </a:rPr>
              <a:t>:ANd9GcQD2EwGejV-ZbS61I9gTnqMxDDjByo3qAf9MojExYcPpdI_zm20Tw</a:t>
            </a:r>
            <a:r>
              <a:rPr lang="cs-CZ" sz="1000" dirty="0" smtClean="0"/>
              <a:t>&gt;</a:t>
            </a:r>
            <a:endParaRPr lang="cs-CZ" sz="1000" dirty="0" smtClean="0">
              <a:latin typeface="+mj-lt"/>
            </a:endParaRPr>
          </a:p>
          <a:p>
            <a:r>
              <a:rPr lang="cs-CZ" sz="1000" dirty="0" smtClean="0">
                <a:latin typeface="+mj-lt"/>
              </a:rPr>
              <a:t>[online]. [cit. 03-02-2012]. Dostupné z URL: </a:t>
            </a:r>
            <a:r>
              <a:rPr lang="cs-CZ" sz="1000" dirty="0" smtClean="0">
                <a:latin typeface="+mj-lt"/>
                <a:hlinkClick r:id="rId3"/>
              </a:rPr>
              <a:t>http://t0.gstatic.com/</a:t>
            </a:r>
            <a:r>
              <a:rPr lang="cs-CZ" sz="1000" dirty="0" err="1" smtClean="0">
                <a:latin typeface="+mj-lt"/>
                <a:hlinkClick r:id="rId3"/>
              </a:rPr>
              <a:t>images</a:t>
            </a:r>
            <a:r>
              <a:rPr lang="cs-CZ" sz="1000" dirty="0" smtClean="0">
                <a:latin typeface="+mj-lt"/>
                <a:hlinkClick r:id="rId3"/>
              </a:rPr>
              <a:t>?q=</a:t>
            </a:r>
            <a:r>
              <a:rPr lang="cs-CZ" sz="1000" dirty="0" err="1" smtClean="0">
                <a:latin typeface="+mj-lt"/>
                <a:hlinkClick r:id="rId3"/>
              </a:rPr>
              <a:t>tbn</a:t>
            </a:r>
            <a:r>
              <a:rPr lang="cs-CZ" sz="1000" dirty="0" smtClean="0">
                <a:latin typeface="+mj-lt"/>
                <a:hlinkClick r:id="rId3"/>
              </a:rPr>
              <a:t>:ANd9GcQVu5r6MhpBIzUmQCScLUJqMYgrk4UcNQmu9F06mk11Jz-</a:t>
            </a:r>
            <a:r>
              <a:rPr lang="cs-CZ" sz="1000" dirty="0" err="1" smtClean="0">
                <a:latin typeface="+mj-lt"/>
                <a:hlinkClick r:id="rId3"/>
              </a:rPr>
              <a:t>mgydHEw</a:t>
            </a:r>
            <a:endParaRPr lang="cs-CZ" sz="1000" dirty="0" smtClean="0"/>
          </a:p>
          <a:p>
            <a:r>
              <a:rPr lang="cs-CZ" sz="1000" dirty="0" smtClean="0">
                <a:latin typeface="+mj-lt"/>
              </a:rPr>
              <a:t>[online]. </a:t>
            </a:r>
            <a:r>
              <a:rPr lang="cs-CZ" sz="1000" smtClean="0">
                <a:latin typeface="+mj-lt"/>
              </a:rPr>
              <a:t>[cit. 03-02-2012</a:t>
            </a:r>
            <a:r>
              <a:rPr lang="cs-CZ" sz="1000" dirty="0" smtClean="0">
                <a:latin typeface="+mj-lt"/>
              </a:rPr>
              <a:t>]. Dostupné z URL: &lt; </a:t>
            </a:r>
            <a:r>
              <a:rPr lang="cs-CZ" sz="1000" dirty="0" smtClean="0">
                <a:solidFill>
                  <a:srgbClr val="990000"/>
                </a:solidFill>
                <a:latin typeface="+mj-lt"/>
                <a:hlinkClick r:id="rId4"/>
              </a:rPr>
              <a:t>http://nd03.jxs.cz/255/250/a660e15bd8_64803789_o2.gif</a:t>
            </a:r>
            <a:r>
              <a:rPr lang="cs-CZ" sz="1000" dirty="0" smtClean="0"/>
              <a:t>&gt;</a:t>
            </a:r>
            <a:endParaRPr lang="cs-CZ" sz="1000" dirty="0" smtClean="0">
              <a:solidFill>
                <a:srgbClr val="990000"/>
              </a:solidFill>
              <a:latin typeface="+mj-lt"/>
            </a:endParaRPr>
          </a:p>
          <a:p>
            <a:pPr>
              <a:buNone/>
            </a:pPr>
            <a:r>
              <a:rPr lang="cs-CZ" sz="1000" dirty="0" smtClean="0">
                <a:latin typeface="+mj-lt"/>
              </a:rPr>
              <a:t>       </a:t>
            </a:r>
            <a:r>
              <a:rPr lang="cs-CZ" sz="1000" dirty="0" smtClean="0">
                <a:solidFill>
                  <a:srgbClr val="990000"/>
                </a:solidFill>
                <a:latin typeface="+mj-lt"/>
              </a:rPr>
              <a:t>VLK, F., MOSKOVÁ, J. Matematika pro 8.ročník zvláštní školy. Praha : SEPTIMA, 1996. ISBN 80-85801-69-8 </a:t>
            </a:r>
          </a:p>
          <a:p>
            <a:endParaRPr lang="cs-CZ" sz="1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  <a:solidFill>
            <a:schemeClr val="bg1"/>
          </a:solidFill>
          <a:ln w="76200">
            <a:solidFill>
              <a:srgbClr val="92D050"/>
            </a:solidFill>
          </a:ln>
        </p:spPr>
        <p:txBody>
          <a:bodyPr>
            <a:normAutofit fontScale="90000"/>
          </a:bodyPr>
          <a:lstStyle/>
          <a:p>
            <a:r>
              <a:rPr lang="cs-CZ" sz="53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  </a:t>
            </a:r>
            <a:br>
              <a:rPr lang="cs-CZ" sz="53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</a:br>
            <a:r>
              <a:rPr lang="cs-CZ" sz="53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    </a:t>
            </a:r>
            <a:r>
              <a:rPr lang="cs-CZ" sz="5300" cap="all" dirty="0" smtClean="0">
                <a:ln w="0">
                  <a:solidFill>
                    <a:srgbClr val="92D050"/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Použité</a:t>
            </a:r>
            <a:r>
              <a:rPr lang="cs-CZ" sz="53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  <a:t> zdroje</a:t>
            </a:r>
            <a:br>
              <a:rPr lang="cs-CZ" sz="53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omic Sans MS" pitchFamily="66" charset="0"/>
              </a:rPr>
            </a:br>
            <a:endParaRPr lang="cs-CZ" sz="5300" dirty="0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234</TotalTime>
  <Words>163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Shluk</vt:lpstr>
      <vt:lpstr>Rovnice</vt:lpstr>
      <vt:lpstr>DUM / VYDMUCHOV / POLIAČÍKOVÁ/ MATEMATIKA A JEJÍ APLIKACE/ 014</vt:lpstr>
      <vt:lpstr>    ČITATEL VĚTŠÍ NEŽ            JMENOVATEL</vt:lpstr>
      <vt:lpstr> Co je smíšené číslo</vt:lpstr>
      <vt:lpstr>    Převod zlomku na       smíšené číslo</vt:lpstr>
      <vt:lpstr> Převod smíšeného čísla na zlomek </vt:lpstr>
      <vt:lpstr>Procvičení Převodu zlomku na smíšené číslo</vt:lpstr>
      <vt:lpstr> Řešení</vt:lpstr>
      <vt:lpstr>     Procvičení Převodu smíšeného čísla na zlomek</vt:lpstr>
      <vt:lpstr>Řešení</vt:lpstr>
      <vt:lpstr>         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/ VYDMUCHOV / POLIAČÍKOVÁ/ MATEMATIKA A JEJÍ APLIKACE/ 014</dc:title>
  <dc:creator>Poliačíková</dc:creator>
  <cp:lastModifiedBy>Martin Králík</cp:lastModifiedBy>
  <cp:revision>27</cp:revision>
  <dcterms:created xsi:type="dcterms:W3CDTF">2012-01-31T20:04:00Z</dcterms:created>
  <dcterms:modified xsi:type="dcterms:W3CDTF">2012-03-07T13:46:56Z</dcterms:modified>
</cp:coreProperties>
</file>