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5BD8C56-4536-4BCC-BD56-136CD8392133}" type="datetimeFigureOut">
              <a:rPr lang="cs-CZ" smtClean="0"/>
              <a:pPr/>
              <a:t>20.8.2012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232B8EF-3A18-4EE3-9D69-2D5623453B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96094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NÁZEV ŠKOLY:  ZŠ Karla Klíče Hostinné</a:t>
            </a:r>
            <a:b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</a:b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AUTOR: Mgr. Lenka Stará</a:t>
            </a:r>
            <a:b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</a:b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NÁZEV: </a:t>
            </a:r>
            <a:r>
              <a:rPr lang="cs-CZ" sz="2000" b="1" cap="small" dirty="0" smtClean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VY_32_INOVACE_12_C_1_Věta1</a:t>
            </a: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/>
            </a:r>
            <a:b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</a:b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TÉMA: </a:t>
            </a:r>
            <a:r>
              <a:rPr lang="cs-CZ" sz="2000" b="1" cap="small" dirty="0" smtClean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věta1</a:t>
            </a: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/>
            </a:r>
            <a:b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</a:br>
            <a:r>
              <a:rPr lang="cs-CZ" sz="2000" b="1" cap="small" dirty="0">
                <a:solidFill>
                  <a:schemeClr val="tx2">
                    <a:lumMod val="50000"/>
                  </a:schemeClr>
                </a:solidFill>
                <a:latin typeface="Century Schoolbook"/>
              </a:rPr>
              <a:t>ČÍSLO PROJEKTU: </a:t>
            </a:r>
            <a:r>
              <a:rPr lang="cs-CZ" sz="2000" b="1" cap="small" dirty="0">
                <a:solidFill>
                  <a:srgbClr val="FF0000"/>
                </a:solidFill>
                <a:latin typeface="Century Schoolbook"/>
              </a:rPr>
              <a:t>CZ.1.07/1.4.00/21.2131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708920"/>
            <a:ext cx="6400800" cy="1656184"/>
          </a:xfrm>
        </p:spPr>
        <p:txBody>
          <a:bodyPr>
            <a:normAutofit/>
          </a:bodyPr>
          <a:lstStyle/>
          <a:p>
            <a:r>
              <a:rPr lang="cs-CZ" sz="4000" b="1" smtClean="0"/>
              <a:t>VĚTA 1</a:t>
            </a:r>
            <a:endParaRPr lang="cs-CZ" sz="40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5382" y="4531746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0711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64686454"/>
              </p:ext>
            </p:extLst>
          </p:nvPr>
        </p:nvGraphicFramePr>
        <p:xfrm>
          <a:off x="1463675" y="2119313"/>
          <a:ext cx="6196013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006"/>
                <a:gridCol w="1032669"/>
                <a:gridCol w="1032669"/>
                <a:gridCol w="103266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</a:t>
                      </a:r>
                      <a:r>
                        <a:rPr lang="cs-CZ" baseline="0" dirty="0" smtClean="0"/>
                        <a:t> Stará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12.7.2012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68845" marR="68845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68845" marR="68845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</a:t>
                      </a:r>
                      <a:r>
                        <a:rPr lang="cs-CZ" baseline="0" dirty="0" smtClean="0"/>
                        <a:t> jazyk a literatura</a:t>
                      </a:r>
                      <a:endParaRPr lang="cs-CZ" dirty="0" smtClean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Český jazyk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Věta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 marL="68845" marR="68845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Počet</a:t>
                      </a:r>
                      <a:r>
                        <a:rPr lang="cs-CZ" baseline="0" dirty="0" smtClean="0"/>
                        <a:t> vět, velké písmeno, tečka, otazník, vykřičník</a:t>
                      </a:r>
                      <a:endParaRPr lang="cs-CZ" dirty="0"/>
                    </a:p>
                  </a:txBody>
                  <a:tcPr marL="68845" marR="6884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0326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100" dirty="0">
                <a:solidFill>
                  <a:prstClr val="black"/>
                </a:solidFill>
              </a:rPr>
              <a:t>Mgr. Lenka Stará</a:t>
            </a:r>
            <a:r>
              <a:rPr lang="cs-CZ" sz="2100">
                <a:solidFill>
                  <a:prstClr val="black"/>
                </a:solidFill>
              </a:rPr>
              <a:t/>
            </a:r>
            <a:br>
              <a:rPr lang="cs-CZ" sz="2100">
                <a:solidFill>
                  <a:prstClr val="black"/>
                </a:solidFill>
              </a:rPr>
            </a:br>
            <a:r>
              <a:rPr lang="cs-CZ" sz="2100" smtClean="0">
                <a:solidFill>
                  <a:prstClr val="black"/>
                </a:solidFill>
              </a:rPr>
              <a:t>datum 12.7.2012</a:t>
            </a:r>
            <a:r>
              <a:rPr lang="cs-CZ" sz="2100" dirty="0">
                <a:solidFill>
                  <a:prstClr val="black"/>
                </a:solidFill>
              </a:rPr>
              <a:t/>
            </a:r>
            <a:br>
              <a:rPr lang="cs-CZ" sz="2100" dirty="0">
                <a:solidFill>
                  <a:prstClr val="black"/>
                </a:solidFill>
              </a:rPr>
            </a:br>
            <a:r>
              <a:rPr lang="cs-CZ" sz="2100" dirty="0">
                <a:solidFill>
                  <a:prstClr val="black"/>
                </a:solidFill>
              </a:rPr>
              <a:t>Určeno pro </a:t>
            </a:r>
            <a:r>
              <a:rPr lang="cs-CZ" sz="2100" dirty="0" smtClean="0">
                <a:solidFill>
                  <a:prstClr val="black"/>
                </a:solidFill>
              </a:rPr>
              <a:t>2. </a:t>
            </a:r>
            <a:r>
              <a:rPr lang="cs-CZ" sz="2100" dirty="0">
                <a:solidFill>
                  <a:prstClr val="black"/>
                </a:solidFill>
              </a:rPr>
              <a:t>ročník</a:t>
            </a:r>
            <a:br>
              <a:rPr lang="cs-CZ" sz="2100" dirty="0">
                <a:solidFill>
                  <a:prstClr val="black"/>
                </a:solidFill>
              </a:rPr>
            </a:br>
            <a:r>
              <a:rPr lang="cs-CZ" sz="2100" dirty="0">
                <a:solidFill>
                  <a:prstClr val="black"/>
                </a:solidFill>
              </a:rPr>
              <a:t>Prezentace obsahuje animace.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16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Str. 4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přečteme si článek a odpovíme na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otázky k přečtenému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článku </a:t>
            </a:r>
          </a:p>
          <a:p>
            <a:pPr marL="0" lvl="0" indent="0">
              <a:buNone/>
            </a:pP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5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povíme si, jak poznáme začátek a konec věty; určíme počet vět v článku</a:t>
            </a:r>
          </a:p>
          <a:p>
            <a:pPr marL="0" lvl="0" indent="0">
              <a:buNone/>
            </a:pP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6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zopakujeme si</a:t>
            </a:r>
            <a:endParaRPr lang="cs-CZ" sz="16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25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917901" y="980726"/>
            <a:ext cx="5164182" cy="292387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effectLst/>
                <a:latin typeface="Calibri"/>
                <a:ea typeface="Calibri"/>
                <a:cs typeface="Times New Roman"/>
              </a:rPr>
              <a:t>Uprostřed na pultě trůnilo obrovské vajíčko! Bylo celé zlaté, zdobené kytičkami a převázané červenou mašlí.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latin typeface="Calibri"/>
                <a:ea typeface="Calibri"/>
                <a:cs typeface="Times New Roman"/>
              </a:rPr>
              <a:t>     „Je to vajíčko na prodej?“ vyhrkla Káťa.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cs-CZ" sz="2000" b="1" dirty="0" smtClean="0">
                <a:effectLst/>
                <a:latin typeface="Calibri"/>
                <a:ea typeface="Calibri"/>
                <a:cs typeface="Times New Roman"/>
              </a:rPr>
              <a:t>    „Samozřejmě,“ usmála se prodavačka.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>
                <a:latin typeface="Calibri"/>
                <a:ea typeface="Calibri"/>
                <a:cs typeface="Times New Roman"/>
              </a:rPr>
              <a:t> </a:t>
            </a:r>
            <a:r>
              <a:rPr lang="cs-CZ" sz="2000" b="1" dirty="0" smtClean="0">
                <a:latin typeface="Calibri"/>
                <a:ea typeface="Calibri"/>
                <a:cs typeface="Times New Roman"/>
              </a:rPr>
              <a:t>    „Tak mi je zabalte, ale rychle, prosím!“ </a:t>
            </a:r>
            <a:r>
              <a:rPr lang="cs-CZ" sz="2000" b="1" dirty="0" smtClean="0">
                <a:latin typeface="Calibri"/>
                <a:ea typeface="Calibri"/>
                <a:cs typeface="Times New Roman"/>
              </a:rPr>
              <a:t>                   A </a:t>
            </a:r>
            <a:r>
              <a:rPr lang="cs-CZ" sz="2000" b="1" dirty="0" smtClean="0">
                <a:latin typeface="Calibri"/>
                <a:ea typeface="Calibri"/>
                <a:cs typeface="Times New Roman"/>
              </a:rPr>
              <a:t>Káťa utíkala domů. „Z tak krásného vajíčka se musí vylíhnout něco úžasného. </a:t>
            </a:r>
            <a:endParaRPr lang="cs-CZ" sz="2000" b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 descr="C:\Users\Lenka\AppData\Local\Microsoft\Windows\Temporary Internet Files\Content.IE5\VWXRDC2P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0120" y="4104548"/>
            <a:ext cx="1295208" cy="145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ový popisek 8"/>
          <p:cNvSpPr/>
          <p:nvPr/>
        </p:nvSpPr>
        <p:spPr>
          <a:xfrm>
            <a:off x="1187624" y="4846970"/>
            <a:ext cx="1717665" cy="1043355"/>
          </a:xfrm>
          <a:prstGeom prst="wedgeRectCallout">
            <a:avLst>
              <a:gd name="adj1" fmla="val 100614"/>
              <a:gd name="adj2" fmla="val -46852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Co se vylíhne </a:t>
            </a:r>
            <a:r>
              <a:rPr lang="cs-CZ" sz="2000" dirty="0" smtClean="0">
                <a:solidFill>
                  <a:schemeClr val="bg1"/>
                </a:solidFill>
              </a:rPr>
              <a:t>                  z </a:t>
            </a:r>
            <a:r>
              <a:rPr lang="cs-CZ" sz="2000" dirty="0" smtClean="0">
                <a:solidFill>
                  <a:schemeClr val="bg1"/>
                </a:solidFill>
              </a:rPr>
              <a:t>vajíčka?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3" name="Obdélníkový popisek 12"/>
          <p:cNvSpPr/>
          <p:nvPr/>
        </p:nvSpPr>
        <p:spPr>
          <a:xfrm>
            <a:off x="6012160" y="4635564"/>
            <a:ext cx="1933689" cy="1466165"/>
          </a:xfrm>
          <a:prstGeom prst="wedgeRectCallout">
            <a:avLst>
              <a:gd name="adj1" fmla="val -89515"/>
              <a:gd name="adj2" fmla="val -27928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Jak se jmenuje knížka</a:t>
            </a:r>
            <a:r>
              <a:rPr lang="cs-CZ" sz="2000" dirty="0" smtClean="0">
                <a:solidFill>
                  <a:schemeClr val="bg1"/>
                </a:solidFill>
              </a:rPr>
              <a:t>,                     </a:t>
            </a:r>
            <a:r>
              <a:rPr lang="cs-CZ" sz="2000" dirty="0" smtClean="0">
                <a:solidFill>
                  <a:schemeClr val="bg1"/>
                </a:solidFill>
              </a:rPr>
              <a:t>ze které jsme si přečetli tuto ukázku?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137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7901" y="2924944"/>
            <a:ext cx="5164182" cy="32778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effectLst/>
                <a:latin typeface="Calibri"/>
                <a:ea typeface="Calibri"/>
                <a:cs typeface="Times New Roman"/>
              </a:rPr>
              <a:t>Uprostřed na pultě trůnilo obrovské vajíčko!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effectLst/>
                <a:latin typeface="Calibri"/>
                <a:ea typeface="Calibri"/>
                <a:cs typeface="Times New Roman"/>
              </a:rPr>
              <a:t>Bylo celé zlaté, zdobené kytičkami a převázané červenou mašlí.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latin typeface="Calibri"/>
                <a:ea typeface="Calibri"/>
                <a:cs typeface="Times New Roman"/>
              </a:rPr>
              <a:t>     „Je to vajíčko na prodej?“ vyhrkla Káťa.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>
                <a:effectLst/>
                <a:latin typeface="Calibri"/>
                <a:ea typeface="Calibri"/>
                <a:cs typeface="Times New Roman"/>
              </a:rPr>
              <a:t> </a:t>
            </a:r>
            <a:r>
              <a:rPr lang="cs-CZ" sz="2000" b="1" dirty="0" smtClean="0">
                <a:effectLst/>
                <a:latin typeface="Calibri"/>
                <a:ea typeface="Calibri"/>
                <a:cs typeface="Times New Roman"/>
              </a:rPr>
              <a:t>    „Samozřejmě,“ usmála se prodavačka.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>
                <a:latin typeface="Calibri"/>
                <a:ea typeface="Calibri"/>
                <a:cs typeface="Times New Roman"/>
              </a:rPr>
              <a:t> </a:t>
            </a:r>
            <a:r>
              <a:rPr lang="cs-CZ" sz="2000" b="1" dirty="0" smtClean="0">
                <a:latin typeface="Calibri"/>
                <a:ea typeface="Calibri"/>
                <a:cs typeface="Times New Roman"/>
              </a:rPr>
              <a:t>    „Tak mi je zabalte, ale rychle, prosím!“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latin typeface="Calibri"/>
                <a:ea typeface="Calibri"/>
                <a:cs typeface="Times New Roman"/>
              </a:rPr>
              <a:t>A Káťa utíkala domů.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2000" b="1" dirty="0" smtClean="0">
                <a:latin typeface="Calibri"/>
                <a:ea typeface="Calibri"/>
                <a:cs typeface="Times New Roman"/>
              </a:rPr>
              <a:t>„Z tak krásného vajíčka se musí vylíhnout něco úžasného. </a:t>
            </a:r>
            <a:endParaRPr lang="cs-CZ" sz="2000" b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1" name="Picture 3" descr="C:\Users\Lenka\AppData\Local\Microsoft\Windows\Temporary Internet Files\Content.IE5\LX7OB381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5560" y="908720"/>
            <a:ext cx="1359211" cy="129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ový popisek 3"/>
          <p:cNvSpPr/>
          <p:nvPr/>
        </p:nvSpPr>
        <p:spPr>
          <a:xfrm>
            <a:off x="3563888" y="1916286"/>
            <a:ext cx="2736304" cy="864642"/>
          </a:xfrm>
          <a:prstGeom prst="wedgeRectCallout">
            <a:avLst>
              <a:gd name="adj1" fmla="val -58807"/>
              <a:gd name="adj2" fmla="val -43255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Kolik vět je </a:t>
            </a:r>
            <a:r>
              <a:rPr lang="cs-CZ" sz="2000" dirty="0" smtClean="0"/>
              <a:t>                            v </a:t>
            </a:r>
            <a:r>
              <a:rPr lang="cs-CZ" sz="2000" dirty="0" smtClean="0"/>
              <a:t>rámečku?</a:t>
            </a:r>
          </a:p>
          <a:p>
            <a:pPr algn="ctr"/>
            <a:r>
              <a:rPr lang="cs-CZ" sz="2000" dirty="0" smtClean="0"/>
              <a:t>Spočítejte!</a:t>
            </a:r>
            <a:endParaRPr lang="cs-CZ" sz="2000" dirty="0"/>
          </a:p>
        </p:txBody>
      </p:sp>
      <p:sp>
        <p:nvSpPr>
          <p:cNvPr id="5" name="Obdélníkový popisek 4"/>
          <p:cNvSpPr/>
          <p:nvPr/>
        </p:nvSpPr>
        <p:spPr>
          <a:xfrm>
            <a:off x="4355976" y="788922"/>
            <a:ext cx="2520280" cy="720080"/>
          </a:xfrm>
          <a:prstGeom prst="wedgeRectCallout">
            <a:avLst>
              <a:gd name="adj1" fmla="val -89548"/>
              <a:gd name="adj2" fmla="val 68272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Jak poznáme začátek a konec věty?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597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206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Lenka\AppData\Local\Microsoft\Windows\Temporary Internet Files\Content.IE5\XXQ4EB3O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60146"/>
            <a:ext cx="1656184" cy="174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619672" y="1658416"/>
            <a:ext cx="47525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F0"/>
                </a:solidFill>
              </a:rPr>
              <a:t>Věty začínají       </a:t>
            </a:r>
            <a:endParaRPr lang="cs-CZ" sz="4000" b="1" dirty="0">
              <a:solidFill>
                <a:srgbClr val="00B0F0"/>
              </a:solidFill>
            </a:endParaRPr>
          </a:p>
          <a:p>
            <a:r>
              <a:rPr lang="cs-CZ" sz="4000" b="1" dirty="0" smtClean="0">
                <a:solidFill>
                  <a:srgbClr val="00B0F0"/>
                </a:solidFill>
              </a:rPr>
              <a:t>            písmenem </a:t>
            </a:r>
            <a:r>
              <a:rPr lang="cs-CZ" sz="4000" b="1" dirty="0" smtClean="0">
                <a:solidFill>
                  <a:srgbClr val="00B0F0"/>
                </a:solidFill>
              </a:rPr>
              <a:t>a </a:t>
            </a:r>
            <a:r>
              <a:rPr lang="cs-CZ" sz="4000" b="1" dirty="0" smtClean="0">
                <a:solidFill>
                  <a:srgbClr val="00B0F0"/>
                </a:solidFill>
              </a:rPr>
              <a:t>končí                 ,                </a:t>
            </a:r>
          </a:p>
          <a:p>
            <a:endParaRPr lang="cs-CZ" sz="4000" b="1" dirty="0">
              <a:solidFill>
                <a:srgbClr val="00B0F0"/>
              </a:solidFill>
            </a:endParaRPr>
          </a:p>
          <a:p>
            <a:r>
              <a:rPr lang="cs-CZ" sz="4000" b="1" dirty="0" smtClean="0">
                <a:solidFill>
                  <a:srgbClr val="00B0F0"/>
                </a:solidFill>
              </a:rPr>
              <a:t>nebo                     .</a:t>
            </a:r>
            <a:endParaRPr lang="cs-CZ" sz="4000" b="1" dirty="0">
              <a:solidFill>
                <a:srgbClr val="00B0F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9452205" y="1304473"/>
            <a:ext cx="16821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00B0F0"/>
                </a:solidFill>
              </a:rPr>
              <a:t>velkým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9468544" y="3075057"/>
            <a:ext cx="16302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00B0F0"/>
                </a:solidFill>
              </a:rPr>
              <a:t>tečkou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9452205" y="4212961"/>
            <a:ext cx="27413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00B0F0"/>
                </a:solidFill>
              </a:rPr>
              <a:t>vykřičníkem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9470100" y="5373216"/>
            <a:ext cx="24231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solidFill>
                  <a:srgbClr val="00B0F0"/>
                </a:solidFill>
              </a:rPr>
              <a:t>otazníkem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0836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50289E-6 L -0.86197 0.142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108" y="7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532E-6 L -0.64809 -0.031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13" y="-15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31214E-6 L -0.82518 -0.1028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267" y="-5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46821E-7 L -0.70747 -0.1879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82" y="-9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i="1" dirty="0"/>
              <a:t>Káťa a Škubánek</a:t>
            </a:r>
            <a:r>
              <a:rPr lang="cs-CZ" dirty="0"/>
              <a:t>. Praha: Albatros, 2005. ISBN 80-00-01716-4.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Otevřená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696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109</TotalTime>
  <Words>287</Words>
  <Application>Microsoft Office PowerPoint</Application>
  <PresentationFormat>Předvádění na obrazovce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NÁZEV ŠKOLY:  ZŠ Karla Klíče Hostinné AUTOR: Mgr. Lenka Stará NÁZEV: VY_32_INOVACE_12_C_1_Věta1 TÉMA: věta1 ČÍSLO PROJEKTU: CZ.1.07/1.4.00/21.2131</vt:lpstr>
      <vt:lpstr>Snímek 2</vt:lpstr>
      <vt:lpstr>Mgr. Lenka Stará datum 12.7.2012 Určeno pro 2. ročník Prezentace obsahuje animace.</vt:lpstr>
      <vt:lpstr>Snímek 4</vt:lpstr>
      <vt:lpstr>Snímek 5</vt:lpstr>
      <vt:lpstr>Snímek 6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Stará</dc:creator>
  <cp:lastModifiedBy>Dum</cp:lastModifiedBy>
  <cp:revision>22</cp:revision>
  <dcterms:created xsi:type="dcterms:W3CDTF">2012-07-08T09:44:51Z</dcterms:created>
  <dcterms:modified xsi:type="dcterms:W3CDTF">2012-08-20T08:18:23Z</dcterms:modified>
</cp:coreProperties>
</file>