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1185715" y="980728"/>
            <a:ext cx="6625108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VY_32_INOVACE_12_C_2_Věta2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Věta2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636912"/>
            <a:ext cx="6400800" cy="17526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VĚTA 2</a:t>
            </a:r>
            <a:endParaRPr lang="cs-CZ" sz="4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8242" y="4555975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0777018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0657835"/>
              </p:ext>
            </p:extLst>
          </p:nvPr>
        </p:nvGraphicFramePr>
        <p:xfrm>
          <a:off x="1463675" y="2119313"/>
          <a:ext cx="6196013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8006"/>
                <a:gridCol w="1032669"/>
                <a:gridCol w="1032669"/>
                <a:gridCol w="103266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13.7.2012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68845" marR="68845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Věta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Věta , slovo, slabika, krátká slabika, dlouhá slabika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53179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r>
              <a:rPr kumimoji="0" lang="cs-CZ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13.7.2012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Tematicky navážeme na minulou prezentaci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Spočítáme věty v odstavci.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Spočítáme slova ve větě.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Ve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vybrané větě rozdělíme slova svislou čarou na slabiky, poté označíme délku slabik tečkami a čárkami. Společně doplníme do pracovního listu a provedeme kontrolu (animace).</a:t>
            </a:r>
            <a:endParaRPr kumimoji="0" lang="cs-CZ" sz="16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7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U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slov označíme slabiky a jejich délky. Děti se budou střídat u tabule a vyplňovat pracovní list.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496694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4365104"/>
            <a:ext cx="7272808" cy="132343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Ale kam je dát, aby mu bylo teplo? Do trouby? Ne, to by se mohlo upéct. Do postele? Tam bych je mohla rozmáčknout. Už vím!         A Káťa vytáhla kočárek na panenky, naklepala peřinky a do nich položila zlaté vajíčko. Pak vyvezla kočárek na sluníčko.</a:t>
            </a:r>
            <a:endParaRPr lang="cs-CZ" sz="2000" b="1" i="1" dirty="0"/>
          </a:p>
        </p:txBody>
      </p:sp>
      <p:pic>
        <p:nvPicPr>
          <p:cNvPr id="1026" name="Picture 2" descr="C:\Users\Lenka\AppData\Local\Microsoft\Windows\Temporary Internet Files\Content.IE5\4WK5CY9C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923" y="2420888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1187624" y="836712"/>
            <a:ext cx="2257299" cy="1656184"/>
          </a:xfrm>
          <a:prstGeom prst="wedgeEllipseCallout">
            <a:avLst>
              <a:gd name="adj1" fmla="val 58343"/>
              <a:gd name="adj2" fmla="val 58317"/>
            </a:avLst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Pamatuješ si, co jsme četli minule? 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5556983" y="836712"/>
            <a:ext cx="2257299" cy="1656184"/>
          </a:xfrm>
          <a:prstGeom prst="wedgeEllipseCallout">
            <a:avLst>
              <a:gd name="adj1" fmla="val -69934"/>
              <a:gd name="adj2" fmla="val 70029"/>
            </a:avLst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pokračuje příběh dál?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4954617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80728"/>
            <a:ext cx="7272808" cy="132343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Ale kam je dát, aby mu bylo teplo? Do trouby? Ne, to by se mohlo upéct. Do postele? Tam bych je mohla rozmáčknout. Už vím!         A Káťa vytáhla kočárek na panenky, naklepala peřinky a do nich položila zlaté vajíčko. Pak vyvezla kočárek na sluníčko.</a:t>
            </a:r>
            <a:endParaRPr lang="cs-CZ" sz="20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2636912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Kolik vět je v rámečku?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91680" y="34448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13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68468" y="34448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11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62064" y="34448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42032" y="34448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8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448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12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34448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34448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34448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7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717133" y="4005064"/>
            <a:ext cx="370973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>
                <a:solidFill>
                  <a:srgbClr val="FF0000"/>
                </a:solidFill>
              </a:rPr>
              <a:t>Pak vyvezla kočárek na sluníčko.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655676" y="4581128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Z kolika slov se skládá tato věta?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301970" y="5212070"/>
            <a:ext cx="540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5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33099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7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1407" y="1222665"/>
            <a:ext cx="722851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srgbClr val="92D050"/>
                </a:solidFill>
              </a:rPr>
              <a:t>Pak </a:t>
            </a:r>
            <a:r>
              <a:rPr lang="cs-CZ" sz="4000" b="1" dirty="0">
                <a:solidFill>
                  <a:srgbClr val="92D050"/>
                </a:solidFill>
              </a:rPr>
              <a:t>vyvezla kočárek na sluníčko.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2555776" y="1297704"/>
            <a:ext cx="0" cy="64807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275856" y="1297704"/>
            <a:ext cx="0" cy="64807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283968" y="1297704"/>
            <a:ext cx="0" cy="64807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788024" y="1297704"/>
            <a:ext cx="0" cy="64807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7539492" y="1297704"/>
            <a:ext cx="0" cy="64807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876256" y="1297704"/>
            <a:ext cx="0" cy="64807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1173765" y="3645024"/>
            <a:ext cx="722851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srgbClr val="92D050"/>
                </a:solidFill>
              </a:rPr>
              <a:t>Pak </a:t>
            </a:r>
            <a:r>
              <a:rPr lang="cs-CZ" sz="4000" b="1" dirty="0">
                <a:solidFill>
                  <a:srgbClr val="92D050"/>
                </a:solidFill>
              </a:rPr>
              <a:t>vyvezla kočárek na sluníčko.</a:t>
            </a:r>
          </a:p>
        </p:txBody>
      </p:sp>
      <p:cxnSp>
        <p:nvCxnSpPr>
          <p:cNvPr id="14" name="Přímá spojnice 13"/>
          <p:cNvCxnSpPr/>
          <p:nvPr/>
        </p:nvCxnSpPr>
        <p:spPr>
          <a:xfrm>
            <a:off x="3419872" y="3620271"/>
            <a:ext cx="0" cy="64807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668344" y="3603556"/>
            <a:ext cx="0" cy="64807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020272" y="3620271"/>
            <a:ext cx="0" cy="64807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932040" y="3603556"/>
            <a:ext cx="0" cy="64807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427984" y="3620271"/>
            <a:ext cx="0" cy="64807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700861" y="3620271"/>
            <a:ext cx="0" cy="64807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Vývojový diagram: spojnice 22"/>
          <p:cNvSpPr/>
          <p:nvPr/>
        </p:nvSpPr>
        <p:spPr>
          <a:xfrm>
            <a:off x="1508314" y="3473387"/>
            <a:ext cx="180020" cy="216021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inus 23"/>
          <p:cNvSpPr/>
          <p:nvPr/>
        </p:nvSpPr>
        <p:spPr>
          <a:xfrm rot="5400000">
            <a:off x="7134840" y="3365373"/>
            <a:ext cx="416367" cy="432048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2375756" y="3480052"/>
            <a:ext cx="180020" cy="216021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2963652" y="3473388"/>
            <a:ext cx="180020" cy="216021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3563888" y="3473389"/>
            <a:ext cx="180020" cy="216021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3974588" y="3473390"/>
            <a:ext cx="180020" cy="216021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5148064" y="3473391"/>
            <a:ext cx="180020" cy="216021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6620882" y="3473392"/>
            <a:ext cx="180020" cy="216021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7853643" y="3473386"/>
            <a:ext cx="180020" cy="216021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inus 32"/>
          <p:cNvSpPr/>
          <p:nvPr/>
        </p:nvSpPr>
        <p:spPr>
          <a:xfrm rot="5400000">
            <a:off x="4464841" y="3320988"/>
            <a:ext cx="416367" cy="432048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5895140" y="3473391"/>
            <a:ext cx="180020" cy="216021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Lenka\AppData\Local\Microsoft\Windows\Temporary Internet Files\Content.IE5\AWKJNZ7R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7118" y="2132855"/>
            <a:ext cx="1035905" cy="10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C:\Users\Lenka\AppData\Local\Microsoft\Windows\Temporary Internet Files\Content.IE5\AWKJNZ7R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03117" y="4581128"/>
            <a:ext cx="1170433" cy="116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2700860" y="2201693"/>
            <a:ext cx="2639411" cy="763144"/>
          </a:xfrm>
          <a:prstGeom prst="wedgeEllipseCallout">
            <a:avLst>
              <a:gd name="adj1" fmla="val 76126"/>
              <a:gd name="adj2" fmla="val -4672"/>
            </a:avLst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Slova se skládají ze slabik.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Oválný popisek 37"/>
          <p:cNvSpPr/>
          <p:nvPr/>
        </p:nvSpPr>
        <p:spPr>
          <a:xfrm>
            <a:off x="3347863" y="4869160"/>
            <a:ext cx="3672409" cy="1194818"/>
          </a:xfrm>
          <a:prstGeom prst="wedgeEllipseCallout">
            <a:avLst>
              <a:gd name="adj1" fmla="val -81568"/>
              <a:gd name="adj2" fmla="val -26703"/>
            </a:avLst>
          </a:prstGeom>
          <a:solidFill>
            <a:srgbClr val="FFFF0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000" b="1" dirty="0">
                <a:solidFill>
                  <a:schemeClr val="tx1"/>
                </a:solidFill>
              </a:rPr>
              <a:t>Slabiky rozlišujeme krátké  (.) a dlouhé (/).</a:t>
            </a:r>
          </a:p>
        </p:txBody>
      </p:sp>
    </p:spTree>
    <p:extLst>
      <p:ext uri="{BB962C8B-B14F-4D97-AF65-F5344CB8AC3E}">
        <p14:creationId xmlns:p14="http://schemas.microsoft.com/office/powerpoint/2010/main" val="34932190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37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37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37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6" presetClass="entr" presetSubtype="37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6" presetClass="entr" presetSubtype="37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6" presetClass="entr" presetSubtype="37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XXQ4EB3O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821383"/>
            <a:ext cx="1315709" cy="1182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516467" y="676747"/>
            <a:ext cx="2111061" cy="1068329"/>
          </a:xfrm>
          <a:prstGeom prst="wedgeEllipseCallout">
            <a:avLst>
              <a:gd name="adj1" fmla="val -78281"/>
              <a:gd name="adj2" fmla="val 183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Rozděl slova ve </a:t>
            </a:r>
            <a:r>
              <a:rPr lang="cs-CZ" dirty="0" smtClean="0"/>
              <a:t>větách</a:t>
            </a:r>
            <a:r>
              <a:rPr lang="cs-CZ" sz="1600" dirty="0" smtClean="0"/>
              <a:t> na slabiky.</a:t>
            </a:r>
            <a:endParaRPr lang="cs-CZ" sz="1600" dirty="0"/>
          </a:p>
        </p:txBody>
      </p:sp>
      <p:sp>
        <p:nvSpPr>
          <p:cNvPr id="5" name="Oválný popisek 4"/>
          <p:cNvSpPr/>
          <p:nvPr/>
        </p:nvSpPr>
        <p:spPr>
          <a:xfrm>
            <a:off x="5148064" y="1546993"/>
            <a:ext cx="2060269" cy="914352"/>
          </a:xfrm>
          <a:prstGeom prst="wedgeEllipseCallout">
            <a:avLst>
              <a:gd name="adj1" fmla="val -96510"/>
              <a:gd name="adj2" fmla="val -104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Označ délku slabik!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78938" y="2872906"/>
            <a:ext cx="61861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00B050"/>
                </a:solidFill>
              </a:rPr>
              <a:t>Ale kam je dát, aby mu bylo teplo? 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59434" y="3717032"/>
            <a:ext cx="59578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00B0F0"/>
                </a:solidFill>
              </a:rPr>
              <a:t>Tam bych je mohla rozmáčknout</a:t>
            </a:r>
            <a:r>
              <a:rPr lang="cs-CZ" sz="3200" b="1" dirty="0" smtClean="0">
                <a:solidFill>
                  <a:srgbClr val="00B0F0"/>
                </a:solidFill>
              </a:rPr>
              <a:t>.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74901" y="4653136"/>
            <a:ext cx="90010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dirty="0">
                <a:solidFill>
                  <a:srgbClr val="7030A0"/>
                </a:solidFill>
              </a:rPr>
              <a:t>A Káťa vytáhla kočárek na panenky, </a:t>
            </a:r>
            <a:r>
              <a:rPr lang="cs-CZ" sz="3000" b="1" dirty="0" smtClean="0">
                <a:solidFill>
                  <a:srgbClr val="7030A0"/>
                </a:solidFill>
              </a:rPr>
              <a:t>naklepala</a:t>
            </a:r>
          </a:p>
          <a:p>
            <a:r>
              <a:rPr lang="cs-CZ" sz="3000" b="1" dirty="0" smtClean="0">
                <a:solidFill>
                  <a:srgbClr val="7030A0"/>
                </a:solidFill>
              </a:rPr>
              <a:t> </a:t>
            </a:r>
          </a:p>
          <a:p>
            <a:r>
              <a:rPr lang="cs-CZ" sz="3000" b="1" dirty="0" smtClean="0">
                <a:solidFill>
                  <a:srgbClr val="7030A0"/>
                </a:solidFill>
              </a:rPr>
              <a:t>peřinky </a:t>
            </a:r>
            <a:r>
              <a:rPr lang="cs-CZ" sz="3000" b="1" dirty="0">
                <a:solidFill>
                  <a:srgbClr val="7030A0"/>
                </a:solidFill>
              </a:rPr>
              <a:t>a do nich položila zlaté vajíčko. </a:t>
            </a:r>
            <a:endParaRPr lang="cs-CZ" sz="3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04766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nstantia"/>
                <a:ea typeface="+mj-ea"/>
                <a:cs typeface="+mj-cs"/>
              </a:rPr>
              <a:t>Použité zdroje: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onstantia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1460483" y="2132623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 charset="0"/>
              <a:buNone/>
              <a:tabLst/>
              <a:defRPr/>
            </a:pP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Franklin Gothic Book"/>
                <a:ea typeface="+mn-ea"/>
                <a:cs typeface="+mn-cs"/>
              </a:rPr>
              <a:t>Káťa a Škubánek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Franklin Gothic Book"/>
                <a:ea typeface="+mn-ea"/>
                <a:cs typeface="+mn-cs"/>
              </a:rPr>
              <a:t>. Praha: Albatros, 2005. ISBN 80-00-01716-4.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Franklin Gothic Book"/>
                <a:ea typeface="+mn-ea"/>
                <a:cs typeface="+mn-cs"/>
              </a:rPr>
              <a:t>Otevřená galerie Microsoft.com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Franklin Gothic Book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32465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90</TotalTime>
  <Words>371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NÁZEV ŠKOLY:  ZŠ Karla Klíče Hostinné AUTOR: Mgr. Lenka Stará NÁZEV: VY_32_INOVACE_12_C_2_Věta2 TÉMA: Věta2 ČÍSLO PROJEKTU: CZ.1.07/1.4.00/21.2131</vt:lpstr>
      <vt:lpstr>Prezentace aplikace PowerPoint</vt:lpstr>
      <vt:lpstr>Mgr. Lenka Stará datum 13.7.2012 Určeno pro 2. ročník Prezentace obsahuje animace.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Stará</cp:lastModifiedBy>
  <cp:revision>23</cp:revision>
  <dcterms:created xsi:type="dcterms:W3CDTF">2012-07-08T13:54:27Z</dcterms:created>
  <dcterms:modified xsi:type="dcterms:W3CDTF">2012-07-22T20:10:51Z</dcterms:modified>
</cp:coreProperties>
</file>