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EC1D4A-A796-47C3-A63E-CE236FB377E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1065684" y="1052736"/>
            <a:ext cx="7056784" cy="147002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VY_32_INOVACE_12_C_3_vĚTA3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TÉMA: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VĚTA3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0534" y="2708920"/>
            <a:ext cx="6400800" cy="144016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VĚTA 3</a:t>
            </a:r>
            <a:endParaRPr lang="cs-CZ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164" y="4535388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940501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8476026"/>
              </p:ext>
            </p:extLst>
          </p:nvPr>
        </p:nvGraphicFramePr>
        <p:xfrm>
          <a:off x="1463675" y="2119313"/>
          <a:ext cx="6196013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006"/>
                <a:gridCol w="1032669"/>
                <a:gridCol w="1032669"/>
                <a:gridCol w="103266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15.7.2012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68845" marR="6884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Věta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Počet slov ve větě, slova jednoslabičná, dvouslabičná, trojslabičná, čtyřslabičná, neslabičná, délka slabik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3060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r>
              <a:rPr kumimoji="0" lang="cs-CZ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 15.7.2012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Str. 4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Určíme počet slov ve větě, slova rozdělíme svislými čarami na slabiky. 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5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Vyhledáme jedno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a dvouslabičná slova, najdeme slovo s největším počtem slabik (4 slabiky). Ve slově zatoulaný  naznačíme slabiky a jejich délku.  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6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Do textu doplníme vhodná slova. </a:t>
            </a:r>
            <a:endParaRPr kumimoji="0" lang="cs-CZ" sz="16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7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 Kontrola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správnosti zapsaných údajů v </a:t>
            </a:r>
            <a:r>
              <a:rPr kumimoji="0" lang="cs-CZ" sz="1400" b="1" i="1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prac</a:t>
            </a:r>
            <a:r>
              <a:rPr lang="cs-CZ" sz="1400" b="1" i="1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ovním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listu.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lvl="0" indent="0">
              <a:buClrTx/>
              <a:buSzTx/>
              <a:buNone/>
              <a:defRPr/>
            </a:pP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Děti  se střídají u tabule,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společně doplňujeme do pracovního listu. </a:t>
            </a:r>
            <a:endParaRPr lang="cs-CZ" sz="14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65016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3933056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Pěkně se tu líhni, já si jdu zatím vzít housku s máslem.</a:t>
            </a:r>
            <a:endParaRPr lang="cs-CZ" sz="4000" b="1" dirty="0">
              <a:solidFill>
                <a:srgbClr val="0070C0"/>
              </a:solidFill>
            </a:endParaRPr>
          </a:p>
        </p:txBody>
      </p:sp>
      <p:pic>
        <p:nvPicPr>
          <p:cNvPr id="6" name="Picture 2" descr="C:\Users\Lenka\AppData\Local\Microsoft\Windows\Temporary Internet Files\Content.IE5\AWKJNZ7R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455" y="836711"/>
            <a:ext cx="1035905" cy="10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aoblený obdélníkový popisek 8"/>
          <p:cNvSpPr/>
          <p:nvPr/>
        </p:nvSpPr>
        <p:spPr>
          <a:xfrm>
            <a:off x="1643894" y="932754"/>
            <a:ext cx="1800200" cy="802792"/>
          </a:xfrm>
          <a:prstGeom prst="wedgeRoundRectCallout">
            <a:avLst>
              <a:gd name="adj1" fmla="val 124742"/>
              <a:gd name="adj2" fmla="val 2526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Spočítej slova ve větě.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03676" y="1027660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3635896" y="2492896"/>
            <a:ext cx="2575890" cy="792088"/>
          </a:xfrm>
          <a:prstGeom prst="wedgeRoundRectCallout">
            <a:avLst>
              <a:gd name="adj1" fmla="val 70588"/>
              <a:gd name="adj2" fmla="val -12123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Rozděl slova na slabiky!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2546326" y="3933056"/>
            <a:ext cx="0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907704" y="4594775"/>
            <a:ext cx="0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917467" y="3946703"/>
            <a:ext cx="0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644008" y="4594775"/>
            <a:ext cx="0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588224" y="4594775"/>
            <a:ext cx="0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174592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17743" y="2636912"/>
            <a:ext cx="5976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7030A0"/>
                </a:solidFill>
              </a:rPr>
              <a:t>Právě v tu chvíli šel kolem jeden zatoulaný pejsek.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pic>
        <p:nvPicPr>
          <p:cNvPr id="6" name="Picture 2" descr="C:\Users\Lenka\AppData\Local\Microsoft\Windows\Temporary Internet Files\Content.IE5\AWKJNZ7R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3544" y="980728"/>
            <a:ext cx="1001164" cy="10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aoblený obdélníkový popisek 6"/>
          <p:cNvSpPr/>
          <p:nvPr/>
        </p:nvSpPr>
        <p:spPr>
          <a:xfrm>
            <a:off x="3203848" y="887016"/>
            <a:ext cx="3888432" cy="1412776"/>
          </a:xfrm>
          <a:prstGeom prst="wedgeRoundRectCallout">
            <a:avLst>
              <a:gd name="adj1" fmla="val -75704"/>
              <a:gd name="adj2" fmla="val -2514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Najdi jedno jednoslabičné slovo.</a:t>
            </a:r>
          </a:p>
          <a:p>
            <a:pPr algn="ctr"/>
            <a:r>
              <a:rPr lang="cs-CZ" dirty="0" smtClean="0">
                <a:solidFill>
                  <a:srgbClr val="00B050"/>
                </a:solidFill>
              </a:rPr>
              <a:t>Kolik dvouslabičných slov je ve větě?</a:t>
            </a:r>
          </a:p>
          <a:p>
            <a:pPr algn="ctr"/>
            <a:r>
              <a:rPr lang="cs-CZ" dirty="0" smtClean="0">
                <a:solidFill>
                  <a:srgbClr val="0070C0"/>
                </a:solidFill>
              </a:rPr>
              <a:t>Které slovo se skládá z největšího počtu slabik?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64000" y="487596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00B0F0"/>
                </a:solidFill>
              </a:rPr>
              <a:t>zatoulaný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1136962" y="4675459"/>
            <a:ext cx="1993515" cy="945659"/>
          </a:xfrm>
          <a:prstGeom prst="wedgeRoundRectCallout">
            <a:avLst>
              <a:gd name="adj1" fmla="val -29591"/>
              <a:gd name="adj2" fmla="val -106847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Ve slově vyznač slabiky a jejich délku.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9529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24744"/>
            <a:ext cx="7056784" cy="4526317"/>
          </a:xfrm>
        </p:spPr>
        <p:txBody>
          <a:bodyPr>
            <a:noAutofit/>
          </a:bodyPr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Věty se skládají ze                          .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Slova jsou složena z různého počtu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                                                           .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Slabiky rozlišujeme                                 a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                                                          .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Krátké slabiky označíme                              , dlouhé                                              .</a:t>
            </a: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cs-CZ" sz="2800" dirty="0">
              <a:latin typeface="Calibri"/>
              <a:ea typeface="Calibri"/>
              <a:cs typeface="Times New Roman"/>
            </a:endParaRPr>
          </a:p>
          <a:p>
            <a:pPr algn="ctr"/>
            <a:endParaRPr lang="cs-CZ" sz="2800" dirty="0"/>
          </a:p>
        </p:txBody>
      </p:sp>
      <p:sp>
        <p:nvSpPr>
          <p:cNvPr id="2" name="Obdélník 1"/>
          <p:cNvSpPr/>
          <p:nvPr/>
        </p:nvSpPr>
        <p:spPr>
          <a:xfrm>
            <a:off x="5004048" y="1124744"/>
            <a:ext cx="1944216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27784" y="2276872"/>
            <a:ext cx="4320480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788024" y="2846140"/>
            <a:ext cx="2304256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91880" y="3406472"/>
            <a:ext cx="3456384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220072" y="3973134"/>
            <a:ext cx="2151112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347864" y="4583748"/>
            <a:ext cx="3600400" cy="504056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41282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373560" y="1772816"/>
            <a:ext cx="6480720" cy="30243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buFont typeface="Brush Script MT" pitchFamily="66" charset="0"/>
              <a:buNone/>
            </a:pP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Věty se skládají ze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slov</a:t>
            </a: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 .</a:t>
            </a:r>
          </a:p>
          <a:p>
            <a:pPr marL="0" indent="0" algn="ctr">
              <a:lnSpc>
                <a:spcPct val="115000"/>
              </a:lnSpc>
              <a:buFont typeface="Brush Script MT" pitchFamily="66" charset="0"/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Slova jsou složena z různých počtů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 slabik</a:t>
            </a: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marL="0" indent="0" algn="ctr">
              <a:lnSpc>
                <a:spcPct val="115000"/>
              </a:lnSpc>
              <a:buFont typeface="Brush Script MT" pitchFamily="66" charset="0"/>
              <a:buNone/>
            </a:pP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Slabiky rozlišujeme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krátké</a:t>
            </a: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 a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dlouhé</a:t>
            </a:r>
            <a:r>
              <a:rPr lang="cs-CZ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ea typeface="Calibri"/>
                <a:cs typeface="Times New Roman"/>
              </a:rPr>
              <a:t>.                                 </a:t>
            </a: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Krátké slabiky označíme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 tečkou</a:t>
            </a: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, dlouhé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čárkou</a:t>
            </a:r>
            <a:r>
              <a:rPr lang="cs-CZ" sz="2800" b="1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.</a:t>
            </a:r>
            <a:endParaRPr lang="cs-CZ" sz="2800" dirty="0" smtClean="0">
              <a:latin typeface="Calibri"/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8832611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Clr>
                <a:srgbClr val="AA2B1E"/>
              </a:buClr>
              <a:buNone/>
              <a:defRPr/>
            </a:pPr>
            <a:r>
              <a:rPr lang="cs-CZ" i="1" dirty="0">
                <a:solidFill>
                  <a:sysClr val="windowText" lastClr="000000"/>
                </a:solidFill>
              </a:rPr>
              <a:t>Káťa a Škubánek</a:t>
            </a:r>
            <a:r>
              <a:rPr lang="cs-CZ" dirty="0">
                <a:solidFill>
                  <a:sysClr val="windowText" lastClr="000000"/>
                </a:solidFill>
              </a:rPr>
              <a:t>. Praha: Albatros, 2005. ISBN 80-00-01716-4. </a:t>
            </a:r>
          </a:p>
          <a:p>
            <a:pPr marL="0" lvl="0" indent="0">
              <a:buClr>
                <a:srgbClr val="AA2B1E"/>
              </a:buClr>
              <a:buNone/>
              <a:defRPr/>
            </a:pPr>
            <a:r>
              <a:rPr lang="cs-CZ" dirty="0">
                <a:solidFill>
                  <a:sysClr val="windowText" lastClr="000000"/>
                </a:solidFill>
              </a:rPr>
              <a:t>Otevřená galerie Microsoft.com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Nadpis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j-ea"/>
                <a:cs typeface="+mj-cs"/>
              </a:rPr>
              <a:t>Použité zdroje: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nstantia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8708489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79</TotalTime>
  <Words>278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NÁZEV ŠKOLY:  ZŠ Karla Klíče Hostinné AUTOR: Mgr. Lenka Stará NÁZEV: VY_32_INOVACE_12_C_3_vĚTA3 TÉMA: VĚTA3 ČÍSLO PROJEKTU: CZ.1.07/1.4.00/21.2131</vt:lpstr>
      <vt:lpstr>Prezentace aplikace PowerPoint</vt:lpstr>
      <vt:lpstr>Mgr. Lenka Stará datum 15.7.2012 Určeno pro 2. ročník Prezentace obsahuje animace.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Stará</cp:lastModifiedBy>
  <cp:revision>18</cp:revision>
  <dcterms:created xsi:type="dcterms:W3CDTF">2012-07-08T13:55:45Z</dcterms:created>
  <dcterms:modified xsi:type="dcterms:W3CDTF">2012-08-19T19:29:39Z</dcterms:modified>
</cp:coreProperties>
</file>