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t>15.7.2012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435596" y="1052736"/>
            <a:ext cx="6265912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VY_32_INOVACE_12_C_4_Věta4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věta4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4880" y="2924944"/>
            <a:ext cx="6400800" cy="132055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</a:rPr>
              <a:t>VĚTA 4</a:t>
            </a:r>
            <a:endParaRPr lang="cs-CZ" sz="4000" b="1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51442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9171803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9508599"/>
              </p:ext>
            </p:extLst>
          </p:nvPr>
        </p:nvGraphicFramePr>
        <p:xfrm>
          <a:off x="1463675" y="2119313"/>
          <a:ext cx="6196013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15.7.2012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Věta, slovo, slabika, neslabičné slovo, jedno, dvou, tří, čtyřslabičná slova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05960372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datum15.7.2012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–Nejprve si povíme, co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se stalo, když Káťa jedla housku (popř. přečteme úryvek z knížky Káť a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Škubánek). Spočítáme, kolik je vět v textu. (5) Připomeneme si, že věta začíná velkým písmenem a končí tečkou, vykřičníkem nebo otazníkem.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Vyhledáme a přečteme si větu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se čtyřmi slovy. Do pracovního listu vypíšeme slova dle pokynů na tabuli. Pokud nám zbyde čas, můžeme je svislými čarami rozdělit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na slabiky, popř. určit jejich délku.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Vyhledáme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neslabičná slova, vyznačíme v pracovním listu. Uvedeme si další příklady (k, z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7 – Správně přečteme…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8450211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63688" y="620688"/>
            <a:ext cx="5400600" cy="30469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Káťa zatím dojedla housku a šla se podívat, co se děje s vajíčkem. Na zemi bylo plno zlatých slupek a v kočárku něco spalo. </a:t>
            </a:r>
          </a:p>
          <a:p>
            <a:pPr algn="just"/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Káťa nedočkavě odhrnula peřinku. „No ne! To jsem si mohla myslet, že tak krásné může být jen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pejsčí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vajíčko!“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Picture 2" descr="C:\Users\Lenka\AppData\Local\Microsoft\Windows\Temporary Internet Files\Content.IE5\4WK5CY9C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0045" y="4454356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917607" y="4008648"/>
            <a:ext cx="2278444" cy="1181002"/>
          </a:xfrm>
          <a:prstGeom prst="wedgeEllipseCallout">
            <a:avLst>
              <a:gd name="adj1" fmla="val 66903"/>
              <a:gd name="adj2" fmla="val 19780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Co se stalo, než Káťa dojedla housku?</a:t>
            </a:r>
            <a:endParaRPr lang="cs-CZ" i="1" dirty="0"/>
          </a:p>
        </p:txBody>
      </p:sp>
      <p:sp>
        <p:nvSpPr>
          <p:cNvPr id="8" name="Oválný popisek 7"/>
          <p:cNvSpPr/>
          <p:nvPr/>
        </p:nvSpPr>
        <p:spPr>
          <a:xfrm>
            <a:off x="5796136" y="4089901"/>
            <a:ext cx="1614314" cy="1018495"/>
          </a:xfrm>
          <a:prstGeom prst="wedgeEllipseCallout">
            <a:avLst>
              <a:gd name="adj1" fmla="val -89184"/>
              <a:gd name="adj2" fmla="val 21044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Urči počet vět v článku.</a:t>
            </a:r>
            <a:endParaRPr lang="cs-CZ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51265" y="5343554"/>
            <a:ext cx="504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5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330848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63688" y="620688"/>
            <a:ext cx="5400600" cy="30469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Káťa zatím dojedla housku a šla se podívat, co se děje s vajíčkem. Na zemi bylo plno zlatých slupek a v kočárku něco spalo. </a:t>
            </a:r>
          </a:p>
          <a:p>
            <a:pPr algn="just"/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	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Káťa nedočkavě odhrnula peřinku. „No ne! To jsem si mohla myslet, že tak krásné může být jen </a:t>
            </a:r>
            <a:r>
              <a:rPr lang="cs-CZ" sz="2400" dirty="0" err="1" smtClean="0">
                <a:solidFill>
                  <a:schemeClr val="accent6">
                    <a:lumMod val="50000"/>
                  </a:schemeClr>
                </a:solidFill>
              </a:rPr>
              <a:t>pejsčí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vajíčko!“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797152"/>
            <a:ext cx="1828800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1043608" y="3904182"/>
            <a:ext cx="2134428" cy="954595"/>
          </a:xfrm>
          <a:prstGeom prst="wedgeEllipseCallout">
            <a:avLst>
              <a:gd name="adj1" fmla="val 26058"/>
              <a:gd name="adj2" fmla="val 62283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Najdi větu se čtyřmi slovy.</a:t>
            </a:r>
            <a:endParaRPr lang="cs-CZ" i="1" dirty="0"/>
          </a:p>
        </p:txBody>
      </p:sp>
      <p:sp>
        <p:nvSpPr>
          <p:cNvPr id="7" name="Oválný popisek 6"/>
          <p:cNvSpPr/>
          <p:nvPr/>
        </p:nvSpPr>
        <p:spPr>
          <a:xfrm>
            <a:off x="4788024" y="3904182"/>
            <a:ext cx="3384376" cy="1993572"/>
          </a:xfrm>
          <a:prstGeom prst="wedgeEllipseCallout">
            <a:avLst>
              <a:gd name="adj1" fmla="val -71433"/>
              <a:gd name="adj2" fmla="val 1147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i="1" dirty="0" smtClean="0"/>
              <a:t>Najdi a vypiš</a:t>
            </a:r>
            <a:r>
              <a:rPr lang="cs-CZ" i="1" dirty="0" smtClean="0">
                <a:solidFill>
                  <a:srgbClr val="FF0000"/>
                </a:solidFill>
              </a:rPr>
              <a:t> jedno jednoslabičné</a:t>
            </a:r>
            <a:r>
              <a:rPr lang="cs-CZ" i="1" dirty="0" smtClean="0"/>
              <a:t>, </a:t>
            </a:r>
            <a:r>
              <a:rPr lang="cs-CZ" i="1" dirty="0" smtClean="0">
                <a:solidFill>
                  <a:srgbClr val="0070C0"/>
                </a:solidFill>
              </a:rPr>
              <a:t>dvě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0070C0"/>
                </a:solidFill>
              </a:rPr>
              <a:t>dvouslabičná</a:t>
            </a:r>
            <a:r>
              <a:rPr lang="cs-CZ" i="1" dirty="0" smtClean="0"/>
              <a:t>, </a:t>
            </a:r>
            <a:r>
              <a:rPr lang="cs-CZ" i="1" dirty="0" smtClean="0">
                <a:solidFill>
                  <a:srgbClr val="00B050"/>
                </a:solidFill>
              </a:rPr>
              <a:t>tři trojslabičná </a:t>
            </a:r>
            <a:endParaRPr lang="cs-CZ" i="1" dirty="0"/>
          </a:p>
          <a:p>
            <a:pPr algn="ctr"/>
            <a:r>
              <a:rPr lang="cs-CZ" i="1" dirty="0" smtClean="0"/>
              <a:t> a </a:t>
            </a:r>
            <a:r>
              <a:rPr lang="cs-CZ" i="1" dirty="0" smtClean="0">
                <a:solidFill>
                  <a:srgbClr val="C00000"/>
                </a:solidFill>
              </a:rPr>
              <a:t>dvě čtyřslabičná </a:t>
            </a:r>
            <a:r>
              <a:rPr lang="cs-CZ" i="1" dirty="0" smtClean="0"/>
              <a:t>slova.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80443895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2773" y="4941168"/>
            <a:ext cx="4723484" cy="720081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15000"/>
              </a:lnSpc>
              <a:spcAft>
                <a:spcPts val="0"/>
              </a:spcAft>
              <a:buNone/>
            </a:pPr>
            <a:r>
              <a:rPr lang="cs-CZ" sz="2000" b="1" dirty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S</a:t>
            </a:r>
            <a:r>
              <a:rPr lang="cs-CZ" sz="2000" b="1" dirty="0" smtClean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lova neslabičná, zpravidla předložky, čteme dohromady s následujícím  slovem</a:t>
            </a:r>
            <a:r>
              <a:rPr lang="cs-CZ" sz="2000" b="1" dirty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.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620688"/>
            <a:ext cx="5400600" cy="156966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Káťa zatím dojedla housku a šla se podívat, co se děje s vajíčkem. 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Na zemi bylo plno zlatých slupek </a:t>
            </a:r>
          </a:p>
          <a:p>
            <a:pPr algn="ctr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a v kočárku něco spalo. </a:t>
            </a:r>
          </a:p>
        </p:txBody>
      </p:sp>
      <p:pic>
        <p:nvPicPr>
          <p:cNvPr id="5" name="Picture 3" descr="C:\Users\Lenka\AppData\Local\Microsoft\Windows\Temporary Internet Files\Content.IE5\VWXRDC2P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384" y="2348880"/>
            <a:ext cx="1295208" cy="1457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1036649" y="2348880"/>
            <a:ext cx="2232248" cy="1275872"/>
          </a:xfrm>
          <a:prstGeom prst="cloudCallout">
            <a:avLst>
              <a:gd name="adj1" fmla="val 64817"/>
              <a:gd name="adj2" fmla="val -26098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Neslabičné slovo – co je to?</a:t>
            </a:r>
            <a:endParaRPr lang="cs-CZ" dirty="0"/>
          </a:p>
        </p:txBody>
      </p:sp>
      <p:sp>
        <p:nvSpPr>
          <p:cNvPr id="6" name="Zahnutá šipka doprava 5"/>
          <p:cNvSpPr/>
          <p:nvPr/>
        </p:nvSpPr>
        <p:spPr>
          <a:xfrm rot="12224619">
            <a:off x="7030915" y="4028276"/>
            <a:ext cx="821133" cy="1656184"/>
          </a:xfrm>
          <a:prstGeom prst="curved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Šipka dolů 6"/>
          <p:cNvSpPr/>
          <p:nvPr/>
        </p:nvSpPr>
        <p:spPr>
          <a:xfrm rot="20566607">
            <a:off x="2063633" y="3659566"/>
            <a:ext cx="178280" cy="1247253"/>
          </a:xfrm>
          <a:prstGeom prst="down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5761380" y="2657183"/>
            <a:ext cx="1906963" cy="1275873"/>
          </a:xfrm>
          <a:prstGeom prst="cloudCallout">
            <a:avLst>
              <a:gd name="adj1" fmla="val -69107"/>
              <a:gd name="adj2" fmla="val -36072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Najdi dvě neslabičná slova.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9030148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2" grpId="0" animBg="1"/>
      <p:bldP spid="6" grpId="0" animBg="1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75656" y="2636913"/>
            <a:ext cx="6196013" cy="2592288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b="1" dirty="0">
                <a:solidFill>
                  <a:schemeClr val="accent2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s námi		s babičkou		s tebou</a:t>
            </a:r>
            <a:endParaRPr lang="cs-CZ" sz="1800" dirty="0">
              <a:solidFill>
                <a:schemeClr val="accent2">
                  <a:lumMod val="75000"/>
                </a:schemeClr>
              </a:solidFill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z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 louky		z domu		z okna</a:t>
            </a:r>
            <a:endParaRPr lang="cs-CZ" sz="1800" dirty="0">
              <a:solidFill>
                <a:schemeClr val="accent1">
                  <a:lumMod val="75000"/>
                </a:schemeClr>
              </a:solidFill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v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 lese		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v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 komoře		v tašce</a:t>
            </a:r>
            <a:endParaRPr lang="cs-CZ" sz="1800" dirty="0">
              <a:solidFill>
                <a:schemeClr val="tx2">
                  <a:lumMod val="75000"/>
                </a:schemeClr>
              </a:solidFill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k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latin typeface="Calibri"/>
                <a:ea typeface="Calibri"/>
                <a:cs typeface="Times New Roman"/>
              </a:rPr>
              <a:t> tobě		k tabuli		k potoku</a:t>
            </a:r>
            <a:endParaRPr lang="cs-CZ" sz="1800" dirty="0">
              <a:solidFill>
                <a:schemeClr val="accent5">
                  <a:lumMod val="75000"/>
                </a:schemeClr>
              </a:solidFill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80728"/>
            <a:ext cx="1828800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láček 3"/>
          <p:cNvSpPr/>
          <p:nvPr/>
        </p:nvSpPr>
        <p:spPr>
          <a:xfrm>
            <a:off x="4788024" y="764704"/>
            <a:ext cx="2037928" cy="1321207"/>
          </a:xfrm>
          <a:prstGeom prst="cloudCallout">
            <a:avLst>
              <a:gd name="adj1" fmla="val -71141"/>
              <a:gd name="adj2" fmla="val 32066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Přečti správně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081146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3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2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/>
              <a:t>Káťa a Škubánek</a:t>
            </a:r>
            <a:r>
              <a:rPr lang="cs-CZ" dirty="0"/>
              <a:t>. Praha: Albatros, 2005. ISBN 80-00-01716-4.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430517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92</TotalTime>
  <Words>300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Špendlík</vt:lpstr>
      <vt:lpstr>NÁZEV ŠKOLY:  ZŠ Karla Klíče Hostinné AUTOR: Mgr. Lenka Stará NÁZEV: VY_32_INOVACE_12_C_4_Věta4 TÉMA: věta4 ČÍSLO PROJEKTU: CZ.1.07/1.4.00/21.2131</vt:lpstr>
      <vt:lpstr>Prezentace aplikace PowerPoint</vt:lpstr>
      <vt:lpstr>Mgr. Lenka Stará datum15.7.2012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19</cp:revision>
  <dcterms:created xsi:type="dcterms:W3CDTF">2012-07-08T13:54:36Z</dcterms:created>
  <dcterms:modified xsi:type="dcterms:W3CDTF">2012-07-15T12:39:52Z</dcterms:modified>
</cp:coreProperties>
</file>