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1" r:id="rId6"/>
    <p:sldId id="262" r:id="rId7"/>
    <p:sldId id="259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wav"/><Relationship Id="rId1" Type="http://schemas.openxmlformats.org/officeDocument/2006/relationships/audio" Target="NULL" TargetMode="External"/><Relationship Id="rId5" Type="http://schemas.openxmlformats.org/officeDocument/2006/relationships/image" Target="../media/image12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268325" y="1052736"/>
            <a:ext cx="669724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VY_32_INOVACE_12_C_5_Věta5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Věta5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3621" y="2503512"/>
            <a:ext cx="6400800" cy="150155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90000"/>
                  </a:schemeClr>
                </a:solidFill>
              </a:rPr>
              <a:t>VĚTA 5</a:t>
            </a:r>
            <a:endParaRPr lang="cs-CZ" sz="4000" b="1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033" y="4472136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917105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780257"/>
              </p:ext>
            </p:extLst>
          </p:nvPr>
        </p:nvGraphicFramePr>
        <p:xfrm>
          <a:off x="1463675" y="2119313"/>
          <a:ext cx="6196013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15.7.2012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r>
                        <a:rPr lang="cs-CZ" baseline="0" dirty="0" smtClean="0"/>
                        <a:t>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Slovo, hláska, písmeno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274333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r>
              <a:rPr kumimoji="0" lang="cs-CZ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15.7.2012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Motivace – rozhovor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mezi Káťou a pejskem – Káťa vybírá jméno. Věty jsou špatně napsané – tři si vyber a na pracovní list zapiš správně. Opakování – Věta začíná velkým písmenem, končí  tečkou, otazníkem nebo vykřičníkem. Slova ve větách jsou oddělena mezerami.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Vyvození </a:t>
            </a:r>
            <a:r>
              <a:rPr kumimoji="0" lang="cs-CZ" sz="1400" b="1" i="1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novéh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 učiva – slovo – písmeno - hláska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Praktické činnosti – hláskování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jmen, vyslovení slov s určitým počtem hlásek, zapsání slov s určitým počtem písmen – viz. </a:t>
            </a:r>
            <a:r>
              <a:rPr lang="cs-CZ" sz="1400" b="1" i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rac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list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Zopakování nového učiva – viz. </a:t>
            </a:r>
            <a:r>
              <a:rPr lang="cs-CZ" sz="1400" b="1" i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rac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list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083412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0112" y="620687"/>
            <a:ext cx="2484276" cy="2246769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Jaksejmenuješ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CotřebaPunťa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Toužtubylo</a:t>
            </a:r>
            <a:r>
              <a:rPr lang="cs-CZ" sz="2000" dirty="0" smtClean="0"/>
              <a:t>!</a:t>
            </a:r>
          </a:p>
          <a:p>
            <a:r>
              <a:rPr lang="cs-CZ" sz="2000" dirty="0" err="1" smtClean="0"/>
              <a:t>NeboPajda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No,dovol</a:t>
            </a:r>
            <a:r>
              <a:rPr lang="cs-CZ" sz="2000" dirty="0" smtClean="0"/>
              <a:t>!</a:t>
            </a:r>
          </a:p>
          <a:p>
            <a:r>
              <a:rPr lang="cs-CZ" sz="2000" dirty="0" err="1" smtClean="0"/>
              <a:t>Užvím,Alík</a:t>
            </a:r>
            <a:r>
              <a:rPr lang="cs-CZ" sz="2000" dirty="0" smtClean="0"/>
              <a:t>!</a:t>
            </a:r>
          </a:p>
          <a:p>
            <a:r>
              <a:rPr lang="cs-CZ" sz="2000" dirty="0" err="1" smtClean="0"/>
              <a:t>Tojestrašněobyčejné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26" name="Picture 2" descr="C:\Users\Lenka\AppData\Local\Microsoft\Windows\Temporary Internet Files\Content.IE5\SKRNML5B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187" y="1204011"/>
            <a:ext cx="158904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3419872" y="807687"/>
            <a:ext cx="1512168" cy="792647"/>
          </a:xfrm>
          <a:prstGeom prst="wedgeRectCallout">
            <a:avLst>
              <a:gd name="adj1" fmla="val -95961"/>
              <a:gd name="adj2" fmla="val 4851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kým si povídá Káťa?</a:t>
            </a: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3419872" y="1916832"/>
            <a:ext cx="1512168" cy="792088"/>
          </a:xfrm>
          <a:prstGeom prst="wedgeRectCallout">
            <a:avLst>
              <a:gd name="adj1" fmla="val -93418"/>
              <a:gd name="adj2" fmla="val -61278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Vyber si tři věty, napiš je správně!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8906" y="3344244"/>
            <a:ext cx="202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Jak se jmenuješ?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70253" y="3886822"/>
            <a:ext cx="202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Co třeba Punťa?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44988" y="3886822"/>
            <a:ext cx="202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To už tu bylo!</a:t>
            </a:r>
            <a:endParaRPr lang="cs-CZ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7303" y="4967373"/>
            <a:ext cx="202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Už vím, Alík!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44988" y="4449060"/>
            <a:ext cx="1324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No, dovol!</a:t>
            </a:r>
            <a:endParaRPr lang="cs-CZ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44988" y="4960964"/>
            <a:ext cx="2649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</a:rPr>
              <a:t>To je strašně obyčejné.</a:t>
            </a:r>
            <a:endParaRPr lang="cs-CZ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70254" y="4449060"/>
            <a:ext cx="202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Nebo Pajda?</a:t>
            </a:r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11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" presetClass="entr" presetSubtype="3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9000"/>
                            </p:stCondLst>
                            <p:childTnLst>
                              <p:par>
                                <p:cTn id="8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908720"/>
            <a:ext cx="6982368" cy="1911169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Slova</a:t>
            </a:r>
            <a:r>
              <a:rPr lang="cs-CZ" sz="3200" dirty="0" smtClean="0"/>
              <a:t> se dělí na </a:t>
            </a:r>
            <a:r>
              <a:rPr lang="cs-CZ" sz="3200" dirty="0" smtClean="0">
                <a:solidFill>
                  <a:srgbClr val="FF0000"/>
                </a:solidFill>
              </a:rPr>
              <a:t>slabiky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0000"/>
                </a:solidFill>
              </a:rPr>
              <a:t>Slabiky</a:t>
            </a:r>
            <a:r>
              <a:rPr lang="cs-CZ" sz="3200" dirty="0" smtClean="0"/>
              <a:t> se skládají z </a:t>
            </a:r>
            <a:r>
              <a:rPr lang="cs-CZ" sz="3200" dirty="0" smtClean="0">
                <a:solidFill>
                  <a:srgbClr val="FFC000"/>
                </a:solidFill>
              </a:rPr>
              <a:t>hlásek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C000"/>
                </a:solidFill>
              </a:rPr>
              <a:t>Hlásky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zapisujeme</a:t>
            </a:r>
            <a:r>
              <a:rPr lang="cs-CZ" sz="3200" dirty="0" smtClean="0"/>
              <a:t> pomocí </a:t>
            </a:r>
            <a:r>
              <a:rPr lang="cs-CZ" sz="3200" dirty="0" smtClean="0">
                <a:solidFill>
                  <a:srgbClr val="92D050"/>
                </a:solidFill>
              </a:rPr>
              <a:t>písmen</a:t>
            </a:r>
            <a:r>
              <a:rPr lang="cs-CZ" sz="3200" dirty="0" smtClean="0"/>
              <a:t>.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>
                <a:solidFill>
                  <a:srgbClr val="92D050"/>
                </a:solidFill>
              </a:rPr>
              <a:t>Přečtené písmeno</a:t>
            </a:r>
            <a:r>
              <a:rPr lang="cs-CZ" sz="3200" dirty="0" smtClean="0"/>
              <a:t>, které </a:t>
            </a:r>
            <a:r>
              <a:rPr lang="cs-CZ" sz="3200" dirty="0" smtClean="0">
                <a:solidFill>
                  <a:srgbClr val="92D050"/>
                </a:solidFill>
              </a:rPr>
              <a:t>slyšíme</a:t>
            </a:r>
            <a:r>
              <a:rPr lang="cs-CZ" sz="3200" dirty="0" smtClean="0"/>
              <a:t>, je </a:t>
            </a:r>
            <a:r>
              <a:rPr lang="cs-CZ" sz="3200" dirty="0" smtClean="0">
                <a:solidFill>
                  <a:srgbClr val="FFC000"/>
                </a:solidFill>
              </a:rPr>
              <a:t>hláska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298448" y="3068959"/>
            <a:ext cx="3200400" cy="265518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C000"/>
                </a:solidFill>
              </a:rPr>
              <a:t>HLÁSKY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rgbClr val="FFC000"/>
                </a:solidFill>
              </a:rPr>
              <a:t>Vyslovujeme</a:t>
            </a:r>
          </a:p>
          <a:p>
            <a:pPr>
              <a:buFont typeface="Arial" charset="0"/>
              <a:buChar char="•"/>
            </a:pPr>
            <a:r>
              <a:rPr lang="cs-CZ" dirty="0">
                <a:solidFill>
                  <a:srgbClr val="FFC000"/>
                </a:solidFill>
              </a:rPr>
              <a:t>S</a:t>
            </a:r>
            <a:r>
              <a:rPr lang="cs-CZ" dirty="0" smtClean="0">
                <a:solidFill>
                  <a:srgbClr val="FFC000"/>
                </a:solidFill>
              </a:rPr>
              <a:t>lyšíme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63440" y="3068959"/>
            <a:ext cx="3200400" cy="265556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92D050"/>
                </a:solidFill>
              </a:rPr>
              <a:t>PÍSMENA</a:t>
            </a:r>
          </a:p>
          <a:p>
            <a:pPr algn="ctr">
              <a:buFont typeface="Arial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Píšeme</a:t>
            </a:r>
          </a:p>
          <a:p>
            <a:pPr algn="ctr">
              <a:buFont typeface="Arial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Vidíme </a:t>
            </a:r>
            <a:endParaRPr lang="cs-CZ" dirty="0" smtClean="0"/>
          </a:p>
        </p:txBody>
      </p:sp>
      <p:pic>
        <p:nvPicPr>
          <p:cNvPr id="2050" name="Picture 2" descr="C:\Users\Lenka\AppData\Local\Microsoft\Windows\Temporary Internet Files\Content.IE5\AWKJNZ7R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874173"/>
            <a:ext cx="1201200" cy="73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W8SYMMV3\MC900238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03648" y="4717803"/>
            <a:ext cx="672841" cy="119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MTYYA78F\MC900411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8104" y="4784362"/>
            <a:ext cx="848231" cy="119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NTATLNPS\MP9004486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230" y="4586321"/>
            <a:ext cx="1399382" cy="10495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49254"/>
            <a:ext cx="1009836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9671344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ový popisek 4"/>
          <p:cNvSpPr/>
          <p:nvPr/>
        </p:nvSpPr>
        <p:spPr>
          <a:xfrm>
            <a:off x="3995936" y="896695"/>
            <a:ext cx="3168352" cy="1296144"/>
          </a:xfrm>
          <a:prstGeom prst="wedgeRoundRectCallout">
            <a:avLst>
              <a:gd name="adj1" fmla="val -66310"/>
              <a:gd name="adj2" fmla="val 25088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Vyhláskuj mi své jméno a příjmení! Poslouchám!</a:t>
            </a:r>
            <a:endParaRPr lang="cs-CZ" dirty="0"/>
          </a:p>
        </p:txBody>
      </p:sp>
      <p:pic>
        <p:nvPicPr>
          <p:cNvPr id="3076" name="Picture 4" descr="C:\Users\Lenka\AppData\Local\Microsoft\Windows\Temporary Internet Files\Content.IE5\C0SCX2TL\MC900438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72200" y="2708919"/>
            <a:ext cx="1872208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enka\AppData\Local\Microsoft\Windows\Temporary Internet Files\Content.IE5\C0SCX2TL\MC900438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65104"/>
            <a:ext cx="1944216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2279309" y="2694259"/>
            <a:ext cx="3168352" cy="1296144"/>
          </a:xfrm>
          <a:prstGeom prst="wedgeRoundRectCallout">
            <a:avLst>
              <a:gd name="adj1" fmla="val 83240"/>
              <a:gd name="adj2" fmla="val 2641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Řekni slovo, které má pět hlásek.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4117535" y="4350444"/>
            <a:ext cx="3168352" cy="1296144"/>
          </a:xfrm>
          <a:prstGeom prst="wedgeRoundRectCallout">
            <a:avLst>
              <a:gd name="adj1" fmla="val -69808"/>
              <a:gd name="adj2" fmla="val 18675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Napiš slovo, které má čtyři písmena. </a:t>
            </a:r>
            <a:endParaRPr lang="cs-CZ" dirty="0"/>
          </a:p>
        </p:txBody>
      </p:sp>
      <p:pic>
        <p:nvPicPr>
          <p:cNvPr id="2" name="ELPHRG01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915.03"/>
                </p14:media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564" y="893037"/>
            <a:ext cx="1587243" cy="162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646443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Lenka\AppData\Local\Microsoft\Windows\Temporary Internet Files\Content.IE5\Z26GQ1W4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2293900" cy="227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1115616" y="908720"/>
            <a:ext cx="6982368" cy="273630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>
                <a:solidFill>
                  <a:srgbClr val="C00000"/>
                </a:solidFill>
              </a:rPr>
              <a:t>Slova</a:t>
            </a:r>
            <a:r>
              <a:rPr lang="cs-CZ" sz="3200" dirty="0" smtClean="0"/>
              <a:t> se dělí na_______________.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0000"/>
                </a:solidFill>
              </a:rPr>
              <a:t>Slabiky</a:t>
            </a:r>
            <a:r>
              <a:rPr lang="cs-CZ" sz="3200" dirty="0" smtClean="0"/>
              <a:t> se skládají z ______________.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C000"/>
                </a:solidFill>
              </a:rPr>
              <a:t>Hlásky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zapisujeme</a:t>
            </a:r>
            <a:r>
              <a:rPr lang="cs-CZ" sz="3200" dirty="0" smtClean="0"/>
              <a:t> pomocí __________.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92D050"/>
                </a:solidFill>
              </a:rPr>
              <a:t>Přečtené písmeno</a:t>
            </a:r>
            <a:r>
              <a:rPr lang="cs-CZ" sz="3200" dirty="0" smtClean="0"/>
              <a:t>, které </a:t>
            </a:r>
            <a:r>
              <a:rPr lang="cs-CZ" sz="3200" dirty="0" smtClean="0">
                <a:solidFill>
                  <a:srgbClr val="92D050"/>
                </a:solidFill>
              </a:rPr>
              <a:t>slyšíme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je __________.</a:t>
            </a:r>
            <a:endParaRPr lang="cs-CZ" sz="32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1510456" y="4077072"/>
            <a:ext cx="3096344" cy="659227"/>
          </a:xfrm>
          <a:prstGeom prst="wedgeRoundRectCallout">
            <a:avLst>
              <a:gd name="adj1" fmla="val 74474"/>
              <a:gd name="adj2" fmla="val 129752"/>
              <a:gd name="adj3" fmla="val 16667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Nezapomeň!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859225568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Káťa a Škubánek</a:t>
            </a: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Praha: Albatros, 2005. ISBN 80-00-01716-4. 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Otevřená galerie Microsoft.com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335374226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126</TotalTime>
  <Words>275</Words>
  <Application>Microsoft Office PowerPoint</Application>
  <PresentationFormat>Předvádění na obrazovce (4:3)</PresentationFormat>
  <Paragraphs>56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VY_32_INOVACE_12_C_5_Věta5 TÉMA: Věta5 ČÍSLO PROJEKTU: CZ.1.07/1.4.00/21.2131</vt:lpstr>
      <vt:lpstr>Prezentace aplikace PowerPoint</vt:lpstr>
      <vt:lpstr>Mgr. Lenka Stará datum 15.7.2012 Určeno pro 2. ročník Prezentace obsahuje animace.</vt:lpstr>
      <vt:lpstr>Prezentace aplikace PowerPoint</vt:lpstr>
      <vt:lpstr>Slova se dělí na slabiky. Slabiky se skládají z hlásek. Hlásky zapisujeme pomocí písmen. Přečtené písmeno, které slyšíme, je hláska.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22</cp:revision>
  <dcterms:created xsi:type="dcterms:W3CDTF">2012-07-08T13:54:47Z</dcterms:created>
  <dcterms:modified xsi:type="dcterms:W3CDTF">2012-07-15T15:30:38Z</dcterms:modified>
</cp:coreProperties>
</file>