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62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72480" y="1052736"/>
            <a:ext cx="7772400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VY_32_INOVACE_12_C_6_Věta6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věta6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94793" y="2564904"/>
            <a:ext cx="6400800" cy="124854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VĚTA 6</a:t>
            </a:r>
            <a:endParaRPr lang="cs-CZ" sz="4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21768" y="458112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15629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87250725"/>
              </p:ext>
            </p:extLst>
          </p:nvPr>
        </p:nvGraphicFramePr>
        <p:xfrm>
          <a:off x="1463675" y="2119313"/>
          <a:ext cx="6196013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15.7.2012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r>
                        <a:rPr lang="cs-CZ" baseline="0" dirty="0" smtClean="0"/>
                        <a:t>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Začátek věty, konec věty, velké písmeno, tečka, otazník, vykřičník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616296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15.7.5012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Opakování – na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začátku věty je velké písmeno, na konci tečka, vykřičník nebo otazník. V pracovním listu děti kroužkují počáteční písmena vět a znaménka na jejich konci.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Doplníme velká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písmena a tečky do vět.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opakování – přečtení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poučky, samostatná práce v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pracovním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listu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02706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692696"/>
            <a:ext cx="6760054" cy="1815882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Konečně se mu podařilo utrhnout mašli pod bradou a pro jistotu tu nádheru rozcupoval na cucky. A jak byl v ráži, pustil se i do peřinek. Trhal, škubal, až se peří sypalo. </a:t>
            </a:r>
          </a:p>
        </p:txBody>
      </p:sp>
      <p:pic>
        <p:nvPicPr>
          <p:cNvPr id="5" name="Picture 2" descr="C:\Users\Lenka\AppData\Local\Microsoft\Windows\Temporary Internet Files\Content.IE5\4WK5CY9C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0045" y="4454356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1043608" y="3573016"/>
            <a:ext cx="2317103" cy="1274308"/>
          </a:xfrm>
          <a:prstGeom prst="wedgeEllipseCallout">
            <a:avLst>
              <a:gd name="adj1" fmla="val 56571"/>
              <a:gd name="adj2" fmla="val 35675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Proč pejsek roztrhal čepici i peřinku?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5377931" y="3003678"/>
            <a:ext cx="2568953" cy="1138676"/>
          </a:xfrm>
          <a:prstGeom prst="wedgeEllipseCallout">
            <a:avLst>
              <a:gd name="adj1" fmla="val -54945"/>
              <a:gd name="adj2" fmla="val 8634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poznáme začátek </a:t>
            </a:r>
            <a:r>
              <a:rPr lang="cs-CZ" dirty="0" smtClean="0"/>
              <a:t>                      a </a:t>
            </a:r>
            <a:r>
              <a:rPr lang="cs-CZ" dirty="0" smtClean="0"/>
              <a:t>konec věty?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5729273" y="4638026"/>
            <a:ext cx="2218405" cy="1138676"/>
          </a:xfrm>
          <a:prstGeom prst="wedgeEllipseCallout">
            <a:avLst>
              <a:gd name="adj1" fmla="val -68685"/>
              <a:gd name="adj2" fmla="val -2909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Kolik vět je </a:t>
            </a:r>
            <a:r>
              <a:rPr lang="cs-CZ" dirty="0" smtClean="0"/>
              <a:t>                     v </a:t>
            </a:r>
            <a:r>
              <a:rPr lang="cs-CZ" dirty="0" smtClean="0"/>
              <a:t>odstavci?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46801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Lenka\AppData\Local\Microsoft\Windows\Temporary Internet Files\Content.IE5\4WK5CY9C\MC900440424[1].wmf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581128"/>
            <a:ext cx="1827213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692696"/>
            <a:ext cx="6760054" cy="193899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__od oknem stála taška s nákupem a linula se </a:t>
            </a:r>
            <a:r>
              <a:rPr lang="cs-CZ" sz="2400" dirty="0" smtClean="0"/>
              <a:t>                  z </a:t>
            </a:r>
            <a:r>
              <a:rPr lang="cs-CZ" sz="2400" dirty="0" smtClean="0"/>
              <a:t>ní pozoruhodná vůně_ „__á tu takové dobroty a mě bude cpát krupicí,“ zavrčel pejsek a už se začal hrabat v tašce_ __a podlahu se vykutálely brambory_ „__o přece není ono – tady to je!“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1043608" y="3501819"/>
            <a:ext cx="2448272" cy="1130292"/>
          </a:xfrm>
          <a:prstGeom prst="wedgeEllipseCallout">
            <a:avLst>
              <a:gd name="adj1" fmla="val 56571"/>
              <a:gd name="adj2" fmla="val 3567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našel pejsek </a:t>
            </a:r>
            <a:r>
              <a:rPr lang="cs-CZ" dirty="0" smtClean="0"/>
              <a:t>                          v </a:t>
            </a:r>
            <a:r>
              <a:rPr lang="cs-CZ" dirty="0" smtClean="0"/>
              <a:t>batohu?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4567651" y="3003678"/>
            <a:ext cx="2870828" cy="1138676"/>
          </a:xfrm>
          <a:prstGeom prst="wedgeEllipseCallout">
            <a:avLst>
              <a:gd name="adj1" fmla="val -44833"/>
              <a:gd name="adj2" fmla="val 100368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 na začátky vět vhodná písmena.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5292080" y="4677708"/>
            <a:ext cx="3096344" cy="1138676"/>
          </a:xfrm>
          <a:prstGeom prst="wedgeEllipseCallout">
            <a:avLst>
              <a:gd name="adj1" fmla="val -61012"/>
              <a:gd name="adj2" fmla="val -1945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konce vět nezapomeň dopsat tečky.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28748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692696"/>
            <a:ext cx="6840760" cy="1200329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Věty začínají _________________ písmenem </a:t>
            </a:r>
            <a:r>
              <a:rPr lang="cs-CZ" sz="2400" dirty="0" smtClean="0">
                <a:solidFill>
                  <a:schemeClr val="tx1"/>
                </a:solidFill>
              </a:rPr>
              <a:t>a </a:t>
            </a:r>
            <a:r>
              <a:rPr lang="cs-CZ" sz="2400" dirty="0" smtClean="0">
                <a:solidFill>
                  <a:schemeClr val="tx1"/>
                </a:solidFill>
              </a:rPr>
              <a:t>končí ________________, _________________ nebo ____________________.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1" y="2056338"/>
            <a:ext cx="900671" cy="1206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971600" y="2053343"/>
            <a:ext cx="2008846" cy="910566"/>
          </a:xfrm>
          <a:prstGeom prst="wedgeEllipseCallout">
            <a:avLst>
              <a:gd name="adj1" fmla="val 60050"/>
              <a:gd name="adj2" fmla="val 41846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</a:t>
            </a:r>
            <a:r>
              <a:rPr lang="cs-CZ" dirty="0"/>
              <a:t> </a:t>
            </a:r>
            <a:r>
              <a:rPr lang="cs-CZ" dirty="0" smtClean="0"/>
              <a:t>vhodná slova.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16232" y="3861048"/>
            <a:ext cx="6336704" cy="181588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__</a:t>
            </a:r>
            <a:r>
              <a:rPr lang="cs-CZ" sz="2800" dirty="0" err="1" smtClean="0"/>
              <a:t>ak</a:t>
            </a:r>
            <a:r>
              <a:rPr lang="cs-CZ" sz="2800" dirty="0" smtClean="0"/>
              <a:t> jsi tu všechno rozškubal, ty, ty… škubánku jeden! __o je fuj! </a:t>
            </a:r>
          </a:p>
          <a:p>
            <a:r>
              <a:rPr lang="cs-CZ" sz="2800" dirty="0" smtClean="0"/>
              <a:t>__</a:t>
            </a:r>
            <a:r>
              <a:rPr lang="cs-CZ" sz="2800" dirty="0" err="1" smtClean="0"/>
              <a:t>le</a:t>
            </a:r>
            <a:r>
              <a:rPr lang="cs-CZ" sz="2800" dirty="0" smtClean="0"/>
              <a:t> to vůbec není fuj! __</a:t>
            </a:r>
            <a:r>
              <a:rPr lang="cs-CZ" sz="2800" dirty="0" err="1" smtClean="0"/>
              <a:t>kubánek</a:t>
            </a:r>
            <a:r>
              <a:rPr lang="cs-CZ" sz="2800" dirty="0" smtClean="0"/>
              <a:t> je senzační jméno_  __</a:t>
            </a:r>
            <a:r>
              <a:rPr lang="cs-CZ" sz="2800" dirty="0" err="1" smtClean="0"/>
              <a:t>ůžeš</a:t>
            </a:r>
            <a:r>
              <a:rPr lang="cs-CZ" sz="2800" dirty="0" smtClean="0"/>
              <a:t> mi tak říkat_</a:t>
            </a:r>
            <a:endParaRPr lang="cs-CZ" sz="2800" dirty="0"/>
          </a:p>
        </p:txBody>
      </p:sp>
      <p:sp>
        <p:nvSpPr>
          <p:cNvPr id="3" name="Oválný popisek 2"/>
          <p:cNvSpPr/>
          <p:nvPr/>
        </p:nvSpPr>
        <p:spPr>
          <a:xfrm>
            <a:off x="5796136" y="2508626"/>
            <a:ext cx="2376264" cy="1064390"/>
          </a:xfrm>
          <a:prstGeom prst="wedgeEllipseCallout">
            <a:avLst>
              <a:gd name="adj1" fmla="val 20614"/>
              <a:gd name="adj2" fmla="val 9709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 písmena, věty přepiš.</a:t>
            </a:r>
            <a:endParaRPr lang="cs-CZ" dirty="0"/>
          </a:p>
        </p:txBody>
      </p:sp>
      <p:pic>
        <p:nvPicPr>
          <p:cNvPr id="1027" name="Picture 3" descr="C:\Users\Lenka\AppData\Local\Microsoft\Windows\Temporary Internet Files\Content.IE5\XXQ4EB3O\MC900440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0598" y="4172515"/>
            <a:ext cx="1071802" cy="11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18528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1138" y="620688"/>
            <a:ext cx="708977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22425"/>
            <a:ext cx="6243637" cy="3633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38884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86</TotalTime>
  <Words>305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NÁZEV ŠKOLY:  ZŠ Karla Klíče Hostinné AUTOR: Mgr. Lenka Stará NÁZEV: VY_32_INOVACE_12_C_6_Věta6 TÉMA: věta6 ČÍSLO PROJEKTU: CZ.1.07/1.4.00/21.2131</vt:lpstr>
      <vt:lpstr>Snímek 2</vt:lpstr>
      <vt:lpstr>Mgr. Lenka Stará datum 15.7.5012 Určeno pro 2. ročník Prezentace obsahuje animace.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17</cp:revision>
  <dcterms:created xsi:type="dcterms:W3CDTF">2012-07-08T13:55:00Z</dcterms:created>
  <dcterms:modified xsi:type="dcterms:W3CDTF">2012-08-20T08:26:39Z</dcterms:modified>
</cp:coreProperties>
</file>