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3" r:id="rId6"/>
    <p:sldId id="262" r:id="rId7"/>
    <p:sldId id="259" r:id="rId8"/>
    <p:sldId id="264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7663"/>
    <a:srgbClr val="A6EE32"/>
    <a:srgbClr val="ADF62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5EC1D4A-A796-47C3-A63E-CE236FB377E2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701030" y="1052736"/>
            <a:ext cx="7772400" cy="147002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NÁZEV ŠKOLY:  ZŠ Karla Klíče Hostinné</a:t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AUTOR: Mgr. Lenka Stará</a:t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NÁZEV: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VY_32_INOVACE_12_C_7_Věta7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TÉMA: </a:t>
            </a:r>
            <a:r>
              <a:rPr kumimoji="0" lang="cs-CZ" sz="20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Věta7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ČÍSLO PROJEKTU: </a:t>
            </a:r>
            <a:r>
              <a:rPr kumimoji="0" lang="cs-CZ" sz="2000" b="1" i="0" u="none" strike="noStrike" kern="0" cap="small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Schoolbook"/>
              </a:rPr>
              <a:t>CZ.1.07/1.4.00/21.2131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0318" y="2492896"/>
            <a:ext cx="6400800" cy="1824608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4">
                    <a:lumMod val="50000"/>
                  </a:schemeClr>
                </a:solidFill>
              </a:rPr>
              <a:t>VĚTA 7 </a:t>
            </a:r>
            <a:endParaRPr lang="cs-CZ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0318" y="4581128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066910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21552077"/>
              </p:ext>
            </p:extLst>
          </p:nvPr>
        </p:nvGraphicFramePr>
        <p:xfrm>
          <a:off x="1463675" y="2119313"/>
          <a:ext cx="6196013" cy="341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8006"/>
                <a:gridCol w="1032669"/>
                <a:gridCol w="1032669"/>
                <a:gridCol w="103266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16.7.2012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2.A</a:t>
                      </a:r>
                      <a:endParaRPr lang="cs-CZ" dirty="0"/>
                    </a:p>
                  </a:txBody>
                  <a:tcPr marL="68845" marR="6884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Věta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Klíčová slova</a:t>
                      </a:r>
                      <a:endParaRPr lang="cs-CZ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Pořadí slov ve větě oznamovací, začátek </a:t>
                      </a:r>
                      <a:r>
                        <a:rPr lang="cs-CZ" dirty="0" smtClean="0"/>
                        <a:t>                        a </a:t>
                      </a:r>
                      <a:r>
                        <a:rPr lang="cs-CZ" dirty="0" smtClean="0"/>
                        <a:t>konec věty, velké písmeno, tečka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5957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Mgr. Lenka Stará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datum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Určeno pro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 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ročník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Prezentace obsahuje animace.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ANOTACE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Praktické činnosti</a:t>
            </a:r>
            <a:r>
              <a:rPr kumimoji="0" lang="cs-CZ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: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5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Výklad: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6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Str. 4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Motivace – věty s přeházenými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slovy – společně opravíme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5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3 věty, na kterých si ukážeme, jak postupovat – věta začíná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slovem 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                      s 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velkým písmenem, končí slovem, za kterým je tečka. Pozor na jména!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6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Společně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opravíme zbývající 3 věty, zkontrolujeme ve druhém rámečku</a:t>
            </a:r>
            <a:endParaRPr kumimoji="0" lang="cs-CZ" sz="16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7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– Samostatná</a:t>
            </a:r>
            <a:r>
              <a:rPr kumimoji="0" lang="cs-CZ" sz="1400" b="1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práce – oprav a správně zapiš věty do pracovního listu</a:t>
            </a:r>
            <a:endParaRPr kumimoji="0" lang="cs-CZ" sz="1400" b="1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Str</a:t>
            </a:r>
            <a:r>
              <a:rPr kumimoji="0" lang="cs-CZ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. 8 – </a:t>
            </a:r>
            <a:r>
              <a:rPr kumimoji="0" lang="cs-CZ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Kontrola – kdo zapsal dobře, vybarví si </a:t>
            </a:r>
            <a:r>
              <a:rPr kumimoji="0" lang="cs-CZ" sz="1400" b="1" i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smajlíka</a:t>
            </a:r>
            <a:endParaRPr kumimoji="0" lang="cs-CZ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91904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ový popisek 5"/>
          <p:cNvSpPr/>
          <p:nvPr/>
        </p:nvSpPr>
        <p:spPr>
          <a:xfrm>
            <a:off x="1907704" y="620688"/>
            <a:ext cx="5416252" cy="2448272"/>
          </a:xfrm>
          <a:prstGeom prst="wedgeRectCallout">
            <a:avLst>
              <a:gd name="adj1" fmla="val -2191"/>
              <a:gd name="adj2" fmla="val 7183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dirty="0" smtClean="0"/>
              <a:t>Afriky Výlet do</a:t>
            </a:r>
          </a:p>
          <a:p>
            <a:r>
              <a:rPr lang="cs-CZ" sz="2400" dirty="0" smtClean="0"/>
              <a:t>ráno. neděle Byla</a:t>
            </a:r>
          </a:p>
          <a:p>
            <a:r>
              <a:rPr lang="cs-CZ" sz="2400" dirty="0" smtClean="0"/>
              <a:t>chystali se výlet. na Káťa Škubánkem se</a:t>
            </a:r>
          </a:p>
          <a:p>
            <a:r>
              <a:rPr lang="cs-CZ" sz="2400" dirty="0" smtClean="0"/>
              <a:t>šli kdybychom zoo? do Co		</a:t>
            </a:r>
          </a:p>
          <a:p>
            <a:r>
              <a:rPr lang="cs-CZ" sz="2400" dirty="0" smtClean="0"/>
              <a:t>skákal Škubánek radostí.</a:t>
            </a:r>
          </a:p>
          <a:p>
            <a:r>
              <a:rPr lang="cs-CZ" sz="2400" dirty="0" smtClean="0"/>
              <a:t>V nebyl. nikdy zoo ještě</a:t>
            </a:r>
            <a:endParaRPr lang="cs-CZ" sz="2400" dirty="0"/>
          </a:p>
        </p:txBody>
      </p:sp>
      <p:sp>
        <p:nvSpPr>
          <p:cNvPr id="8" name="Oválný popisek 7"/>
          <p:cNvSpPr/>
          <p:nvPr/>
        </p:nvSpPr>
        <p:spPr>
          <a:xfrm>
            <a:off x="971600" y="3893631"/>
            <a:ext cx="2160240" cy="1260720"/>
          </a:xfrm>
          <a:prstGeom prst="wedgeEllipseCallout">
            <a:avLst>
              <a:gd name="adj1" fmla="val 78014"/>
              <a:gd name="adj2" fmla="val -25141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Děti, rozumíte Kátě a </a:t>
            </a:r>
            <a:r>
              <a:rPr lang="cs-CZ" dirty="0" err="1" smtClean="0"/>
              <a:t>Škubánkovi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9" name="Oválný popisek 8"/>
          <p:cNvSpPr/>
          <p:nvPr/>
        </p:nvSpPr>
        <p:spPr>
          <a:xfrm>
            <a:off x="5820966" y="3893631"/>
            <a:ext cx="2135410" cy="1260720"/>
          </a:xfrm>
          <a:prstGeom prst="wedgeEllipseCallout">
            <a:avLst>
              <a:gd name="adj1" fmla="val -63813"/>
              <a:gd name="adj2" fmla="val -1607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Dokážeme společně věty opravit?</a:t>
            </a:r>
            <a:endParaRPr lang="cs-CZ" dirty="0"/>
          </a:p>
        </p:txBody>
      </p:sp>
      <p:pic>
        <p:nvPicPr>
          <p:cNvPr id="2050" name="Picture 2" descr="C:\Users\Lenka\AppData\Local\Microsoft\Windows\Temporary Internet Files\Content.IE5\MTYYA78F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780" y="3845318"/>
            <a:ext cx="1816100" cy="17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876252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908720"/>
            <a:ext cx="25935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i="1" dirty="0">
                <a:solidFill>
                  <a:srgbClr val="FF0000"/>
                </a:solidFill>
              </a:rPr>
              <a:t>Afriky Výlet do</a:t>
            </a:r>
          </a:p>
        </p:txBody>
      </p:sp>
      <p:sp>
        <p:nvSpPr>
          <p:cNvPr id="3" name="Obdélník 2"/>
          <p:cNvSpPr/>
          <p:nvPr/>
        </p:nvSpPr>
        <p:spPr>
          <a:xfrm>
            <a:off x="5292080" y="908720"/>
            <a:ext cx="25935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00B050"/>
                </a:solidFill>
              </a:rPr>
              <a:t>Výlet do Afriky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274777" y="2246928"/>
            <a:ext cx="3187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00B050"/>
                </a:solidFill>
              </a:rPr>
              <a:t>Byla neděle ráno.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2235566"/>
            <a:ext cx="3187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i="1" dirty="0">
                <a:solidFill>
                  <a:srgbClr val="FF0000"/>
                </a:solidFill>
              </a:rPr>
              <a:t>ráno. neděle Byla</a:t>
            </a:r>
          </a:p>
        </p:txBody>
      </p:sp>
      <p:sp>
        <p:nvSpPr>
          <p:cNvPr id="6" name="Obdélník 5"/>
          <p:cNvSpPr/>
          <p:nvPr/>
        </p:nvSpPr>
        <p:spPr>
          <a:xfrm>
            <a:off x="989259" y="3299100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b="1" i="1" dirty="0">
                <a:solidFill>
                  <a:srgbClr val="FF0000"/>
                </a:solidFill>
              </a:rPr>
              <a:t>chystali se výlet. na Káťa Škubánkem se</a:t>
            </a:r>
          </a:p>
        </p:txBody>
      </p:sp>
      <p:sp>
        <p:nvSpPr>
          <p:cNvPr id="7" name="Obdélník 6"/>
          <p:cNvSpPr/>
          <p:nvPr/>
        </p:nvSpPr>
        <p:spPr>
          <a:xfrm>
            <a:off x="960063" y="5237911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b="1" dirty="0" smtClean="0">
                <a:solidFill>
                  <a:srgbClr val="00B050"/>
                </a:solidFill>
              </a:rPr>
              <a:t>Káťa se Škubánkem se chystali na výlet.</a:t>
            </a:r>
            <a:endParaRPr lang="cs-CZ" sz="3200" b="1" dirty="0">
              <a:solidFill>
                <a:srgbClr val="00B050"/>
              </a:solidFill>
            </a:endParaRPr>
          </a:p>
        </p:txBody>
      </p:sp>
      <p:pic>
        <p:nvPicPr>
          <p:cNvPr id="3074" name="Picture 2" descr="C:\Users\Lenka\AppData\Local\Microsoft\Windows\Temporary Internet Files\Content.IE5\W8SYMMV3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8036" y="664299"/>
            <a:ext cx="1219895" cy="82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Lenka\AppData\Local\Microsoft\Windows\Temporary Internet Files\Content.IE5\W8SYMMV3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5556" y="1990426"/>
            <a:ext cx="1219895" cy="82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Lenka\AppData\Local\Microsoft\Windows\Temporary Internet Files\Content.IE5\W8SYMMV3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465858" flipH="1">
            <a:off x="6868321" y="4052856"/>
            <a:ext cx="1152781" cy="82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Lenka\AppData\Local\Microsoft\Windows\Temporary Internet Files\Content.IE5\W8SYMMV3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60368">
            <a:off x="948231" y="4086950"/>
            <a:ext cx="1219895" cy="82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000788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98426" y="806252"/>
            <a:ext cx="5545782" cy="2308324"/>
          </a:xfrm>
          <a:prstGeom prst="rect">
            <a:avLst/>
          </a:prstGeom>
          <a:solidFill>
            <a:srgbClr val="EB7663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Afriky Výlet do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ráno. neděle Byla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chystali se výlet. na Káťa Škubánkem se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šli kdybychom Z</a:t>
            </a:r>
            <a:r>
              <a:rPr lang="cs-CZ" sz="2400" dirty="0" smtClean="0">
                <a:solidFill>
                  <a:prstClr val="black"/>
                </a:solidFill>
              </a:rPr>
              <a:t>oo</a:t>
            </a:r>
            <a:r>
              <a:rPr lang="cs-CZ" sz="2400" dirty="0">
                <a:solidFill>
                  <a:prstClr val="black"/>
                </a:solidFill>
              </a:rPr>
              <a:t>? do Co		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skákal Škubánek radostí.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V nebyl. nikdy zoo ještě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843808" y="3645024"/>
            <a:ext cx="5400600" cy="2677656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Výlet do Afriky</a:t>
            </a:r>
          </a:p>
          <a:p>
            <a:r>
              <a:rPr lang="cs-CZ" sz="2400" dirty="0" smtClean="0"/>
              <a:t>Byla neděle ráno.</a:t>
            </a:r>
          </a:p>
          <a:p>
            <a:r>
              <a:rPr lang="cs-CZ" sz="2400" dirty="0" smtClean="0"/>
              <a:t>Káťa se Škubánkem se chystali </a:t>
            </a:r>
            <a:r>
              <a:rPr lang="cs-CZ" sz="2400" dirty="0" smtClean="0"/>
              <a:t>                    na </a:t>
            </a:r>
            <a:r>
              <a:rPr lang="cs-CZ" sz="2400" dirty="0" smtClean="0"/>
              <a:t>výlet.</a:t>
            </a:r>
          </a:p>
          <a:p>
            <a:r>
              <a:rPr lang="cs-CZ" sz="2400" dirty="0" smtClean="0"/>
              <a:t>Co kdybychom šli do Zoo?</a:t>
            </a:r>
          </a:p>
          <a:p>
            <a:r>
              <a:rPr lang="cs-CZ" sz="2400" dirty="0" smtClean="0"/>
              <a:t>Škubánek skákal radostí.</a:t>
            </a:r>
          </a:p>
          <a:p>
            <a:r>
              <a:rPr lang="cs-CZ" sz="2400" dirty="0" smtClean="0"/>
              <a:t>V Zoo ještě nikdy nebyl.</a:t>
            </a:r>
            <a:endParaRPr lang="cs-CZ" sz="2400" dirty="0"/>
          </a:p>
        </p:txBody>
      </p:sp>
      <p:pic>
        <p:nvPicPr>
          <p:cNvPr id="1028" name="Picture 4" descr="C:\Users\Lenka\AppData\Local\Microsoft\Windows\Temporary Internet Files\Content.IE5\VWXRDC2P\MC9004343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60414"/>
            <a:ext cx="1194963" cy="121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enka\AppData\Local\Microsoft\Windows\Temporary Internet Files\Content.IE5\TURVGWVO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182321"/>
            <a:ext cx="1299544" cy="1065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enka\AppData\Local\Microsoft\Windows\Temporary Internet Files\Content.IE5\W8SYMMV3\MC9004380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28517">
            <a:off x="1187624" y="3429000"/>
            <a:ext cx="1451457" cy="98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513907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924945"/>
            <a:ext cx="6196405" cy="2304255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hned V šoféra. seděli autobuse vedle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troubil. někdy i dokonce Řidič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dirty="0" smtClean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tu konečná. byla Ale už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branou se zahrady. Všichni hrnuli do Zoologické</a:t>
            </a:r>
            <a:endParaRPr lang="cs-CZ" dirty="0">
              <a:solidFill>
                <a:srgbClr val="7030A0"/>
              </a:solidFill>
              <a:latin typeface="Calibri"/>
              <a:ea typeface="Calibri"/>
              <a:cs typeface="Times New Roman"/>
            </a:endParaRPr>
          </a:p>
          <a:p>
            <a:endParaRPr lang="cs-CZ" dirty="0"/>
          </a:p>
        </p:txBody>
      </p:sp>
      <p:pic>
        <p:nvPicPr>
          <p:cNvPr id="4099" name="Picture 3" descr="C:\Users\Lenka\AppData\Local\Microsoft\Windows\Temporary Internet Files\Content.IE5\SKRNML5B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836712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2339752" y="836712"/>
            <a:ext cx="2448272" cy="1224136"/>
          </a:xfrm>
          <a:prstGeom prst="wedgeRoundRectCallout">
            <a:avLst>
              <a:gd name="adj1" fmla="val 82160"/>
              <a:gd name="adj2" fmla="val 20624"/>
              <a:gd name="adj3" fmla="val 16667"/>
            </a:avLst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Napiš věty správně!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7406774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980728"/>
            <a:ext cx="6196405" cy="2160240"/>
          </a:xfrm>
          <a:solidFill>
            <a:schemeClr val="bg2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pPr marL="0" lvl="0" indent="0">
              <a:lnSpc>
                <a:spcPct val="115000"/>
              </a:lnSpc>
              <a:buClr>
                <a:srgbClr val="7598D9"/>
              </a:buClr>
              <a:buNone/>
            </a:pPr>
            <a:r>
              <a:rPr lang="cs-CZ" dirty="0" smtClean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V autobuse seděli hned vedle šoféra</a:t>
            </a:r>
            <a:r>
              <a:rPr lang="cs-CZ" dirty="0">
                <a:solidFill>
                  <a:srgbClr val="FF0000"/>
                </a:solidFill>
                <a:latin typeface="Calibri"/>
                <a:ea typeface="Calibri"/>
                <a:cs typeface="Times New Roman"/>
              </a:rPr>
              <a:t>. </a:t>
            </a:r>
          </a:p>
          <a:p>
            <a:pPr marL="0" lvl="0" indent="0">
              <a:lnSpc>
                <a:spcPct val="115000"/>
              </a:lnSpc>
              <a:buClr>
                <a:srgbClr val="7598D9"/>
              </a:buClr>
              <a:buNone/>
            </a:pPr>
            <a:r>
              <a:rPr lang="cs-CZ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Řidič někdy dokonce i troubil.</a:t>
            </a:r>
          </a:p>
          <a:p>
            <a:pPr marL="0" lvl="0" indent="0">
              <a:lnSpc>
                <a:spcPct val="115000"/>
              </a:lnSpc>
              <a:buClr>
                <a:srgbClr val="7598D9"/>
              </a:buClr>
              <a:buNone/>
            </a:pPr>
            <a:r>
              <a:rPr lang="cs-CZ" dirty="0" smtClean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Ale už tu byla konečná.</a:t>
            </a:r>
            <a:endParaRPr lang="cs-CZ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buClr>
                <a:srgbClr val="7598D9"/>
              </a:buClr>
              <a:buNone/>
            </a:pPr>
            <a:r>
              <a:rPr lang="cs-CZ" dirty="0" smtClean="0">
                <a:solidFill>
                  <a:srgbClr val="7030A0"/>
                </a:solidFill>
                <a:latin typeface="Calibri"/>
                <a:ea typeface="Calibri"/>
                <a:cs typeface="Times New Roman"/>
              </a:rPr>
              <a:t>Všichni se hrnuli branou do Zoologické zahrady.</a:t>
            </a:r>
            <a:endParaRPr lang="cs-CZ" dirty="0">
              <a:solidFill>
                <a:srgbClr val="7030A0"/>
              </a:solidFill>
              <a:latin typeface="Calibri"/>
              <a:ea typeface="Calibri"/>
              <a:cs typeface="Times New Roman"/>
            </a:endParaRPr>
          </a:p>
          <a:p>
            <a:endParaRPr lang="cs-CZ" dirty="0"/>
          </a:p>
        </p:txBody>
      </p:sp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>
                  <p14:trim end="1030.3388"/>
                  <p14:fade in="2000"/>
                </p14:media>
              </p:ext>
            </p:ext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3429000"/>
            <a:ext cx="1656183" cy="2226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80527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3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1475656" y="1988840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 charset="0"/>
              <a:buNone/>
              <a:tabLst/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Káťa a Škubánek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. Praha: Albatros, 2005. ISBN 80-00-01716-4.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AA2B1E"/>
              </a:buClr>
              <a:buSzPct val="85000"/>
              <a:buFont typeface="Brush Script MT" pitchFamily="66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Otevřená galerie Microsoft.com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0504D"/>
              </a:buClr>
              <a:buSzPct val="85000"/>
              <a:buFont typeface="Brush Script MT" pitchFamily="66" charset="0"/>
              <a:buNone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1115616" y="83671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>
              <a:defRPr/>
            </a:pPr>
            <a:r>
              <a:rPr lang="cs-CZ" sz="2800" dirty="0" smtClean="0">
                <a:solidFill>
                  <a:sysClr val="windowText" lastClr="000000"/>
                </a:solidFill>
                <a:latin typeface="Constantia"/>
              </a:rPr>
              <a:t>Použité zdroje:</a:t>
            </a:r>
            <a:endParaRPr lang="cs-CZ" sz="2800" dirty="0">
              <a:solidFill>
                <a:sysClr val="windowText" lastClr="000000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55092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131</TotalTime>
  <Words>342</Words>
  <Application>Microsoft Office PowerPoint</Application>
  <PresentationFormat>Předvádění na obrazovce (4:3)</PresentationFormat>
  <Paragraphs>65</Paragraphs>
  <Slides>9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Špendlík</vt:lpstr>
      <vt:lpstr>NÁZEV ŠKOLY:  ZŠ Karla Klíče Hostinné AUTOR: Mgr. Lenka Stará NÁZEV: VY_32_INOVACE_12_C_7_Věta7 TÉMA: Věta7 ČÍSLO PROJEKTU: CZ.1.07/1.4.00/21.2131</vt:lpstr>
      <vt:lpstr>Snímek 2</vt:lpstr>
      <vt:lpstr>Mgr. Lenka Stará datum Určeno pro 2. ročník Prezentace obsahuje animace.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Dum</cp:lastModifiedBy>
  <cp:revision>22</cp:revision>
  <dcterms:created xsi:type="dcterms:W3CDTF">2012-07-08T13:55:10Z</dcterms:created>
  <dcterms:modified xsi:type="dcterms:W3CDTF">2012-08-20T08:31:31Z</dcterms:modified>
</cp:coreProperties>
</file>