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l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l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l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strips dir="l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strips dir="l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l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l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l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l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l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l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strips dir="l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682352" y="1052736"/>
            <a:ext cx="7772400" cy="147002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  <a:t>NÁZEV ŠKOLY:  ZŠ Karla Klíče Hostinné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  <a:t>AUTOR: Mgr. Lenka Stará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  <a:t>NÁZEV: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  <a:t>VY_32_INOVACE_12_C_8_VĚTA8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  <a:t>TÉMA: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  <a:t>VĚTA8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  <a:t>ČÍSLO PROJEKTU: 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Schoolbook"/>
              </a:rPr>
              <a:t>CZ.1.07/1.4.00/21.2131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19672" y="3068960"/>
            <a:ext cx="5616624" cy="139256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</a:rPr>
              <a:t>VĚTA 8</a:t>
            </a:r>
            <a:endParaRPr lang="cs-CZ" sz="40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512567"/>
            <a:ext cx="6473825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15993784"/>
      </p:ext>
    </p:extLst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456288457"/>
              </p:ext>
            </p:extLst>
          </p:nvPr>
        </p:nvGraphicFramePr>
        <p:xfrm>
          <a:off x="1463675" y="2119313"/>
          <a:ext cx="6196013" cy="3139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8006"/>
                <a:gridCol w="1032669"/>
                <a:gridCol w="1032669"/>
                <a:gridCol w="103266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22.7.2012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baseline="0" dirty="0" smtClean="0"/>
                        <a:t> dne</a:t>
                      </a:r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 </a:t>
                      </a:r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2.A</a:t>
                      </a:r>
                      <a:endParaRPr lang="cs-CZ" dirty="0"/>
                    </a:p>
                  </a:txBody>
                  <a:tcPr marL="68845" marR="68845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</a:t>
                      </a:r>
                      <a:r>
                        <a:rPr lang="cs-CZ" baseline="0" dirty="0" smtClean="0"/>
                        <a:t> jazyk a literatura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Věta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Klíčová slova</a:t>
                      </a:r>
                      <a:endParaRPr lang="cs-CZ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Velké písmeno, tečka,</a:t>
                      </a:r>
                      <a:r>
                        <a:rPr lang="cs-CZ" baseline="0" dirty="0" smtClean="0"/>
                        <a:t> začátek věty, konec věty, slabika, délka slabiky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021372975"/>
      </p:ext>
    </p:extLst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Mgr. Lenka Stará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datum 22.7.2012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/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Určeno pro 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2. 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ročník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Prezentace obsahuje animace.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ANOTACE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Praktické činnosti</a:t>
            </a:r>
            <a:r>
              <a:rPr kumimoji="0" lang="cs-CZ" sz="16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: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5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Výklad: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Str. 4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S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polečně doplníme slovo opice, velká písmena a tečky na konce vět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5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Společně napíšeme slovo slon,  </a:t>
            </a:r>
            <a:r>
              <a:rPr lang="cs-CZ" sz="1400" b="1" i="1" noProof="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žáci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sami v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</a:t>
            </a:r>
            <a:r>
              <a:rPr kumimoji="0" lang="cs-CZ" sz="1400" b="1" i="1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prac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listu doplní velká písmena a tečky. Kontrolu provedeme na tabuli.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6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Opakování – slova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rozdělíme na slabiky, označíme jejich délku. Žáci v </a:t>
            </a:r>
            <a:r>
              <a:rPr kumimoji="0" lang="cs-CZ" sz="1400" b="1" i="1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prac</a:t>
            </a:r>
            <a:r>
              <a:rPr lang="cs-CZ" sz="14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listu, kontrola na tabuli. 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Vyhledáváme slova jedno, dvou, tříslabičná. </a:t>
            </a:r>
            <a:endParaRPr kumimoji="0" lang="cs-CZ" sz="14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33130458"/>
      </p:ext>
    </p:extLst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03055" y="764704"/>
            <a:ext cx="5832648" cy="224676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__</a:t>
            </a:r>
            <a:r>
              <a:rPr lang="cs-CZ" sz="2000" dirty="0" err="1" smtClean="0"/>
              <a:t>áťa</a:t>
            </a:r>
            <a:r>
              <a:rPr lang="cs-CZ" sz="2000" dirty="0" smtClean="0"/>
              <a:t> a Škubánek s napětím čekali, kdo se objeví</a:t>
            </a:r>
            <a:r>
              <a:rPr lang="cs-CZ" sz="2000" b="1" dirty="0" smtClean="0"/>
              <a:t>_</a:t>
            </a:r>
          </a:p>
          <a:p>
            <a:r>
              <a:rPr lang="cs-CZ" sz="2000" b="1" dirty="0" smtClean="0"/>
              <a:t>__</a:t>
            </a:r>
            <a:r>
              <a:rPr lang="cs-CZ" sz="2000" i="1" dirty="0" smtClean="0"/>
              <a:t>e zadního rohu klece vyskočila ………………………..  a hrnula se ke košíku</a:t>
            </a:r>
            <a:r>
              <a:rPr lang="cs-CZ" sz="2000" b="1" dirty="0" smtClean="0"/>
              <a:t>_</a:t>
            </a:r>
          </a:p>
          <a:p>
            <a:r>
              <a:rPr lang="cs-CZ" sz="2000" b="1" dirty="0" smtClean="0"/>
              <a:t>__</a:t>
            </a:r>
            <a:r>
              <a:rPr lang="cs-CZ" sz="2000" dirty="0" err="1" smtClean="0"/>
              <a:t>ísto</a:t>
            </a:r>
            <a:r>
              <a:rPr lang="cs-CZ" sz="2000" dirty="0"/>
              <a:t> </a:t>
            </a:r>
            <a:r>
              <a:rPr lang="cs-CZ" sz="2000" dirty="0" smtClean="0"/>
              <a:t>aby se dala do jídla, začala vyhazovat ovoce na všechny strany_</a:t>
            </a:r>
          </a:p>
          <a:p>
            <a:r>
              <a:rPr lang="cs-CZ" sz="2000" b="1" dirty="0" smtClean="0"/>
              <a:t>__</a:t>
            </a:r>
            <a:r>
              <a:rPr lang="cs-CZ" sz="2000" i="1" dirty="0" err="1" smtClean="0"/>
              <a:t>anány</a:t>
            </a:r>
            <a:r>
              <a:rPr lang="cs-CZ" sz="2000" i="1" dirty="0" smtClean="0"/>
              <a:t> tvrdé, kokosy měkké, pomeranče kyselé a datle samá pecka, nadávala Zuzanka</a:t>
            </a:r>
            <a:r>
              <a:rPr lang="cs-CZ" sz="2000" b="1" dirty="0" smtClean="0"/>
              <a:t>_</a:t>
            </a:r>
            <a:endParaRPr lang="cs-CZ" sz="2000" b="1" dirty="0"/>
          </a:p>
        </p:txBody>
      </p:sp>
      <p:pic>
        <p:nvPicPr>
          <p:cNvPr id="5" name="Picture 2" descr="C:\Users\Lenka\AppData\Local\Microsoft\Windows\Temporary Internet Files\Content.IE5\4WK5CY9C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149080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ný popisek 5"/>
          <p:cNvSpPr/>
          <p:nvPr/>
        </p:nvSpPr>
        <p:spPr>
          <a:xfrm>
            <a:off x="899592" y="3639294"/>
            <a:ext cx="2016224" cy="1185056"/>
          </a:xfrm>
          <a:prstGeom prst="wedgeEllipseCallout">
            <a:avLst>
              <a:gd name="adj1" fmla="val 74910"/>
              <a:gd name="adj2" fmla="val 19097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Kdo se hrnul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          ke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košíku?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5076056" y="3279617"/>
            <a:ext cx="3155896" cy="1738926"/>
          </a:xfrm>
          <a:prstGeom prst="wedgeEllipseCallout">
            <a:avLst>
              <a:gd name="adj1" fmla="val -56306"/>
              <a:gd name="adj2" fmla="val 32265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Doplňte na začátky vět správná písmenka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                 a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na konce vět správná znaménka!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8576123"/>
      </p:ext>
    </p:extLst>
  </p:cSld>
  <p:clrMapOvr>
    <a:masterClrMapping/>
  </p:clrMapOvr>
  <p:transition spd="slow"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5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603055" y="764704"/>
            <a:ext cx="5832648" cy="2246769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„</a:t>
            </a:r>
            <a:r>
              <a:rPr lang="cs-CZ" sz="2000" b="1" dirty="0" smtClean="0"/>
              <a:t>__</a:t>
            </a:r>
            <a:r>
              <a:rPr lang="cs-CZ" sz="2000" dirty="0" err="1" smtClean="0"/>
              <a:t>aždá</a:t>
            </a:r>
            <a:r>
              <a:rPr lang="cs-CZ" sz="2000" dirty="0" smtClean="0"/>
              <a:t> správná opice musí bydlet v Africe,“ mlela Zuzanka svou</a:t>
            </a:r>
            <a:r>
              <a:rPr lang="cs-CZ" sz="2000" b="1" dirty="0" smtClean="0"/>
              <a:t>_ __</a:t>
            </a:r>
            <a:r>
              <a:rPr lang="cs-CZ" sz="2000" i="1" dirty="0" smtClean="0"/>
              <a:t>opadla prázdný koš a hodila ho Karlíčkovi na hlavu</a:t>
            </a:r>
            <a:r>
              <a:rPr lang="cs-CZ" sz="2000" b="1" dirty="0" smtClean="0"/>
              <a:t>_ </a:t>
            </a:r>
          </a:p>
          <a:p>
            <a:r>
              <a:rPr lang="cs-CZ" sz="2000" b="1" dirty="0" smtClean="0"/>
              <a:t>__</a:t>
            </a:r>
            <a:r>
              <a:rPr lang="cs-CZ" sz="2000" dirty="0" smtClean="0"/>
              <a:t>en už toho měl dost a dal se kvapně na ústup</a:t>
            </a:r>
            <a:r>
              <a:rPr lang="cs-CZ" sz="2000" b="1" dirty="0" smtClean="0"/>
              <a:t>_ __</a:t>
            </a:r>
            <a:r>
              <a:rPr lang="cs-CZ" sz="2000" i="1" dirty="0" smtClean="0"/>
              <a:t>tom uviděl Škubánek zvíře jako hora</a:t>
            </a:r>
            <a:r>
              <a:rPr lang="cs-CZ" sz="2000" b="1" dirty="0" smtClean="0"/>
              <a:t>_ </a:t>
            </a:r>
          </a:p>
          <a:p>
            <a:r>
              <a:rPr lang="cs-CZ" sz="2000" dirty="0" smtClean="0"/>
              <a:t>„</a:t>
            </a:r>
            <a:r>
              <a:rPr lang="cs-CZ" sz="2000" b="1" dirty="0" smtClean="0"/>
              <a:t>__</a:t>
            </a:r>
            <a:r>
              <a:rPr lang="cs-CZ" sz="2000" dirty="0" smtClean="0"/>
              <a:t>o je ale velký pes a jak smrdí! </a:t>
            </a:r>
          </a:p>
          <a:p>
            <a:r>
              <a:rPr lang="cs-CZ" sz="2000" dirty="0" smtClean="0"/>
              <a:t>„</a:t>
            </a:r>
            <a:r>
              <a:rPr lang="cs-CZ" sz="2000" b="1" dirty="0" smtClean="0"/>
              <a:t>__</a:t>
            </a:r>
            <a:r>
              <a:rPr lang="cs-CZ" sz="2000" i="1" dirty="0" smtClean="0"/>
              <a:t>o je přece ………………………,“ smála se Káťa</a:t>
            </a:r>
            <a:r>
              <a:rPr lang="cs-CZ" sz="2000" b="1" dirty="0" smtClean="0"/>
              <a:t>_</a:t>
            </a:r>
          </a:p>
        </p:txBody>
      </p:sp>
      <p:pic>
        <p:nvPicPr>
          <p:cNvPr id="8" name="Picture 3" descr="C:\Users\Lenka\AppData\Local\Microsoft\Windows\Temporary Internet Files\Content.IE5\VWXRDC2P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365104"/>
            <a:ext cx="1295208" cy="1457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válný popisek 9"/>
          <p:cNvSpPr/>
          <p:nvPr/>
        </p:nvSpPr>
        <p:spPr>
          <a:xfrm flipH="1">
            <a:off x="1603055" y="3356992"/>
            <a:ext cx="1675571" cy="1376626"/>
          </a:xfrm>
          <a:prstGeom prst="wedgeEllipseCallout">
            <a:avLst>
              <a:gd name="adj1" fmla="val -41298"/>
              <a:gd name="adj2" fmla="val 61116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Kdo byl ten velký pes? 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5076056" y="3573016"/>
            <a:ext cx="3024336" cy="1866161"/>
          </a:xfrm>
          <a:prstGeom prst="wedgeEllipseCallout">
            <a:avLst>
              <a:gd name="adj1" fmla="val -55143"/>
              <a:gd name="adj2" fmla="val 34138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Doplňte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                       do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pracovního listu počáteční  písmena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                        a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znaménka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                    na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konci vět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94433141"/>
      </p:ext>
    </p:extLst>
  </p:cSld>
  <p:clrMapOvr>
    <a:masterClrMapping/>
  </p:clrMapOvr>
  <p:transition spd="slow"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Lenka\AppData\Local\Microsoft\Windows\Temporary Internet Files\Content.IE5\AWKJNZ7R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31350" y="1124744"/>
            <a:ext cx="142097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15616" y="3212976"/>
            <a:ext cx="69127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Škubánek si stoupl před slona,</a:t>
            </a:r>
          </a:p>
          <a:p>
            <a:pPr algn="ctr">
              <a:lnSpc>
                <a:spcPct val="150000"/>
              </a:lnSpc>
            </a:pP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 jenže slon byl moc velký a Káťa ho nemohla dostat celého do hledáčku.</a:t>
            </a: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1907704" y="908720"/>
            <a:ext cx="3240360" cy="1656184"/>
          </a:xfrm>
          <a:prstGeom prst="wedgeEllipseCallout">
            <a:avLst>
              <a:gd name="adj1" fmla="val 73914"/>
              <a:gd name="adj2" fmla="val 1605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i="1" dirty="0" smtClean="0">
                <a:solidFill>
                  <a:schemeClr val="accent3">
                    <a:lumMod val="50000"/>
                  </a:schemeClr>
                </a:solidFill>
              </a:rPr>
              <a:t>Svislými čarami rozdělte slova </a:t>
            </a:r>
            <a:r>
              <a:rPr lang="cs-CZ" sz="2000" i="1" dirty="0" smtClean="0">
                <a:solidFill>
                  <a:schemeClr val="accent3">
                    <a:lumMod val="50000"/>
                  </a:schemeClr>
                </a:solidFill>
              </a:rPr>
              <a:t>              na </a:t>
            </a:r>
            <a:r>
              <a:rPr lang="cs-CZ" sz="2000" i="1" dirty="0" smtClean="0">
                <a:solidFill>
                  <a:schemeClr val="accent3">
                    <a:lumMod val="50000"/>
                  </a:schemeClr>
                </a:solidFill>
              </a:rPr>
              <a:t>slabiky, označte jejich délku. </a:t>
            </a:r>
            <a:endParaRPr lang="cs-CZ" sz="2000" i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82445408"/>
      </p:ext>
    </p:extLst>
  </p:cSld>
  <p:clrMapOvr>
    <a:masterClrMapping/>
  </p:clrMapOvr>
  <p:transition spd="slow"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nstantia"/>
                <a:ea typeface="+mj-ea"/>
                <a:cs typeface="+mj-cs"/>
              </a:rPr>
              <a:t>Použité zdroje: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onstantia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4592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6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43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 charset="0"/>
              <a:buNone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Franklin Gothic Book"/>
                <a:ea typeface="+mn-ea"/>
                <a:cs typeface="+mn-cs"/>
              </a:rPr>
              <a:t>Káťa a Škubánek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Franklin Gothic Book"/>
                <a:ea typeface="+mn-ea"/>
                <a:cs typeface="+mn-cs"/>
              </a:rPr>
              <a:t>. Praha: Albatros, 2005. ISBN 80-00-01716-4.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 charset="0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Franklin Gothic Book"/>
                <a:ea typeface="+mn-ea"/>
                <a:cs typeface="+mn-cs"/>
              </a:rPr>
              <a:t>Otevřená galerie Microsoft.com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Franklin Gothic Book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99528659"/>
      </p:ext>
    </p:extLst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107</TotalTime>
  <Words>344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Špendlík</vt:lpstr>
      <vt:lpstr>NÁZEV ŠKOLY:  ZŠ Karla Klíče Hostinné AUTOR: Mgr. Lenka Stará NÁZEV: VY_32_INOVACE_12_C_8_VĚTA8 TÉMA: VĚTA8 ČÍSLO PROJEKTU: CZ.1.07/1.4.00/21.2131</vt:lpstr>
      <vt:lpstr>Snímek 2</vt:lpstr>
      <vt:lpstr>Mgr. Lenka Stará datum 22.7.2012 Určeno pro 2. ročník Prezentace obsahuje animace.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Dum</cp:lastModifiedBy>
  <cp:revision>16</cp:revision>
  <dcterms:created xsi:type="dcterms:W3CDTF">2012-07-08T13:55:19Z</dcterms:created>
  <dcterms:modified xsi:type="dcterms:W3CDTF">2012-08-20T08:35:36Z</dcterms:modified>
</cp:coreProperties>
</file>