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62" r:id="rId5"/>
    <p:sldId id="263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4" autoAdjust="0"/>
    <p:restoredTop sz="94676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1F46DC-6527-4039-BB4C-30ACC5E3D944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4BDB3-BAC1-4049-BF71-D0D6F27832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48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4BDB3-BAC1-4049-BF71-D0D6F27832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629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2351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VY_32_INOVACE_12_C_9_Druhy</a:t>
            </a:r>
            <a:r>
              <a:rPr lang="cs-CZ" sz="2000" b="1" kern="0" cap="small" dirty="0">
                <a:solidFill>
                  <a:schemeClr val="accent4">
                    <a:lumMod val="50000"/>
                  </a:schemeClr>
                </a:solidFill>
                <a:latin typeface="Century Schoolbook"/>
              </a:rPr>
              <a:t>_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lang="cs-CZ" sz="2000" b="1" kern="0" cap="small" dirty="0" smtClean="0">
                <a:solidFill>
                  <a:schemeClr val="accent4">
                    <a:lumMod val="50000"/>
                  </a:schemeClr>
                </a:solidFill>
                <a:latin typeface="Century Schoolbook"/>
              </a:rPr>
              <a:t>druhy_vět1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564904"/>
            <a:ext cx="6400800" cy="1896616"/>
          </a:xfrm>
        </p:spPr>
        <p:txBody>
          <a:bodyPr>
            <a:normAutofit/>
          </a:bodyPr>
          <a:lstStyle/>
          <a:p>
            <a:r>
              <a:rPr lang="cs-CZ" sz="4000" b="1" smtClean="0">
                <a:solidFill>
                  <a:schemeClr val="bg2">
                    <a:lumMod val="25000"/>
                  </a:schemeClr>
                </a:solidFill>
              </a:rPr>
              <a:t>DRUHY VĚT 1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39" y="4509120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067002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85970734"/>
              </p:ext>
            </p:extLst>
          </p:nvPr>
        </p:nvGraphicFramePr>
        <p:xfrm>
          <a:off x="1463675" y="2119313"/>
          <a:ext cx="6196013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Druhy</a:t>
                      </a:r>
                      <a:r>
                        <a:rPr lang="cs-CZ" baseline="0" dirty="0" smtClean="0"/>
                        <a:t> vět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oznamovací, tázací, rozkazovací, přací,</a:t>
                      </a:r>
                      <a:r>
                        <a:rPr lang="cs-CZ" baseline="0" dirty="0" smtClean="0"/>
                        <a:t> velké písmeno, tečka, otazník, vykřičník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177996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 textu rozlišíme druhy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vět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Základní poučení – znaménka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na konci vět + příklady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Vymýšlíme věty dle zadání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90775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64754" y="548680"/>
            <a:ext cx="7128792" cy="2462213"/>
          </a:xfrm>
          <a:prstGeom prst="rect">
            <a:avLst/>
          </a:prstGeom>
          <a:solidFill>
            <a:schemeClr val="bg1"/>
          </a:solidFill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j-lt"/>
              </a:rPr>
              <a:t>Škubánek si dodal odvahy.  Zavolal</a:t>
            </a:r>
            <a:r>
              <a:rPr lang="cs-CZ" sz="2200" dirty="0">
                <a:latin typeface="+mj-lt"/>
              </a:rPr>
              <a:t>.</a:t>
            </a:r>
            <a:r>
              <a:rPr lang="cs-CZ" sz="2200" dirty="0" smtClean="0">
                <a:latin typeface="+mj-lt"/>
              </a:rPr>
              <a:t> „Pane, to je opice!“ Ale ta byla v Kátině bundě dokonale maskovaná. Karlíček se zamračil. „Holčičkám se nenadává! To jsi gentleman?“ </a:t>
            </a:r>
          </a:p>
          <a:p>
            <a:r>
              <a:rPr lang="cs-CZ" sz="2200" dirty="0" smtClean="0">
                <a:latin typeface="+mj-lt"/>
              </a:rPr>
              <a:t>Za okamžik byli venku. Před vchodem parkoval malý náklaďák s nápisem: Krmivo pro zoo. „Nasedat a jedem!“ Opice otevřela dvířka u volantu. „Kéž bych měl řidičák!“ </a:t>
            </a:r>
          </a:p>
          <a:p>
            <a:r>
              <a:rPr lang="cs-CZ" sz="2200" dirty="0" smtClean="0">
                <a:latin typeface="+mj-lt"/>
              </a:rPr>
              <a:t>Opice vyskočila na druhé sedadlo.</a:t>
            </a:r>
          </a:p>
        </p:txBody>
      </p:sp>
      <p:pic>
        <p:nvPicPr>
          <p:cNvPr id="5" name="Picture 3" descr="C:\Users\Lenka\AppData\Local\Microsoft\Windows\Temporary Internet Files\Content.IE5\LX7OB381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6390" y="4725144"/>
            <a:ext cx="1359211" cy="129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203848" y="3077418"/>
            <a:ext cx="1656184" cy="1167237"/>
          </a:xfrm>
          <a:prstGeom prst="wedgeRoundRectCallout">
            <a:avLst>
              <a:gd name="adj1" fmla="val 26648"/>
              <a:gd name="adj2" fmla="val 76089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O každé větě si povíme, co nám říká…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964754" y="3284984"/>
            <a:ext cx="1815086" cy="1215380"/>
          </a:xfrm>
          <a:prstGeom prst="wedgeRoundRectCallout">
            <a:avLst>
              <a:gd name="adj1" fmla="val 94642"/>
              <a:gd name="adj2" fmla="val 45948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První věta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oznamuje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že si Škubánek dodal odvahu.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724128" y="3278451"/>
            <a:ext cx="2232248" cy="1215380"/>
          </a:xfrm>
          <a:prstGeom prst="wedgeRoundRectCallout">
            <a:avLst>
              <a:gd name="adj1" fmla="val -83204"/>
              <a:gd name="adj2" fmla="val 57986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sedmé větě se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ptá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(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táže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) Karlíček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Škubánka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jestli je gentleman.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194470" y="4755093"/>
            <a:ext cx="2009378" cy="1215380"/>
          </a:xfrm>
          <a:prstGeom prst="wedgeRoundRectCallout">
            <a:avLst>
              <a:gd name="adj1" fmla="val 76034"/>
              <a:gd name="adj2" fmla="val -26279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 šesté větě </a:t>
            </a: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rozkázal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Karlíček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Škubánkovi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že nemá nadávat 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907336" y="4746840"/>
            <a:ext cx="2409080" cy="999356"/>
          </a:xfrm>
          <a:prstGeom prst="wedgeRoundRectCallout">
            <a:avLst>
              <a:gd name="adj1" fmla="val -75796"/>
              <a:gd name="adj2" fmla="val -26685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Ve dvanácté větě si Škubánek </a:t>
            </a:r>
            <a:r>
              <a:rPr lang="cs-CZ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přeje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aby měl řidičský průkaz.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65675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7116194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Za větami, kterými něco </a:t>
            </a:r>
            <a:r>
              <a:rPr lang="cs-CZ" sz="2400" i="1" dirty="0" smtClean="0">
                <a:solidFill>
                  <a:srgbClr val="C00000"/>
                </a:solidFill>
              </a:rPr>
              <a:t>oznamujeme</a:t>
            </a:r>
            <a:r>
              <a:rPr lang="cs-CZ" sz="2400" i="1" dirty="0" smtClean="0"/>
              <a:t>, píšeme tečku.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7272808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 větami, kterými se na něco </a:t>
            </a:r>
            <a:r>
              <a:rPr lang="cs-CZ" sz="2400" dirty="0" smtClean="0">
                <a:solidFill>
                  <a:srgbClr val="002060"/>
                </a:solidFill>
              </a:rPr>
              <a:t>ptáme</a:t>
            </a:r>
            <a:r>
              <a:rPr lang="cs-CZ" sz="2400" dirty="0" smtClean="0"/>
              <a:t>, píšeme otazník.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861048"/>
            <a:ext cx="6192688" cy="83099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 větami, kterými někomu něco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rozkazujeme</a:t>
            </a:r>
            <a:r>
              <a:rPr lang="cs-CZ" sz="2400" dirty="0" smtClean="0"/>
              <a:t>, píšeme tečku nebo vykřičník.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0464" y="5085185"/>
            <a:ext cx="7272808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Za větami, které vyjadřují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přání</a:t>
            </a:r>
            <a:r>
              <a:rPr lang="cs-CZ" sz="2400" dirty="0" smtClean="0">
                <a:solidFill>
                  <a:schemeClr val="bg1"/>
                </a:solidFill>
              </a:rPr>
              <a:t>,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400" dirty="0" smtClean="0"/>
              <a:t>píšeme většinou tečku.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276872"/>
            <a:ext cx="5603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C00000"/>
                </a:solidFill>
              </a:rPr>
              <a:t>Dnes si budeme povídat o druzích vět.</a:t>
            </a:r>
            <a:endParaRPr lang="cs-CZ" sz="2400" i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3501008"/>
            <a:ext cx="5220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rgbClr val="002060"/>
                </a:solidFill>
              </a:rPr>
              <a:t>Kolik je hodin?</a:t>
            </a:r>
            <a:endParaRPr lang="cs-CZ" sz="2400" i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4653136"/>
            <a:ext cx="5220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bg2">
                    <a:lumMod val="25000"/>
                  </a:schemeClr>
                </a:solidFill>
              </a:rPr>
              <a:t>Dávej pozor!</a:t>
            </a:r>
            <a:endParaRPr lang="cs-CZ" sz="2400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877272"/>
            <a:ext cx="5220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Kéž by byla velká přestávka. </a:t>
            </a:r>
            <a:endParaRPr lang="cs-CZ" sz="2400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779912" y="669995"/>
            <a:ext cx="2218651" cy="776016"/>
          </a:xfrm>
          <a:prstGeom prst="wedgeEllipseCallout">
            <a:avLst>
              <a:gd name="adj1" fmla="val -77709"/>
              <a:gd name="adj2" fmla="val 13010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PAMATUJ SI!</a:t>
            </a:r>
            <a:endParaRPr lang="cs-CZ" sz="2000" b="1" i="1" dirty="0"/>
          </a:p>
        </p:txBody>
      </p:sp>
      <p:pic>
        <p:nvPicPr>
          <p:cNvPr id="12" name="Picture 4" descr="C:\Users\Lenka\AppData\Local\Microsoft\Windows\Temporary Internet Files\Content.IE5\C0SCX2TL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2761" y="669995"/>
            <a:ext cx="1643502" cy="107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931393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  <p:bldP spid="8" grpId="0"/>
      <p:bldP spid="9" grpId="0"/>
      <p:bldP spid="10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Lenka\AppData\Local\Microsoft\Windows\Temporary Internet Files\Content.IE5\VWXRDC2P\MC90043441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7152" y="261634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644008" y="764704"/>
            <a:ext cx="3312368" cy="1872208"/>
          </a:xfrm>
          <a:prstGeom prst="cloudCallout">
            <a:avLst>
              <a:gd name="adj1" fmla="val -32555"/>
              <a:gd name="adj2" fmla="val 65074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Říkej věty, kterými  doma něco oznamujeme…</a:t>
            </a:r>
            <a:endParaRPr lang="cs-CZ" sz="2000" b="1" i="1" dirty="0"/>
          </a:p>
        </p:txBody>
      </p:sp>
      <p:sp>
        <p:nvSpPr>
          <p:cNvPr id="8" name="Mrak 7"/>
          <p:cNvSpPr/>
          <p:nvPr/>
        </p:nvSpPr>
        <p:spPr>
          <a:xfrm>
            <a:off x="953344" y="1003608"/>
            <a:ext cx="3024336" cy="1706480"/>
          </a:xfrm>
          <a:prstGeom prst="cloud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Zeptej se  </a:t>
            </a:r>
            <a:r>
              <a:rPr lang="cs-CZ" sz="2000" b="1" i="1" dirty="0" smtClean="0"/>
              <a:t>               na </a:t>
            </a:r>
            <a:r>
              <a:rPr lang="cs-CZ" sz="2000" b="1" i="1" dirty="0" smtClean="0"/>
              <a:t>něco paní učitelky…</a:t>
            </a:r>
            <a:endParaRPr lang="cs-CZ" sz="2000" b="1" i="1" dirty="0"/>
          </a:p>
        </p:txBody>
      </p:sp>
      <p:sp>
        <p:nvSpPr>
          <p:cNvPr id="9" name="Mrak 8"/>
          <p:cNvSpPr/>
          <p:nvPr/>
        </p:nvSpPr>
        <p:spPr>
          <a:xfrm>
            <a:off x="1115616" y="4365104"/>
            <a:ext cx="3024336" cy="1706480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Vymysli věty , kterými něco rozkazujeme…</a:t>
            </a:r>
            <a:endParaRPr lang="cs-CZ" sz="2000" b="1" i="1" dirty="0"/>
          </a:p>
        </p:txBody>
      </p:sp>
      <p:sp>
        <p:nvSpPr>
          <p:cNvPr id="10" name="Mrak 9"/>
          <p:cNvSpPr/>
          <p:nvPr/>
        </p:nvSpPr>
        <p:spPr>
          <a:xfrm>
            <a:off x="5364088" y="3429000"/>
            <a:ext cx="2736304" cy="1377328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Přej si něco </a:t>
            </a:r>
            <a:r>
              <a:rPr lang="cs-CZ" sz="2000" b="1" i="1" dirty="0" smtClean="0"/>
              <a:t>k </a:t>
            </a:r>
            <a:r>
              <a:rPr lang="cs-CZ" sz="2000" b="1" i="1" dirty="0" smtClean="0"/>
              <a:t>narozeninám…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xmlns="" val="229094591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547664" y="2060848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Káťa a Škubánek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. Praha: Albatros, 2005. ISBN 80-00-01716-4.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Otevřená galerie Microsoft.com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455451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300</TotalTime>
  <Words>344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 ZŠ Karla Klíče Hostinné AUTOR: Mgr. Lenka Stará NÁZEV: VY_32_INOVACE_12_C_9_Druhy_vět1 TÉMA: druhy_vět1 ČÍSLO PROJEKTU: CZ.1.07/1.4.00/21.2131</vt:lpstr>
      <vt:lpstr>Snímek 2</vt:lpstr>
      <vt:lpstr>Mgr. Lenka Stará datum Určeno pro 2. ročník Prezentace obsahuje animace.</vt:lpstr>
      <vt:lpstr>Snímek 4</vt:lpstr>
      <vt:lpstr>Snímek 5</vt:lpstr>
      <vt:lpstr>Snímek 6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25</cp:revision>
  <dcterms:created xsi:type="dcterms:W3CDTF">2012-07-08T13:55:28Z</dcterms:created>
  <dcterms:modified xsi:type="dcterms:W3CDTF">2012-08-20T08:41:34Z</dcterms:modified>
</cp:coreProperties>
</file>