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2352" y="1052736"/>
            <a:ext cx="777240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  <a:t>VY_32_INOVACE_12_C_10_DRUHY_VĚT2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lang="cs-CZ" sz="2000" b="1" kern="0" cap="small" dirty="0" smtClean="0">
                <a:solidFill>
                  <a:schemeClr val="accent1"/>
                </a:solidFill>
                <a:latin typeface="Century Schoolbook"/>
              </a:rPr>
              <a:t>DRUHY_VĚT2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92896"/>
            <a:ext cx="6400800" cy="204063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DRUHY VĚT 2</a:t>
            </a:r>
            <a:endParaRPr lang="cs-C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71391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0228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32331151"/>
              </p:ext>
            </p:extLst>
          </p:nvPr>
        </p:nvGraphicFramePr>
        <p:xfrm>
          <a:off x="1463675" y="2119313"/>
          <a:ext cx="6196013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22.7.2012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Druhy</a:t>
                      </a:r>
                      <a:r>
                        <a:rPr lang="cs-CZ" baseline="0" dirty="0" smtClean="0"/>
                        <a:t> vět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 oznamovací, tázací, rozkazovací,</a:t>
                      </a:r>
                      <a:r>
                        <a:rPr lang="cs-CZ" baseline="0" dirty="0" smtClean="0"/>
                        <a:t> přací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26332326"/>
      </p:ext>
    </p:extLst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22.7.2012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spojíme bubliny,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které patří k sobě – kontrola na str. 5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kontrola správnosti – rozlišeno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barvami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podtrhneme věty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dle zadání – pro kontrolu se přebarví. Žáci podtrhávají na tabuli a zároveň v  </a:t>
            </a:r>
            <a:r>
              <a:rPr lang="cs-CZ" sz="1400" b="1" i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acovním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listu.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7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Doplníme text na tabuli a v </a:t>
            </a:r>
            <a:r>
              <a:rPr kumimoji="0" lang="cs-CZ" sz="1400" b="1" i="1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prac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l.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912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187624" y="1295826"/>
            <a:ext cx="1800200" cy="100811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přejeme si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441720" y="1799882"/>
            <a:ext cx="2102296" cy="100811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rozkazujeme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022024" y="791770"/>
            <a:ext cx="1584176" cy="100811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ptáme </a:t>
            </a:r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796880" y="751162"/>
            <a:ext cx="2232248" cy="100811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oznamujeme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987824" y="3034358"/>
            <a:ext cx="1512168" cy="71551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věta rozkazovací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4796368" y="3030662"/>
            <a:ext cx="1467419" cy="71551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věta tázací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078406" y="2986033"/>
            <a:ext cx="1549378" cy="71551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věta oznamovací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6789896" y="3030662"/>
            <a:ext cx="1476164" cy="71551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věta přací</a:t>
            </a:r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6481700" y="4221088"/>
            <a:ext cx="862608" cy="858282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17" name="Vývojový diagram: spojnice 16"/>
          <p:cNvSpPr/>
          <p:nvPr/>
        </p:nvSpPr>
        <p:spPr>
          <a:xfrm>
            <a:off x="5098773" y="4866253"/>
            <a:ext cx="862608" cy="858282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18" name="Vývojový diagram: spojnice 17"/>
          <p:cNvSpPr/>
          <p:nvPr/>
        </p:nvSpPr>
        <p:spPr>
          <a:xfrm>
            <a:off x="3419872" y="4437112"/>
            <a:ext cx="862608" cy="858282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.</a:t>
            </a:r>
            <a:r>
              <a:rPr lang="cs-CZ" sz="4000" dirty="0" smtClean="0"/>
              <a:t>,</a:t>
            </a:r>
            <a:r>
              <a:rPr lang="cs-CZ" sz="4000" b="1" dirty="0" smtClean="0"/>
              <a:t>!</a:t>
            </a:r>
            <a:endParaRPr lang="cs-CZ" sz="4000" b="1" dirty="0"/>
          </a:p>
        </p:txBody>
      </p:sp>
      <p:sp>
        <p:nvSpPr>
          <p:cNvPr id="19" name="Vývojový diagram: spojnice 18"/>
          <p:cNvSpPr/>
          <p:nvPr/>
        </p:nvSpPr>
        <p:spPr>
          <a:xfrm>
            <a:off x="1869958" y="4437112"/>
            <a:ext cx="862608" cy="858282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!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41567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187624" y="1295826"/>
            <a:ext cx="180020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přejeme si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441720" y="1799882"/>
            <a:ext cx="2102296" cy="100811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rozkazujeme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022024" y="791770"/>
            <a:ext cx="1584176" cy="100811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prstClr val="white"/>
                </a:solidFill>
              </a:rPr>
              <a:t>ptáme </a:t>
            </a:r>
            <a:r>
              <a:rPr lang="cs-CZ" dirty="0" smtClean="0">
                <a:solidFill>
                  <a:prstClr val="white"/>
                </a:solidFill>
              </a:rPr>
              <a:t>se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796880" y="751162"/>
            <a:ext cx="2232248" cy="100811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oznamujeme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13964" y="3030662"/>
            <a:ext cx="1513820" cy="71551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věta oznamovací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796368" y="3030662"/>
            <a:ext cx="1467419" cy="71551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věta tázací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65556" y="3030662"/>
            <a:ext cx="1476164" cy="71551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věta rozkazovací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789896" y="2986033"/>
            <a:ext cx="1476164" cy="7155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věta přací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6481700" y="4221088"/>
            <a:ext cx="862608" cy="858282"/>
          </a:xfrm>
          <a:prstGeom prst="flowChartConnector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?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5098773" y="4866253"/>
            <a:ext cx="862608" cy="858282"/>
          </a:xfrm>
          <a:prstGeom prst="flowChartConnector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.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3419872" y="4437112"/>
            <a:ext cx="862608" cy="85828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.</a:t>
            </a:r>
            <a:r>
              <a:rPr lang="cs-CZ" sz="4000" dirty="0" smtClean="0">
                <a:solidFill>
                  <a:prstClr val="white"/>
                </a:solidFill>
              </a:rPr>
              <a:t>,</a:t>
            </a:r>
            <a:r>
              <a:rPr lang="cs-CZ" sz="4000" b="1" dirty="0" smtClean="0">
                <a:solidFill>
                  <a:prstClr val="white"/>
                </a:solidFill>
              </a:rPr>
              <a:t>!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1869958" y="4437112"/>
            <a:ext cx="862608" cy="858282"/>
          </a:xfrm>
          <a:prstGeom prst="flowChartConnec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!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041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5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8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1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6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2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32048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Vtom se na ulici zčistajasna objevil dopravní strážník.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006044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Škubánkovi</a:t>
            </a:r>
            <a:r>
              <a:rPr lang="cs-CZ" dirty="0" smtClean="0"/>
              <a:t> se dokonce podařilo zastavit.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405557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„Nejezděte v </a:t>
            </a:r>
            <a:r>
              <a:rPr lang="cs-CZ" dirty="0" smtClean="0"/>
              <a:t>protisměru, </a:t>
            </a:r>
            <a:r>
              <a:rPr lang="cs-CZ" dirty="0" smtClean="0"/>
              <a:t>pane řidiči!“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761494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uviděl </a:t>
            </a:r>
            <a:r>
              <a:rPr lang="cs-CZ" dirty="0" err="1" smtClean="0"/>
              <a:t>Škubánka</a:t>
            </a:r>
            <a:r>
              <a:rPr lang="cs-CZ" dirty="0" smtClean="0"/>
              <a:t> za volantem, vytřeštil oči: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122752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„Pes a řídí?“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492084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Škubánkovi</a:t>
            </a:r>
            <a:r>
              <a:rPr lang="cs-CZ" dirty="0" smtClean="0"/>
              <a:t> se dokonce podařilo zastavit.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2866425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Zuzanka se vyklonila z vozu: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325659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„Nezdržuj, </a:t>
            </a:r>
            <a:r>
              <a:rPr lang="cs-CZ" dirty="0" err="1" smtClean="0"/>
              <a:t>vejklado</a:t>
            </a:r>
            <a:r>
              <a:rPr lang="cs-CZ" dirty="0" smtClean="0"/>
              <a:t>, a radši nám řekni, kudy se jede </a:t>
            </a:r>
            <a:r>
              <a:rPr lang="cs-CZ" dirty="0" smtClean="0"/>
              <a:t>                              do </a:t>
            </a:r>
            <a:r>
              <a:rPr lang="cs-CZ" dirty="0" smtClean="0"/>
              <a:t>Afriky!“</a:t>
            </a:r>
            <a:endParaRPr lang="cs-CZ" dirty="0"/>
          </a:p>
        </p:txBody>
      </p:sp>
      <p:pic>
        <p:nvPicPr>
          <p:cNvPr id="10" name="Picture 2" descr="C:\Users\Lenka\AppData\Local\Microsoft\Windows\Temporary Internet Files\Content.IE5\AWKJNZ7R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3608" y="4007283"/>
            <a:ext cx="1170433" cy="116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ný popisek 10"/>
          <p:cNvSpPr/>
          <p:nvPr/>
        </p:nvSpPr>
        <p:spPr>
          <a:xfrm>
            <a:off x="2987824" y="3972620"/>
            <a:ext cx="3816424" cy="1976660"/>
          </a:xfrm>
          <a:prstGeom prst="wedgeEllipseCallout">
            <a:avLst>
              <a:gd name="adj1" fmla="val -69915"/>
              <a:gd name="adj2" fmla="val -22171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Podtrhni věty oznamovací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zelenou</a:t>
            </a:r>
            <a:r>
              <a:rPr lang="cs-CZ" sz="2000" dirty="0" smtClean="0"/>
              <a:t>, věty tázací </a:t>
            </a:r>
            <a:r>
              <a:rPr lang="cs-CZ" sz="2000" b="1" dirty="0" smtClean="0">
                <a:solidFill>
                  <a:srgbClr val="0070C0"/>
                </a:solidFill>
              </a:rPr>
              <a:t>modrou</a:t>
            </a:r>
            <a:r>
              <a:rPr lang="cs-CZ" sz="2000" dirty="0" smtClean="0"/>
              <a:t>, věty rozkazovací </a:t>
            </a:r>
            <a:r>
              <a:rPr lang="cs-CZ" sz="2000" b="1" dirty="0" smtClean="0">
                <a:solidFill>
                  <a:srgbClr val="FF0000"/>
                </a:solidFill>
              </a:rPr>
              <a:t>červenou</a:t>
            </a:r>
            <a:r>
              <a:rPr lang="cs-CZ" sz="2000" dirty="0" smtClean="0"/>
              <a:t> barvou.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157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4A5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" presetClass="emph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4A5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3" presetClass="emph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4A5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" presetClass="emph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4A5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750"/>
                            </p:stCondLst>
                            <p:childTnLst>
                              <p:par>
                                <p:cTn id="29" presetID="3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4A5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3" presetClass="emph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6715" y="837892"/>
            <a:ext cx="7128792" cy="517064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000" dirty="0" smtClean="0"/>
              <a:t>Rozlišujeme čtyři druhy vět.                    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Větou oznamovací něco …………..…………….., píšeme za ní …………..…………………. .          </a:t>
            </a:r>
            <a:r>
              <a:rPr lang="cs-CZ" sz="3000" b="1" dirty="0" smtClean="0">
                <a:solidFill>
                  <a:schemeClr val="accent3"/>
                </a:solidFill>
              </a:rPr>
              <a:t>Větou tázací se …………………………., píšeme za ní …………………………………………. .                        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Větou rozkazovací někomu něco …………………………………… nebo …………………………………... . Píšeme za ní ………………………… nebo …………………….….. .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Větou přací vyjadřujeme ………………………., píšeme za ní většinou ………………………..…. .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18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115616" y="83671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500035" y="203919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Brush Script MT" pitchFamily="66" charset="0"/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547664" y="2060848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Káťa a Škubánek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. Praha: Albatros, 2005. ISBN 80-00-01716-4.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Otevřená galerie Microsoft.com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1690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101</TotalTime>
  <Words>302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NÁZEV ŠKOLY:  ZŠ Karla Klíče Hostinné AUTOR: Mgr. Lenka Stará NÁZEV: VY_32_INOVACE_12_C_10_DRUHY_VĚT2 TÉMA: DRUHY_VĚT2 ČÍSLO PROJEKTU: CZ.1.07/1.4.00/21.2131</vt:lpstr>
      <vt:lpstr>Snímek 2</vt:lpstr>
      <vt:lpstr>Mgr. Lenka Stará datum 22.7.2012 Určeno pro 2. ročník Prezentace obsahuje animace.</vt:lpstr>
      <vt:lpstr>Snímek 4</vt:lpstr>
      <vt:lpstr>Snímek 5</vt:lpstr>
      <vt:lpstr>Snímek 6</vt:lpstr>
      <vt:lpstr>Snímek 7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23</cp:revision>
  <dcterms:created xsi:type="dcterms:W3CDTF">2012-07-08T13:57:42Z</dcterms:created>
  <dcterms:modified xsi:type="dcterms:W3CDTF">2012-08-20T08:43:50Z</dcterms:modified>
</cp:coreProperties>
</file>