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6" r:id="rId2"/>
    <p:sldId id="257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DF12A7-3948-4455-BE34-608537FB8A27}" type="datetimeFigureOut">
              <a:rPr lang="cs-CZ" smtClean="0"/>
              <a:t>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4D83B2-4EC2-4970-9808-C2C2B07478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847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D83B2-4EC2-4970-9808-C2C2B07478D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563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968525" y="548680"/>
            <a:ext cx="7056784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  <a:t>VY_32_INOVACE_13_A_5_ZÁMĚNA</a:t>
            </a:r>
            <a:r>
              <a:rPr kumimoji="0" lang="cs-CZ" sz="2000" b="1" i="0" u="none" strike="noStrike" kern="0" cap="small" spc="0" normalizeH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  <a:t> SČÍTANCŮ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  <a:t>TÉMA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  <a:t>: ZÁMĚNA SČÍTANCŮ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060848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b="1" i="1" dirty="0" smtClean="0"/>
              <a:t>ZÁMĚNA SČÍTANCŮ</a:t>
            </a:r>
            <a:endParaRPr lang="cs-CZ" sz="4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301208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9837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9262732"/>
              </p:ext>
            </p:extLst>
          </p:nvPr>
        </p:nvGraphicFramePr>
        <p:xfrm>
          <a:off x="1009650" y="1806575"/>
          <a:ext cx="71247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50"/>
                <a:gridCol w="1187450"/>
                <a:gridCol w="1187450"/>
                <a:gridCol w="11874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Lenka Stará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4.8.2012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79163" marR="7916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Záměna</a:t>
                      </a:r>
                      <a:r>
                        <a:rPr lang="cs-CZ" baseline="0" dirty="0" smtClean="0"/>
                        <a:t> sčítanců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Sčítanec, součet, slovní úloha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43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4.8.2012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5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Výklad:</a:t>
            </a: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ze slovní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ch úloh vyvodíme, že holčičky mají dohromady sušenek stále stejně + poučka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lvl="0" indent="0">
              <a:spcAft>
                <a:spcPts val="0"/>
              </a:spcAft>
              <a:buClrTx/>
              <a:buNone/>
              <a:defRPr/>
            </a:pPr>
            <a:endParaRPr lang="cs-CZ" sz="16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Aft>
                <a:spcPts val="0"/>
              </a:spcAft>
              <a:buClrTx/>
              <a:buNone/>
              <a:defRPr/>
            </a:pP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</a:t>
            </a: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činnosti:  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vysvětlení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pojmů sčítanec a součet; procvičování učiva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1400" b="1" i="1" baseline="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         </a:t>
            </a:r>
            <a:r>
              <a:rPr lang="cs-CZ" sz="1400" b="1" i="1" baseline="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	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14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14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4813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60648"/>
            <a:ext cx="7125112" cy="4896544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Andulka má 4 sušenky. Maruška má 5 sušenek.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Kolik sušenek mají dohromady?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______________________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______________________	______________________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______________________	______________________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_______________________________________________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Maruška dala jednu sušenku Andulce. Kolik sušenek má </a:t>
            </a:r>
            <a:r>
              <a:rPr lang="cs-CZ" dirty="0" smtClean="0">
                <a:solidFill>
                  <a:srgbClr val="0070C0"/>
                </a:solidFill>
              </a:rPr>
              <a:t>Andulka a Maruška? </a:t>
            </a:r>
            <a:r>
              <a:rPr lang="cs-CZ" dirty="0" smtClean="0">
                <a:solidFill>
                  <a:srgbClr val="0070C0"/>
                </a:solidFill>
              </a:rPr>
              <a:t>Kolik sušenek mají dohromady?</a:t>
            </a:r>
            <a:r>
              <a:rPr lang="cs-CZ" u="sng" dirty="0" smtClean="0">
                <a:solidFill>
                  <a:srgbClr val="0070C0"/>
                </a:solidFill>
              </a:rPr>
              <a:t>                        </a:t>
            </a:r>
            <a:endParaRPr lang="cs-CZ" dirty="0" smtClean="0">
              <a:solidFill>
                <a:srgbClr val="0070C0"/>
              </a:solidFill>
            </a:endParaRPr>
          </a:p>
          <a:p>
            <a:pPr marL="0" lvl="0" indent="0">
              <a:buClr>
                <a:srgbClr val="000000"/>
              </a:buClr>
              <a:buNone/>
            </a:pPr>
            <a:r>
              <a:rPr lang="cs-CZ" smtClean="0">
                <a:solidFill>
                  <a:srgbClr val="0070C0"/>
                </a:solidFill>
              </a:rPr>
              <a:t>______________________	______________________</a:t>
            </a:r>
            <a:endParaRPr lang="cs-CZ" dirty="0">
              <a:solidFill>
                <a:srgbClr val="0070C0"/>
              </a:solidFill>
            </a:endParaRPr>
          </a:p>
          <a:p>
            <a:pPr marL="0" lvl="0" indent="0">
              <a:buClr>
                <a:srgbClr val="000000"/>
              </a:buClr>
              <a:buNone/>
            </a:pPr>
            <a:r>
              <a:rPr lang="cs-CZ" dirty="0">
                <a:solidFill>
                  <a:srgbClr val="0070C0"/>
                </a:solidFill>
              </a:rPr>
              <a:t>______________________	______________________</a:t>
            </a:r>
          </a:p>
          <a:p>
            <a:pPr marL="0" lvl="0" indent="0">
              <a:buClr>
                <a:srgbClr val="000000"/>
              </a:buClr>
              <a:buNone/>
            </a:pPr>
            <a:r>
              <a:rPr lang="cs-CZ" dirty="0">
                <a:solidFill>
                  <a:srgbClr val="0070C0"/>
                </a:solidFill>
              </a:rPr>
              <a:t>______________________	______________________</a:t>
            </a:r>
          </a:p>
          <a:p>
            <a:pPr marL="0" lvl="0" indent="0">
              <a:buClr>
                <a:srgbClr val="000000"/>
              </a:buClr>
              <a:buNone/>
            </a:pPr>
            <a:r>
              <a:rPr lang="cs-CZ" dirty="0" smtClean="0">
                <a:solidFill>
                  <a:srgbClr val="0070C0"/>
                </a:solidFill>
              </a:rPr>
              <a:t>_______________________________________________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5373216"/>
            <a:ext cx="7128792" cy="1200329"/>
          </a:xfrm>
          <a:prstGeom prst="rect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i="1" dirty="0" smtClean="0">
                <a:ln>
                  <a:solidFill>
                    <a:srgbClr val="0070C0"/>
                  </a:solidFill>
                </a:ln>
                <a:solidFill>
                  <a:srgbClr val="00B0F0"/>
                </a:solidFill>
              </a:rPr>
              <a:t>4 + 5 = 9     5 + 4 = 9 </a:t>
            </a:r>
          </a:p>
          <a:p>
            <a:pPr algn="ctr"/>
            <a:r>
              <a:rPr lang="cs-CZ" sz="3600" b="1" i="1" dirty="0" smtClean="0">
                <a:ln>
                  <a:solidFill>
                    <a:srgbClr val="0070C0"/>
                  </a:solidFill>
                </a:ln>
                <a:solidFill>
                  <a:srgbClr val="00B0F0"/>
                </a:solidFill>
              </a:rPr>
              <a:t>4 + 5 = 5 + 4</a:t>
            </a:r>
            <a:endParaRPr lang="cs-CZ" sz="3600" b="1" i="1" dirty="0">
              <a:ln>
                <a:solidFill>
                  <a:srgbClr val="0070C0"/>
                </a:solidFill>
              </a:ln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091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39326" y="188640"/>
            <a:ext cx="7128792" cy="2123658"/>
          </a:xfrm>
          <a:prstGeom prst="rect">
            <a:avLst/>
          </a:prstGeom>
          <a:solidFill>
            <a:srgbClr val="FFFF00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i="1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</a:rPr>
              <a:t>4 + 5 = 9     5 + 4 = 9</a:t>
            </a:r>
          </a:p>
          <a:p>
            <a:pPr algn="ctr"/>
            <a:endParaRPr lang="cs-CZ" sz="1200" dirty="0" smtClean="0">
              <a:ln>
                <a:solidFill>
                  <a:srgbClr val="00B050"/>
                </a:solidFill>
              </a:ln>
            </a:endParaRPr>
          </a:p>
          <a:p>
            <a:pPr algn="ctr"/>
            <a:endParaRPr lang="cs-CZ" sz="2800" b="1" i="1" dirty="0" smtClean="0">
              <a:ln>
                <a:solidFill>
                  <a:srgbClr val="00B050"/>
                </a:solidFill>
              </a:ln>
              <a:solidFill>
                <a:srgbClr val="92D050"/>
              </a:solidFill>
            </a:endParaRPr>
          </a:p>
          <a:p>
            <a:pPr algn="ctr"/>
            <a:r>
              <a:rPr lang="cs-CZ" sz="2800" b="1" i="1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</a:rPr>
              <a:t>změníme-li pořadí sčítanců,</a:t>
            </a:r>
          </a:p>
          <a:p>
            <a:pPr algn="ctr"/>
            <a:r>
              <a:rPr lang="cs-CZ" sz="2800" b="1" i="1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</a:rPr>
              <a:t> jejich součet se nezmění</a:t>
            </a:r>
            <a:endParaRPr lang="cs-CZ" sz="2800" b="1" i="1" dirty="0">
              <a:ln>
                <a:solidFill>
                  <a:srgbClr val="00B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881135"/>
            <a:ext cx="36724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sčítanec      </a:t>
            </a:r>
            <a:r>
              <a:rPr lang="cs-CZ" sz="1400" dirty="0" err="1" smtClean="0"/>
              <a:t>sčítanec</a:t>
            </a:r>
            <a:r>
              <a:rPr lang="cs-CZ" sz="1400" dirty="0" smtClean="0"/>
              <a:t>         součet               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881134"/>
            <a:ext cx="36724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sčítanec      </a:t>
            </a:r>
            <a:r>
              <a:rPr lang="cs-CZ" sz="1400" dirty="0" err="1" smtClean="0"/>
              <a:t>sčítanec</a:t>
            </a:r>
            <a:r>
              <a:rPr lang="cs-CZ" sz="1400" dirty="0" smtClean="0"/>
              <a:t>         součet               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81407" y="2564904"/>
            <a:ext cx="280831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C00000"/>
                </a:solidFill>
              </a:rPr>
              <a:t>6 + 3 = ___</a:t>
            </a:r>
          </a:p>
          <a:p>
            <a:r>
              <a:rPr lang="cs-CZ" sz="2400" i="1" dirty="0" smtClean="0">
                <a:solidFill>
                  <a:srgbClr val="C00000"/>
                </a:solidFill>
              </a:rPr>
              <a:t>3 + 6 = ___</a:t>
            </a:r>
          </a:p>
          <a:p>
            <a:endParaRPr lang="cs-CZ" sz="2400" i="1" dirty="0">
              <a:solidFill>
                <a:srgbClr val="C00000"/>
              </a:solidFill>
            </a:endParaRPr>
          </a:p>
          <a:p>
            <a:r>
              <a:rPr lang="cs-CZ" sz="2400" i="1" dirty="0" smtClean="0">
                <a:solidFill>
                  <a:srgbClr val="C00000"/>
                </a:solidFill>
              </a:rPr>
              <a:t>4 + 2 = ___</a:t>
            </a:r>
          </a:p>
          <a:p>
            <a:r>
              <a:rPr lang="cs-CZ" sz="2400" i="1" dirty="0" smtClean="0">
                <a:solidFill>
                  <a:srgbClr val="C00000"/>
                </a:solidFill>
              </a:rPr>
              <a:t>2 + 4 = ___</a:t>
            </a:r>
          </a:p>
          <a:p>
            <a:endParaRPr lang="cs-CZ" sz="2400" i="1" dirty="0">
              <a:solidFill>
                <a:srgbClr val="C00000"/>
              </a:solidFill>
            </a:endParaRPr>
          </a:p>
          <a:p>
            <a:r>
              <a:rPr lang="cs-CZ" sz="2400" i="1" dirty="0" smtClean="0">
                <a:solidFill>
                  <a:srgbClr val="C00000"/>
                </a:solidFill>
              </a:rPr>
              <a:t>8 + 2 = ___</a:t>
            </a:r>
          </a:p>
          <a:p>
            <a:r>
              <a:rPr lang="cs-CZ" sz="2400" i="1" dirty="0" smtClean="0">
                <a:solidFill>
                  <a:srgbClr val="C00000"/>
                </a:solidFill>
              </a:rPr>
              <a:t>2 + 8 = ___</a:t>
            </a:r>
          </a:p>
          <a:p>
            <a:endParaRPr lang="cs-CZ" sz="2400" i="1" dirty="0">
              <a:solidFill>
                <a:srgbClr val="C00000"/>
              </a:solidFill>
            </a:endParaRPr>
          </a:p>
          <a:p>
            <a:r>
              <a:rPr lang="cs-CZ" sz="2400" i="1" dirty="0" smtClean="0">
                <a:solidFill>
                  <a:srgbClr val="C00000"/>
                </a:solidFill>
              </a:rPr>
              <a:t>1 + 5 = ___</a:t>
            </a:r>
          </a:p>
          <a:p>
            <a:r>
              <a:rPr lang="cs-CZ" sz="2400" i="1" dirty="0" smtClean="0">
                <a:solidFill>
                  <a:srgbClr val="C00000"/>
                </a:solidFill>
              </a:rPr>
              <a:t>5 + 1 = ___</a:t>
            </a:r>
            <a:endParaRPr lang="cs-CZ" sz="2400" i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64448" y="2564904"/>
            <a:ext cx="280831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3 + 2 = ___</a:t>
            </a:r>
          </a:p>
          <a:p>
            <a:r>
              <a:rPr lang="cs-CZ" sz="2400" i="1" dirty="0" smtClean="0">
                <a:solidFill>
                  <a:srgbClr val="FF0000"/>
                </a:solidFill>
              </a:rPr>
              <a:t>__________</a:t>
            </a:r>
          </a:p>
          <a:p>
            <a:endParaRPr lang="cs-CZ" sz="2400" i="1" dirty="0">
              <a:solidFill>
                <a:srgbClr val="FF0000"/>
              </a:solidFill>
            </a:endParaRPr>
          </a:p>
          <a:p>
            <a:r>
              <a:rPr lang="cs-CZ" sz="2400" i="1" dirty="0" smtClean="0">
                <a:solidFill>
                  <a:srgbClr val="FF0000"/>
                </a:solidFill>
              </a:rPr>
              <a:t>7 + 0 = ___</a:t>
            </a:r>
          </a:p>
          <a:p>
            <a:r>
              <a:rPr lang="cs-CZ" sz="2400" i="1" dirty="0" smtClean="0">
                <a:solidFill>
                  <a:srgbClr val="FF0000"/>
                </a:solidFill>
              </a:rPr>
              <a:t>__________</a:t>
            </a:r>
          </a:p>
          <a:p>
            <a:endParaRPr lang="cs-CZ" sz="2400" i="1" dirty="0">
              <a:solidFill>
                <a:srgbClr val="FF0000"/>
              </a:solidFill>
            </a:endParaRPr>
          </a:p>
          <a:p>
            <a:r>
              <a:rPr lang="cs-CZ" sz="2400" i="1" dirty="0" smtClean="0">
                <a:solidFill>
                  <a:srgbClr val="FF0000"/>
                </a:solidFill>
              </a:rPr>
              <a:t>9 + 1 = ___</a:t>
            </a:r>
          </a:p>
          <a:p>
            <a:r>
              <a:rPr lang="cs-CZ" sz="2400" i="1" dirty="0" smtClean="0">
                <a:solidFill>
                  <a:srgbClr val="FF0000"/>
                </a:solidFill>
              </a:rPr>
              <a:t>__________</a:t>
            </a:r>
          </a:p>
          <a:p>
            <a:endParaRPr lang="cs-CZ" sz="2400" i="1" dirty="0">
              <a:solidFill>
                <a:srgbClr val="FF0000"/>
              </a:solidFill>
            </a:endParaRPr>
          </a:p>
          <a:p>
            <a:r>
              <a:rPr lang="cs-CZ" sz="2400" i="1" dirty="0" smtClean="0">
                <a:solidFill>
                  <a:srgbClr val="FF0000"/>
                </a:solidFill>
              </a:rPr>
              <a:t>3 + 4 = ___</a:t>
            </a:r>
          </a:p>
          <a:p>
            <a:r>
              <a:rPr lang="cs-CZ" sz="2400" i="1" dirty="0" smtClean="0">
                <a:solidFill>
                  <a:srgbClr val="FF0000"/>
                </a:solidFill>
              </a:rPr>
              <a:t>__________</a:t>
            </a:r>
            <a:endParaRPr lang="cs-CZ" sz="2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507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Summer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50</TotalTime>
  <Words>207</Words>
  <Application>Microsoft Office PowerPoint</Application>
  <PresentationFormat>Předvádění na obrazovce (4:3)</PresentationFormat>
  <Paragraphs>74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Summer</vt:lpstr>
      <vt:lpstr>NÁZEV ŠKOLY:  ZŠ Karla Klíče Hostinné AUTOR: Mgr. Lenka Stará NÁZEV: VY_32_INOVACE_13_A_5_ZÁMĚNA SČÍTANCŮ TÉMA: ZÁMĚNA SČÍTANCŮ  ČÍSLO PROJEKTU: CZ.1.07/1.4.00/21.2131</vt:lpstr>
      <vt:lpstr>Prezentace aplikace PowerPoint</vt:lpstr>
      <vt:lpstr>Mgr. Lenka Stará datum 4.8.2012 Určeno pro 2. ročník Prezentace obsahuje animace.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Stará</cp:lastModifiedBy>
  <cp:revision>16</cp:revision>
  <dcterms:created xsi:type="dcterms:W3CDTF">2012-07-08T13:50:01Z</dcterms:created>
  <dcterms:modified xsi:type="dcterms:W3CDTF">2012-08-04T17:01:38Z</dcterms:modified>
</cp:coreProperties>
</file>