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2" r:id="rId5"/>
    <p:sldId id="263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D0D2-AC9E-4B9A-B8C4-EFE6F0C2B51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2A616-8404-4B33-9F3E-D2BC6DFB4F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D0D2-AC9E-4B9A-B8C4-EFE6F0C2B51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2A616-8404-4B33-9F3E-D2BC6DFB4F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D0D2-AC9E-4B9A-B8C4-EFE6F0C2B51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2A616-8404-4B33-9F3E-D2BC6DFB4F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D0D2-AC9E-4B9A-B8C4-EFE6F0C2B51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2A616-8404-4B33-9F3E-D2BC6DFB4F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D0D2-AC9E-4B9A-B8C4-EFE6F0C2B51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2A616-8404-4B33-9F3E-D2BC6DFB4F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D0D2-AC9E-4B9A-B8C4-EFE6F0C2B51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2A616-8404-4B33-9F3E-D2BC6DFB4F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D0D2-AC9E-4B9A-B8C4-EFE6F0C2B51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2A616-8404-4B33-9F3E-D2BC6DFB4F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D0D2-AC9E-4B9A-B8C4-EFE6F0C2B51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2A616-8404-4B33-9F3E-D2BC6DFB4F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D0D2-AC9E-4B9A-B8C4-EFE6F0C2B51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2A616-8404-4B33-9F3E-D2BC6DFB4FD2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D0D2-AC9E-4B9A-B8C4-EFE6F0C2B51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2A616-8404-4B33-9F3E-D2BC6DFB4F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DD0D2-AC9E-4B9A-B8C4-EFE6F0C2B51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2A616-8404-4B33-9F3E-D2BC6DFB4F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BDD0D2-AC9E-4B9A-B8C4-EFE6F0C2B519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92A616-8404-4B33-9F3E-D2BC6DFB4FD2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1475656" y="476672"/>
            <a:ext cx="6182443" cy="1470025"/>
          </a:xfrm>
        </p:spPr>
        <p:txBody>
          <a:bodyPr>
            <a:normAutofit fontScale="90000"/>
          </a:bodyPr>
          <a:lstStyle/>
          <a:p>
            <a:r>
              <a:rPr lang="cs-CZ" sz="2000" b="1" cap="small" dirty="0">
                <a:solidFill>
                  <a:srgbClr val="B13F9A"/>
                </a:solidFill>
                <a:latin typeface="Century Schoolbook"/>
              </a:rPr>
              <a:t>NÁZEV ŠKOLY:  ZŠ Karla Klíče Hostinné</a:t>
            </a:r>
            <a:br>
              <a:rPr lang="cs-CZ" sz="2000" b="1" cap="small" dirty="0">
                <a:solidFill>
                  <a:srgbClr val="B13F9A"/>
                </a:solidFill>
                <a:latin typeface="Century Schoolbook"/>
              </a:rPr>
            </a:br>
            <a:r>
              <a:rPr lang="cs-CZ" sz="2000" b="1" cap="small" dirty="0">
                <a:solidFill>
                  <a:srgbClr val="B13F9A"/>
                </a:solidFill>
                <a:latin typeface="Century Schoolbook"/>
              </a:rPr>
              <a:t>AUTOR: Mgr. Lenka Stará</a:t>
            </a:r>
            <a:br>
              <a:rPr lang="cs-CZ" sz="2000" b="1" cap="small" dirty="0">
                <a:solidFill>
                  <a:srgbClr val="B13F9A"/>
                </a:solidFill>
                <a:latin typeface="Century Schoolbook"/>
              </a:rPr>
            </a:br>
            <a:r>
              <a:rPr lang="cs-CZ" sz="2000" b="1" cap="small" dirty="0">
                <a:solidFill>
                  <a:srgbClr val="B13F9A"/>
                </a:solidFill>
                <a:latin typeface="Century Schoolbook"/>
              </a:rPr>
              <a:t>NÁZEV: </a:t>
            </a:r>
            <a:r>
              <a:rPr lang="cs-CZ" sz="2000" b="1" cap="small" dirty="0" smtClean="0">
                <a:solidFill>
                  <a:srgbClr val="B13F9A"/>
                </a:solidFill>
                <a:latin typeface="Century Schoolbook"/>
              </a:rPr>
              <a:t>VY_32_INOVACE_13_A_2_OPAKOVÁNÍ2</a:t>
            </a:r>
            <a:r>
              <a:rPr lang="cs-CZ" sz="2000" b="1" cap="small" dirty="0">
                <a:solidFill>
                  <a:srgbClr val="B13F9A"/>
                </a:solidFill>
                <a:latin typeface="Century Schoolbook"/>
              </a:rPr>
              <a:t/>
            </a:r>
            <a:br>
              <a:rPr lang="cs-CZ" sz="2000" b="1" cap="small" dirty="0">
                <a:solidFill>
                  <a:srgbClr val="B13F9A"/>
                </a:solidFill>
                <a:latin typeface="Century Schoolbook"/>
              </a:rPr>
            </a:br>
            <a:r>
              <a:rPr lang="cs-CZ" sz="2000" b="1" cap="small" dirty="0">
                <a:solidFill>
                  <a:srgbClr val="B13F9A"/>
                </a:solidFill>
                <a:latin typeface="Century Schoolbook"/>
              </a:rPr>
              <a:t>TÉMA</a:t>
            </a:r>
            <a:r>
              <a:rPr lang="cs-CZ" sz="2000" b="1" cap="small" dirty="0" smtClean="0">
                <a:solidFill>
                  <a:srgbClr val="B13F9A"/>
                </a:solidFill>
                <a:latin typeface="Century Schoolbook"/>
              </a:rPr>
              <a:t>: OPAKOVÁNÍ2</a:t>
            </a:r>
            <a:r>
              <a:rPr lang="cs-CZ" sz="2000" b="1" cap="small" dirty="0">
                <a:solidFill>
                  <a:srgbClr val="B13F9A"/>
                </a:solidFill>
                <a:latin typeface="Century Schoolbook"/>
              </a:rPr>
              <a:t/>
            </a:r>
            <a:br>
              <a:rPr lang="cs-CZ" sz="2000" b="1" cap="small" dirty="0">
                <a:solidFill>
                  <a:srgbClr val="B13F9A"/>
                </a:solidFill>
                <a:latin typeface="Century Schoolbook"/>
              </a:rPr>
            </a:br>
            <a:r>
              <a:rPr lang="cs-CZ" sz="2000" b="1" cap="small" dirty="0">
                <a:solidFill>
                  <a:srgbClr val="B13F9A"/>
                </a:solidFill>
                <a:latin typeface="Century Schoolbook"/>
              </a:rPr>
              <a:t>ČÍSLO PROJEKTU: </a:t>
            </a:r>
            <a:r>
              <a:rPr lang="cs-CZ" sz="2000" b="1" cap="small" dirty="0">
                <a:solidFill>
                  <a:srgbClr val="FF0000"/>
                </a:solidFill>
                <a:latin typeface="Century Schoolbook"/>
              </a:rPr>
              <a:t>CZ.1.07/1.4.00/21.2131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599" y="2132856"/>
            <a:ext cx="6400800" cy="1752600"/>
          </a:xfrm>
        </p:spPr>
        <p:txBody>
          <a:bodyPr>
            <a:normAutofit/>
          </a:bodyPr>
          <a:lstStyle/>
          <a:p>
            <a:pPr algn="ctr"/>
            <a:r>
              <a:rPr lang="cs-CZ" sz="4000" b="1" i="1" smtClean="0"/>
              <a:t>OPAKOVÁNÍ 2</a:t>
            </a:r>
            <a:endParaRPr lang="cs-CZ" sz="40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5087" y="5301208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2545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7135054"/>
              </p:ext>
            </p:extLst>
          </p:nvPr>
        </p:nvGraphicFramePr>
        <p:xfrm>
          <a:off x="1009650" y="1806575"/>
          <a:ext cx="7124700" cy="3408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2350"/>
                <a:gridCol w="1187450"/>
                <a:gridCol w="1187450"/>
                <a:gridCol w="11874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29.7.2012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Odpilotováno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 a její aplikace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obor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Opakování – sčítání, odčítání do dvaceti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Sčítání a odčítání do dvaceti bez přechodu desítky, porovnávání,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slovní úlohy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8701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100" dirty="0">
                <a:solidFill>
                  <a:prstClr val="black"/>
                </a:solidFill>
              </a:rPr>
              <a:t>Mgr. Lenka Stará</a:t>
            </a:r>
            <a:br>
              <a:rPr lang="cs-CZ" sz="2100" dirty="0">
                <a:solidFill>
                  <a:prstClr val="black"/>
                </a:solidFill>
              </a:rPr>
            </a:br>
            <a:r>
              <a:rPr lang="cs-CZ" sz="2100" dirty="0" smtClean="0">
                <a:solidFill>
                  <a:prstClr val="black"/>
                </a:solidFill>
              </a:rPr>
              <a:t>datum </a:t>
            </a:r>
            <a:r>
              <a:rPr lang="cs-CZ" sz="2100" dirty="0" smtClean="0">
                <a:solidFill>
                  <a:prstClr val="black"/>
                </a:solidFill>
              </a:rPr>
              <a:t>29. 7. </a:t>
            </a:r>
            <a:r>
              <a:rPr lang="cs-CZ" sz="2100" dirty="0" smtClean="0">
                <a:solidFill>
                  <a:prstClr val="black"/>
                </a:solidFill>
              </a:rPr>
              <a:t>2012</a:t>
            </a:r>
            <a:r>
              <a:rPr lang="cs-CZ" sz="2100" dirty="0">
                <a:solidFill>
                  <a:prstClr val="black"/>
                </a:solidFill>
              </a:rPr>
              <a:t/>
            </a:r>
            <a:br>
              <a:rPr lang="cs-CZ" sz="2100" dirty="0">
                <a:solidFill>
                  <a:prstClr val="black"/>
                </a:solidFill>
              </a:rPr>
            </a:br>
            <a:r>
              <a:rPr lang="cs-CZ" sz="2100" dirty="0">
                <a:solidFill>
                  <a:prstClr val="black"/>
                </a:solidFill>
              </a:rPr>
              <a:t>Určeno pro </a:t>
            </a:r>
            <a:r>
              <a:rPr lang="cs-CZ" sz="2100" dirty="0" smtClean="0">
                <a:solidFill>
                  <a:prstClr val="black"/>
                </a:solidFill>
              </a:rPr>
              <a:t>2. </a:t>
            </a:r>
            <a:r>
              <a:rPr lang="cs-CZ" sz="2100" dirty="0">
                <a:solidFill>
                  <a:prstClr val="black"/>
                </a:solidFill>
              </a:rPr>
              <a:t>ročník</a:t>
            </a:r>
            <a:br>
              <a:rPr lang="cs-CZ" sz="2100" dirty="0">
                <a:solidFill>
                  <a:prstClr val="black"/>
                </a:solidFill>
              </a:rPr>
            </a:br>
            <a:r>
              <a:rPr lang="cs-CZ" sz="2100" dirty="0">
                <a:solidFill>
                  <a:prstClr val="black"/>
                </a:solidFill>
              </a:rPr>
              <a:t>Prezentace obsahuje animace.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16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Praktické činnosti</a:t>
            </a:r>
            <a:r>
              <a:rPr lang="cs-CZ" sz="16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 </a:t>
            </a:r>
          </a:p>
          <a:p>
            <a:pPr marL="0" lvl="0" indent="0">
              <a:buNone/>
            </a:pP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Výklad:</a:t>
            </a:r>
            <a:endParaRPr lang="cs-CZ" sz="1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16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14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4 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přičítání k číslu deset, většímu jak deset, odčítání s výsledkem č. 10, odčítání do dvaceti</a:t>
            </a:r>
          </a:p>
          <a:p>
            <a:pPr marL="0" lvl="0" indent="0">
              <a:buNone/>
            </a:pP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4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5 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dopočítávání , porovnávání do dvaceti</a:t>
            </a:r>
          </a:p>
          <a:p>
            <a:pPr marL="0" lvl="0" indent="0">
              <a:buNone/>
            </a:pP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4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6 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slovní úloha na sčítání do dvaceti – kontrola pomocí animace</a:t>
            </a:r>
            <a:endParaRPr lang="cs-CZ" sz="1600" b="1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4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7 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slovní úloha na odčítání do dvaceti – kontrola pomocí animace</a:t>
            </a:r>
          </a:p>
          <a:p>
            <a:pPr marL="0" lvl="0" indent="0">
              <a:buNone/>
            </a:pPr>
            <a:endParaRPr lang="cs-CZ" sz="14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 prezentaci náleží pracovní list.</a:t>
            </a:r>
          </a:p>
          <a:p>
            <a:pPr marL="0" lvl="0" indent="0">
              <a:buNone/>
            </a:pPr>
            <a:endParaRPr lang="cs-CZ" sz="14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7231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30052" y="582295"/>
            <a:ext cx="248376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</a:rPr>
              <a:t> + 6 =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</a:rPr>
              <a:t> + 1 =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</a:rPr>
              <a:t> + 4 =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</a:rPr>
              <a:t>10 + 8 =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</a:rPr>
              <a:t> + 5 =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</a:rPr>
              <a:t>11 + 4 =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</a:rPr>
              <a:t>14 + 3 =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</a:rPr>
              <a:t>17 + 2 =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</a:rPr>
              <a:t>13 + 1 =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</a:rPr>
              <a:t>12 + 2 =              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75856" y="548678"/>
            <a:ext cx="100811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C800C8"/>
                </a:solidFill>
                <a:effectLst/>
                <a:uLnTx/>
                <a:uFillTx/>
              </a:rPr>
              <a:t>16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C800C8"/>
                </a:solidFill>
                <a:effectLst/>
                <a:uLnTx/>
                <a:uFillTx/>
              </a:rPr>
              <a:t>11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C800C8"/>
                </a:solidFill>
                <a:effectLst/>
                <a:uLnTx/>
                <a:uFillTx/>
              </a:rPr>
              <a:t>14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C800C8"/>
                </a:solidFill>
                <a:effectLst/>
                <a:uLnTx/>
                <a:uFillTx/>
              </a:rPr>
              <a:t>18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C800C8"/>
                </a:solidFill>
                <a:effectLst/>
                <a:uLnTx/>
                <a:uFillTx/>
              </a:rPr>
              <a:t>15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C800C8"/>
                </a:solidFill>
                <a:effectLst/>
                <a:uLnTx/>
                <a:uFillTx/>
              </a:rPr>
              <a:t>15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C800C8"/>
                </a:solidFill>
                <a:effectLst/>
                <a:uLnTx/>
                <a:uFillTx/>
              </a:rPr>
              <a:t>17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C800C8"/>
                </a:solidFill>
                <a:effectLst/>
                <a:uLnTx/>
                <a:uFillTx/>
              </a:rPr>
              <a:t>19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C800C8"/>
                </a:solidFill>
                <a:effectLst/>
                <a:uLnTx/>
                <a:uFillTx/>
              </a:rPr>
              <a:t>14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C800C8"/>
                </a:solidFill>
                <a:effectLst/>
                <a:uLnTx/>
                <a:uFillTx/>
              </a:rPr>
              <a:t>14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rgbClr val="C800C8"/>
              </a:solidFill>
              <a:effectLst/>
              <a:uLnTx/>
              <a:uFillTx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76256" y="576897"/>
            <a:ext cx="100811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4">
                    <a:lumMod val="50000"/>
                  </a:schemeClr>
                </a:solidFill>
              </a:rPr>
              <a:t>10</a:t>
            </a:r>
            <a:endParaRPr kumimoji="0" lang="cs-CZ" sz="3600" b="1" i="0" u="none" strike="noStrike" kern="0" cap="none" spc="0" normalizeH="0" baseline="0" noProof="0" dirty="0" smtClean="0">
              <a:ln>
                <a:noFill/>
              </a:ln>
              <a:solidFill>
                <a:schemeClr val="accent4">
                  <a:lumMod val="50000"/>
                </a:schemeClr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4">
                    <a:lumMod val="50000"/>
                  </a:schemeClr>
                </a:solidFill>
              </a:rPr>
              <a:t>10</a:t>
            </a:r>
            <a:endParaRPr kumimoji="0" lang="cs-CZ" sz="3600" b="1" i="0" u="none" strike="noStrike" kern="0" cap="none" spc="0" normalizeH="0" baseline="0" noProof="0" dirty="0" smtClean="0">
              <a:ln>
                <a:noFill/>
              </a:ln>
              <a:solidFill>
                <a:schemeClr val="accent4">
                  <a:lumMod val="50000"/>
                </a:schemeClr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4">
                    <a:lumMod val="50000"/>
                  </a:schemeClr>
                </a:solidFill>
              </a:rPr>
              <a:t>10</a:t>
            </a:r>
            <a:endParaRPr kumimoji="0" lang="cs-CZ" sz="3600" b="1" i="0" u="none" strike="noStrike" kern="0" cap="none" spc="0" normalizeH="0" baseline="0" noProof="0" dirty="0" smtClean="0">
              <a:ln>
                <a:noFill/>
              </a:ln>
              <a:solidFill>
                <a:schemeClr val="accent4">
                  <a:lumMod val="50000"/>
                </a:schemeClr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4">
                    <a:lumMod val="50000"/>
                  </a:schemeClr>
                </a:solidFill>
              </a:rPr>
              <a:t>10</a:t>
            </a:r>
            <a:endParaRPr kumimoji="0" lang="cs-CZ" sz="3600" b="1" i="0" u="none" strike="noStrike" kern="0" cap="none" spc="0" normalizeH="0" baseline="0" noProof="0" dirty="0" smtClean="0">
              <a:ln>
                <a:noFill/>
              </a:ln>
              <a:solidFill>
                <a:schemeClr val="accent4">
                  <a:lumMod val="50000"/>
                </a:schemeClr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4">
                    <a:lumMod val="50000"/>
                  </a:schemeClr>
                </a:solidFill>
              </a:rPr>
              <a:t>11</a:t>
            </a:r>
            <a:endParaRPr kumimoji="0" lang="cs-CZ" sz="3600" b="1" i="0" u="none" strike="noStrike" kern="0" cap="none" spc="0" normalizeH="0" baseline="0" noProof="0" dirty="0" smtClean="0">
              <a:ln>
                <a:noFill/>
              </a:ln>
              <a:solidFill>
                <a:schemeClr val="accent4">
                  <a:lumMod val="50000"/>
                </a:schemeClr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4">
                    <a:lumMod val="50000"/>
                  </a:schemeClr>
                </a:solidFill>
              </a:rPr>
              <a:t>14</a:t>
            </a:r>
            <a:endParaRPr lang="cs-CZ" sz="3600" b="1" kern="0" dirty="0">
              <a:solidFill>
                <a:schemeClr val="accent4">
                  <a:lumMod val="50000"/>
                </a:schemeClr>
              </a:solidFill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</a:rPr>
              <a:t>14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4">
                    <a:lumMod val="50000"/>
                  </a:schemeClr>
                </a:solidFill>
              </a:rPr>
              <a:t>18</a:t>
            </a:r>
            <a:endParaRPr kumimoji="0" lang="cs-CZ" sz="3600" b="1" i="0" u="none" strike="noStrike" kern="0" cap="none" spc="0" normalizeH="0" baseline="0" noProof="0" dirty="0" smtClean="0">
              <a:ln>
                <a:noFill/>
              </a:ln>
              <a:solidFill>
                <a:schemeClr val="accent4">
                  <a:lumMod val="50000"/>
                </a:schemeClr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4">
                    <a:lumMod val="50000"/>
                  </a:schemeClr>
                </a:solidFill>
              </a:rPr>
              <a:t>12</a:t>
            </a:r>
            <a:endParaRPr kumimoji="0" lang="cs-CZ" sz="3600" b="1" i="0" u="none" strike="noStrike" kern="0" cap="none" spc="0" normalizeH="0" baseline="0" noProof="0" dirty="0" smtClean="0">
              <a:ln>
                <a:noFill/>
              </a:ln>
              <a:solidFill>
                <a:schemeClr val="accent4">
                  <a:lumMod val="50000"/>
                </a:schemeClr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4">
                    <a:lumMod val="50000"/>
                  </a:schemeClr>
                </a:solidFill>
              </a:rPr>
              <a:t>16</a:t>
            </a:r>
            <a:endParaRPr kumimoji="0" lang="cs-CZ" sz="3600" b="1" i="0" u="none" strike="noStrike" kern="0" cap="none" spc="0" normalizeH="0" baseline="0" noProof="0" dirty="0" smtClean="0">
              <a:ln>
                <a:noFill/>
              </a:ln>
              <a:solidFill>
                <a:schemeClr val="accent4">
                  <a:lumMod val="50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573127"/>
            <a:ext cx="25922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</a:rPr>
              <a:t>15 - 5 =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</a:rPr>
              <a:t>17 - 7 =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3">
                    <a:lumMod val="75000"/>
                  </a:schemeClr>
                </a:solidFill>
              </a:rPr>
              <a:t>14 </a:t>
            </a: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</a:rPr>
              <a:t>- 4 =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</a:rPr>
              <a:t>18 </a:t>
            </a:r>
            <a: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</a:rPr>
              <a:t>-</a:t>
            </a: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</a:rPr>
              <a:t> 8 =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3">
                    <a:lumMod val="75000"/>
                  </a:schemeClr>
                </a:solidFill>
              </a:rPr>
              <a:t>16</a:t>
            </a: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</a:rPr>
              <a:t> - 5 =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3">
                    <a:lumMod val="75000"/>
                  </a:schemeClr>
                </a:solidFill>
              </a:rPr>
              <a:t>19</a:t>
            </a: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</a:rPr>
              <a:t> - 5 =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3">
                    <a:lumMod val="75000"/>
                  </a:schemeClr>
                </a:solidFill>
              </a:rPr>
              <a:t>17</a:t>
            </a: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</a:rPr>
              <a:t> - 3 =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</a:rPr>
              <a:t>20 - 2 =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3">
                    <a:lumMod val="75000"/>
                  </a:schemeClr>
                </a:solidFill>
              </a:rPr>
              <a:t>15</a:t>
            </a: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</a:rPr>
              <a:t> - 3 =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</a:rPr>
              <a:t>18 - 2 =               </a:t>
            </a:r>
          </a:p>
        </p:txBody>
      </p:sp>
      <p:pic>
        <p:nvPicPr>
          <p:cNvPr id="8" name="Picture 6" descr="C:\Users\Lenka\AppData\Local\Microsoft\Windows\Temporary Internet Files\Content.IE5\MTYYA78F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3" y="5555225"/>
            <a:ext cx="1008385" cy="1347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9274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1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6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1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6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500"/>
                            </p:stCondLst>
                            <p:childTnLst>
                              <p:par>
                                <p:cTn id="118" presetID="6" presetClass="entr" presetSubtype="3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043608" y="576898"/>
            <a:ext cx="367240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i="1" kern="0" dirty="0" smtClean="0">
                <a:solidFill>
                  <a:schemeClr val="accent6">
                    <a:lumMod val="75000"/>
                  </a:schemeClr>
                </a:solidFill>
              </a:rPr>
              <a:t>10</a:t>
            </a: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</a:rPr>
              <a:t> +    = 17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i="1" kern="0" dirty="0" smtClean="0">
                <a:solidFill>
                  <a:schemeClr val="accent6">
                    <a:lumMod val="75000"/>
                  </a:schemeClr>
                </a:solidFill>
              </a:rPr>
              <a:t>10 </a:t>
            </a: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</a:rPr>
              <a:t>+    = 13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i="1" kern="0" dirty="0" smtClean="0">
                <a:solidFill>
                  <a:schemeClr val="accent6">
                    <a:lumMod val="75000"/>
                  </a:schemeClr>
                </a:solidFill>
              </a:rPr>
              <a:t>10</a:t>
            </a: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</a:rPr>
              <a:t> +    = 19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i="1" kern="0" dirty="0" smtClean="0">
                <a:solidFill>
                  <a:schemeClr val="accent6">
                    <a:lumMod val="75000"/>
                  </a:schemeClr>
                </a:solidFill>
              </a:rPr>
              <a:t>10</a:t>
            </a: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</a:rPr>
              <a:t> +    = 14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i="1" kern="0" dirty="0" smtClean="0">
                <a:solidFill>
                  <a:schemeClr val="accent6">
                    <a:lumMod val="75000"/>
                  </a:schemeClr>
                </a:solidFill>
              </a:rPr>
              <a:t>10</a:t>
            </a: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</a:rPr>
              <a:t> +    = 15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i="1" kern="0" dirty="0" smtClean="0">
                <a:solidFill>
                  <a:schemeClr val="accent6">
                    <a:lumMod val="75000"/>
                  </a:schemeClr>
                </a:solidFill>
              </a:rPr>
              <a:t>10</a:t>
            </a: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</a:rPr>
              <a:t> +    = 10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i="1" kern="0" dirty="0" smtClean="0">
                <a:solidFill>
                  <a:schemeClr val="accent6">
                    <a:lumMod val="75000"/>
                  </a:schemeClr>
                </a:solidFill>
              </a:rPr>
              <a:t>10</a:t>
            </a: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</a:rPr>
              <a:t> +    = 16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i="1" kern="0" dirty="0" smtClean="0">
                <a:solidFill>
                  <a:schemeClr val="accent6">
                    <a:lumMod val="75000"/>
                  </a:schemeClr>
                </a:solidFill>
              </a:rPr>
              <a:t>10</a:t>
            </a: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</a:rPr>
              <a:t> +    = 18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i="1" kern="0" dirty="0" smtClean="0">
                <a:solidFill>
                  <a:schemeClr val="accent6">
                    <a:lumMod val="75000"/>
                  </a:schemeClr>
                </a:solidFill>
              </a:rPr>
              <a:t>10</a:t>
            </a: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</a:rPr>
              <a:t> +    = </a:t>
            </a:r>
            <a:r>
              <a:rPr kumimoji="0" lang="cs-CZ" sz="3600" b="1" i="1" u="none" strike="noStrike" kern="0" cap="none" spc="0" normalizeH="0" noProof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</a:rPr>
              <a:t>20</a:t>
            </a:r>
            <a:endParaRPr kumimoji="0" lang="cs-CZ" sz="3600" b="1" i="1" u="none" strike="noStrike" kern="0" cap="none" spc="0" normalizeH="0" baseline="0" noProof="0" dirty="0" smtClean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i="1" kern="0" dirty="0" smtClean="0">
                <a:solidFill>
                  <a:schemeClr val="accent6">
                    <a:lumMod val="75000"/>
                  </a:schemeClr>
                </a:solidFill>
              </a:rPr>
              <a:t>10 </a:t>
            </a: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</a:rPr>
              <a:t>+    = 12           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67744" y="576896"/>
            <a:ext cx="84901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i="1" kern="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7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3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i="1" kern="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9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4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i="1" kern="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5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0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i="1" kern="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6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i="1" kern="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8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10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i="1" kern="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2</a:t>
            </a:r>
            <a:endParaRPr kumimoji="0" lang="cs-CZ" sz="3600" b="1" i="1" u="none" strike="noStrike" kern="0" cap="none" spc="0" normalizeH="0" baseline="0" noProof="0" dirty="0" smtClean="0">
              <a:ln>
                <a:noFill/>
              </a:ln>
              <a:solidFill>
                <a:schemeClr val="accent4">
                  <a:lumMod val="60000"/>
                  <a:lumOff val="40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64088" y="605001"/>
            <a:ext cx="216024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  3    </a:t>
            </a:r>
            <a:r>
              <a:rPr lang="cs-CZ" sz="3600" b="1" i="1" kern="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5</a:t>
            </a: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13    15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  </a:t>
            </a:r>
            <a:r>
              <a:rPr lang="cs-CZ" sz="3600" b="1" i="1" kern="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9</a:t>
            </a: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    4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19    </a:t>
            </a:r>
            <a:r>
              <a:rPr lang="cs-CZ" sz="3600" b="1" i="1" kern="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14</a:t>
            </a: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  5    5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15    </a:t>
            </a:r>
            <a:r>
              <a:rPr lang="cs-CZ" sz="3600" b="1" i="1" kern="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15</a:t>
            </a: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  6   </a:t>
            </a:r>
            <a:r>
              <a:rPr kumimoji="0" lang="cs-CZ" sz="3600" b="1" i="1" u="none" strike="noStrike" kern="0" cap="none" spc="0" normalizeH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 13</a:t>
            </a: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17</a:t>
            </a:r>
            <a:r>
              <a:rPr kumimoji="0" lang="cs-CZ" sz="3600" b="1" i="1" u="none" strike="noStrike" kern="0" cap="none" spc="0" normalizeH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 </a:t>
            </a: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   2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  9   </a:t>
            </a:r>
            <a:r>
              <a:rPr kumimoji="0" lang="cs-CZ" sz="3600" b="1" i="1" u="none" strike="noStrike" kern="0" cap="none" spc="0" normalizeH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 11</a:t>
            </a: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  8   </a:t>
            </a:r>
            <a:r>
              <a:rPr kumimoji="0" lang="cs-CZ" sz="3600" b="1" i="1" u="none" strike="noStrike" kern="0" cap="none" spc="0" normalizeH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 </a:t>
            </a:r>
            <a:r>
              <a:rPr kumimoji="0" lang="cs-CZ" sz="3600" b="1" i="1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uLnTx/>
                <a:uFillTx/>
              </a:rPr>
              <a:t>2               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048164" y="576898"/>
            <a:ext cx="64807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2">
                    <a:lumMod val="75000"/>
                  </a:schemeClr>
                </a:solidFill>
              </a:rPr>
              <a:t>&lt;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</a:rPr>
              <a:t>&lt;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2">
                    <a:lumMod val="75000"/>
                  </a:schemeClr>
                </a:solidFill>
              </a:rPr>
              <a:t>&gt;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</a:rPr>
              <a:t>&gt;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2">
                    <a:lumMod val="75000"/>
                  </a:schemeClr>
                </a:solidFill>
              </a:rPr>
              <a:t>=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</a:rPr>
              <a:t>=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2">
                    <a:lumMod val="75000"/>
                  </a:schemeClr>
                </a:solidFill>
              </a:rPr>
              <a:t>&lt;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</a:rPr>
              <a:t>&gt;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2">
                    <a:lumMod val="75000"/>
                  </a:schemeClr>
                </a:solidFill>
              </a:rPr>
              <a:t>&lt;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kern="0" dirty="0" smtClean="0">
                <a:solidFill>
                  <a:schemeClr val="accent2">
                    <a:lumMod val="75000"/>
                  </a:schemeClr>
                </a:solidFill>
              </a:rPr>
              <a:t>&gt;</a:t>
            </a:r>
            <a:endParaRPr kumimoji="0" lang="cs-CZ" sz="3600" b="1" i="0" u="none" strike="noStrike" kern="0" cap="none" spc="0" normalizeH="0" baseline="0" noProof="0" dirty="0" smtClean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uLnTx/>
              <a:uFillTx/>
            </a:endParaRPr>
          </a:p>
        </p:txBody>
      </p:sp>
      <p:pic>
        <p:nvPicPr>
          <p:cNvPr id="10" name="Picture 6" descr="C:\Users\Lenka\AppData\Local\Microsoft\Windows\Temporary Internet Files\Content.IE5\MTYYA78F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3087" y="5510367"/>
            <a:ext cx="1008385" cy="1347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5931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4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9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4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9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4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9" dur="5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4" dur="500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  <p:bldP spid="8" grpId="0"/>
      <p:bldP spid="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908720"/>
            <a:ext cx="7488832" cy="4708981"/>
          </a:xfrm>
          <a:prstGeom prst="rect">
            <a:avLst/>
          </a:prstGeom>
          <a:ln w="28575"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dirty="0" smtClean="0"/>
              <a:t>Adam měl 12 kuliček. Pavel přinesl 6 kuliček. Kolik kuliček mají chlapci dohromady</a:t>
            </a:r>
            <a:r>
              <a:rPr lang="cs-CZ" sz="2800" dirty="0" smtClean="0">
                <a:solidFill>
                  <a:prstClr val="black"/>
                </a:solidFill>
              </a:rPr>
              <a:t>?</a:t>
            </a:r>
            <a:endParaRPr lang="cs-CZ" sz="2800" dirty="0">
              <a:solidFill>
                <a:prstClr val="black"/>
              </a:solidFill>
            </a:endParaRP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dirty="0">
                <a:solidFill>
                  <a:prstClr val="black"/>
                </a:solidFill>
              </a:rPr>
              <a:t>________________</a:t>
            </a: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dirty="0">
                <a:solidFill>
                  <a:prstClr val="black"/>
                </a:solidFill>
              </a:rPr>
              <a:t>________________   _____________</a:t>
            </a: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dirty="0">
                <a:solidFill>
                  <a:prstClr val="black"/>
                </a:solidFill>
              </a:rPr>
              <a:t>________________   _____________</a:t>
            </a: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dirty="0">
                <a:solidFill>
                  <a:prstClr val="black"/>
                </a:solidFill>
              </a:rPr>
              <a:t>______________________________</a:t>
            </a: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dirty="0">
                <a:solidFill>
                  <a:prstClr val="black"/>
                </a:solidFill>
              </a:rPr>
              <a:t>______________________________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908720"/>
            <a:ext cx="7488832" cy="4114973"/>
          </a:xfrm>
          <a:prstGeom prst="rect">
            <a:avLst/>
          </a:prstGeom>
          <a:ln w="28575"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dirty="0" smtClean="0"/>
              <a:t>Adam měl 12 kuliček. Pavel přinesl 6 kuliček. Kolik kuliček mají chlapci dohromady</a:t>
            </a:r>
            <a:r>
              <a:rPr lang="cs-CZ" sz="2800" dirty="0" smtClean="0">
                <a:solidFill>
                  <a:prstClr val="black"/>
                </a:solidFill>
              </a:rPr>
              <a:t>?</a:t>
            </a:r>
            <a:endParaRPr lang="cs-CZ" sz="2800" dirty="0">
              <a:solidFill>
                <a:prstClr val="black"/>
              </a:solidFill>
            </a:endParaRP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u="sng" dirty="0">
                <a:solidFill>
                  <a:prstClr val="black"/>
                </a:solidFill>
              </a:rPr>
              <a:t> </a:t>
            </a:r>
            <a:r>
              <a:rPr lang="cs-CZ" sz="2800" u="sng" dirty="0" smtClean="0">
                <a:solidFill>
                  <a:prstClr val="black"/>
                </a:solidFill>
              </a:rPr>
              <a:t>Adam				12</a:t>
            </a:r>
            <a:r>
              <a:rPr lang="cs-CZ" sz="2800" dirty="0" smtClean="0">
                <a:solidFill>
                  <a:prstClr val="black"/>
                </a:solidFill>
              </a:rPr>
              <a:t>_</a:t>
            </a:r>
            <a:endParaRPr lang="cs-CZ" sz="2800" dirty="0">
              <a:solidFill>
                <a:prstClr val="black"/>
              </a:solidFill>
            </a:endParaRP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u="sng" dirty="0">
                <a:solidFill>
                  <a:prstClr val="black"/>
                </a:solidFill>
              </a:rPr>
              <a:t> </a:t>
            </a:r>
            <a:r>
              <a:rPr lang="cs-CZ" sz="2800" u="sng" dirty="0" smtClean="0">
                <a:solidFill>
                  <a:prstClr val="black"/>
                </a:solidFill>
              </a:rPr>
              <a:t>Pavel				  6  </a:t>
            </a:r>
            <a:r>
              <a:rPr lang="cs-CZ" sz="2800" dirty="0" smtClean="0">
                <a:solidFill>
                  <a:prstClr val="black"/>
                </a:solidFill>
              </a:rPr>
              <a:t>   </a:t>
            </a:r>
            <a:endParaRPr lang="cs-CZ" sz="2800" dirty="0">
              <a:solidFill>
                <a:prstClr val="black"/>
              </a:solidFill>
            </a:endParaRP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u="sng" dirty="0" smtClean="0">
                <a:solidFill>
                  <a:prstClr val="black"/>
                </a:solidFill>
              </a:rPr>
              <a:t> dohromady		   ?</a:t>
            </a:r>
            <a:r>
              <a:rPr lang="cs-CZ" sz="2800" dirty="0" smtClean="0">
                <a:solidFill>
                  <a:prstClr val="black"/>
                </a:solidFill>
              </a:rPr>
              <a:t>_   </a:t>
            </a:r>
            <a:r>
              <a:rPr lang="cs-CZ" sz="2800" u="sng" dirty="0" smtClean="0">
                <a:solidFill>
                  <a:prstClr val="black"/>
                </a:solidFill>
              </a:rPr>
              <a:t> 12 + 6 = 18 </a:t>
            </a:r>
            <a:endParaRPr lang="cs-CZ" sz="2800" dirty="0">
              <a:solidFill>
                <a:prstClr val="black"/>
              </a:solidFill>
            </a:endParaRP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u="sng" dirty="0" smtClean="0">
                <a:solidFill>
                  <a:prstClr val="black"/>
                </a:solidFill>
              </a:rPr>
              <a:t>_Dohromady mají chlapci 18 kuliček. </a:t>
            </a:r>
            <a:endParaRPr lang="cs-CZ" sz="2800" dirty="0" smtClean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564" y="2132856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7583" y="2132856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550" y="2668587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8279" y="2132854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4566" y="2132855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0853" y="2668586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1992" y="2132856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8243" y="2668585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1163" y="2688527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128" y="2651922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132856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1992" y="2688526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7295705" y="2132856"/>
            <a:ext cx="0" cy="98575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21" name="Picture 6"/>
          <p:cNvPicPr>
            <a:picLocks noChangeAspect="1" noChangeArrowheads="1"/>
          </p:cNvPicPr>
          <p:nvPr/>
        </p:nvPicPr>
        <p:blipFill>
          <a:blip r:embed="rId4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550" y="3121500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1742" y="3121462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6384" y="3158335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1162" y="3136862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1992" y="3158334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7449" y="3175000"/>
            <a:ext cx="493713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22" descr="C:\Users\Lenka\AppData\Local\Microsoft\Windows\Temporary Internet Files\Content.IE5\SKRNML5B\MC9004377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4092" y="5157191"/>
            <a:ext cx="1656185" cy="1396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0840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6" presetClass="entr" presetSubtype="2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5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000"/>
                            </p:stCondLst>
                            <p:childTnLst>
                              <p:par>
                                <p:cTn id="9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7272808" cy="4708981"/>
          </a:xfrm>
          <a:prstGeom prst="rect">
            <a:avLst/>
          </a:prstGeom>
          <a:ln w="28575"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dirty="0" smtClean="0">
                <a:solidFill>
                  <a:prstClr val="black"/>
                </a:solidFill>
              </a:rPr>
              <a:t>Na louce se páslo 15 jelenů. </a:t>
            </a:r>
            <a:r>
              <a:rPr lang="cs-CZ" sz="2800" dirty="0">
                <a:solidFill>
                  <a:prstClr val="black"/>
                </a:solidFill>
              </a:rPr>
              <a:t>Č</a:t>
            </a:r>
            <a:r>
              <a:rPr lang="cs-CZ" sz="2800" dirty="0" smtClean="0">
                <a:solidFill>
                  <a:prstClr val="black"/>
                </a:solidFill>
              </a:rPr>
              <a:t>tyři jeleni odběhli. Kolik jelenů zůstalo na louce?</a:t>
            </a:r>
            <a:endParaRPr lang="cs-CZ" sz="2800" dirty="0">
              <a:solidFill>
                <a:prstClr val="black"/>
              </a:solidFill>
            </a:endParaRP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dirty="0">
                <a:solidFill>
                  <a:prstClr val="black"/>
                </a:solidFill>
              </a:rPr>
              <a:t>________________</a:t>
            </a: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dirty="0">
                <a:solidFill>
                  <a:prstClr val="black"/>
                </a:solidFill>
              </a:rPr>
              <a:t>________________   _____________</a:t>
            </a: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dirty="0">
                <a:solidFill>
                  <a:prstClr val="black"/>
                </a:solidFill>
              </a:rPr>
              <a:t>________________   _____________</a:t>
            </a: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dirty="0">
                <a:solidFill>
                  <a:prstClr val="black"/>
                </a:solidFill>
              </a:rPr>
              <a:t>______________________________</a:t>
            </a: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dirty="0">
                <a:solidFill>
                  <a:prstClr val="black"/>
                </a:solidFill>
              </a:rPr>
              <a:t>______________________________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7272808" cy="4114973"/>
          </a:xfrm>
          <a:prstGeom prst="rect">
            <a:avLst/>
          </a:prstGeom>
          <a:ln w="28575"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dirty="0" smtClean="0">
                <a:solidFill>
                  <a:prstClr val="black"/>
                </a:solidFill>
              </a:rPr>
              <a:t>Na louce se páslo 15 jelenů. </a:t>
            </a:r>
            <a:r>
              <a:rPr lang="cs-CZ" sz="2800" dirty="0">
                <a:solidFill>
                  <a:prstClr val="black"/>
                </a:solidFill>
              </a:rPr>
              <a:t>Č</a:t>
            </a:r>
            <a:r>
              <a:rPr lang="cs-CZ" sz="2800" dirty="0" smtClean="0">
                <a:solidFill>
                  <a:prstClr val="black"/>
                </a:solidFill>
              </a:rPr>
              <a:t>tyři jeleni odběhli. Kolik jelenů zůstalo na louce?</a:t>
            </a:r>
            <a:endParaRPr lang="cs-CZ" sz="2800" dirty="0">
              <a:solidFill>
                <a:prstClr val="black"/>
              </a:solidFill>
            </a:endParaRP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u="sng" dirty="0" smtClean="0">
                <a:solidFill>
                  <a:prstClr val="black"/>
                </a:solidFill>
              </a:rPr>
              <a:t> páslo se 			15 </a:t>
            </a:r>
            <a:r>
              <a:rPr lang="cs-CZ" sz="2800" dirty="0" smtClean="0">
                <a:solidFill>
                  <a:prstClr val="black"/>
                </a:solidFill>
              </a:rPr>
              <a:t>_</a:t>
            </a:r>
            <a:endParaRPr lang="cs-CZ" sz="2800" dirty="0">
              <a:solidFill>
                <a:prstClr val="black"/>
              </a:solidFill>
            </a:endParaRP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u="sng" dirty="0">
                <a:solidFill>
                  <a:prstClr val="black"/>
                </a:solidFill>
              </a:rPr>
              <a:t> </a:t>
            </a:r>
            <a:r>
              <a:rPr lang="cs-CZ" sz="2800" u="sng" dirty="0" smtClean="0">
                <a:solidFill>
                  <a:prstClr val="black"/>
                </a:solidFill>
              </a:rPr>
              <a:t>odběhli			  4 </a:t>
            </a:r>
            <a:r>
              <a:rPr lang="cs-CZ" sz="2800" dirty="0" smtClean="0">
                <a:solidFill>
                  <a:prstClr val="black"/>
                </a:solidFill>
              </a:rPr>
              <a:t>_   </a:t>
            </a:r>
            <a:endParaRPr lang="cs-CZ" sz="2800" dirty="0">
              <a:solidFill>
                <a:prstClr val="black"/>
              </a:solidFill>
            </a:endParaRP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u="sng" dirty="0" smtClean="0">
                <a:solidFill>
                  <a:prstClr val="black"/>
                </a:solidFill>
              </a:rPr>
              <a:t> zůstalo			  ? </a:t>
            </a:r>
            <a:r>
              <a:rPr lang="cs-CZ" sz="2800" dirty="0" smtClean="0">
                <a:solidFill>
                  <a:prstClr val="black"/>
                </a:solidFill>
              </a:rPr>
              <a:t>_   </a:t>
            </a:r>
            <a:r>
              <a:rPr lang="cs-CZ" sz="2800" u="sng" dirty="0" smtClean="0">
                <a:solidFill>
                  <a:prstClr val="black"/>
                </a:solidFill>
              </a:rPr>
              <a:t>_15 – 4 = 11 __</a:t>
            </a:r>
            <a:endParaRPr lang="cs-CZ" sz="2800" u="sng" dirty="0">
              <a:solidFill>
                <a:prstClr val="black"/>
              </a:solidFill>
            </a:endParaRPr>
          </a:p>
          <a:p>
            <a:pPr lvl="0" defTabSz="457200">
              <a:spcBef>
                <a:spcPct val="20000"/>
              </a:spcBef>
              <a:spcAft>
                <a:spcPts val="600"/>
              </a:spcAft>
              <a:buClr>
                <a:srgbClr val="EABB00"/>
              </a:buClr>
            </a:pPr>
            <a:r>
              <a:rPr lang="cs-CZ" sz="2800" u="sng" dirty="0">
                <a:solidFill>
                  <a:prstClr val="black"/>
                </a:solidFill>
              </a:rPr>
              <a:t> </a:t>
            </a:r>
            <a:r>
              <a:rPr lang="cs-CZ" sz="2800" u="sng" dirty="0" smtClean="0">
                <a:solidFill>
                  <a:prstClr val="black"/>
                </a:solidFill>
              </a:rPr>
              <a:t>Na louce zůstalo 11 jelenů. </a:t>
            </a:r>
            <a:endParaRPr lang="cs-CZ" sz="2800" u="sng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860032" y="2276872"/>
            <a:ext cx="144016" cy="3326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266193"/>
            <a:ext cx="158750" cy="35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756209"/>
            <a:ext cx="158750" cy="35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56209"/>
            <a:ext cx="158750" cy="35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266193"/>
            <a:ext cx="158750" cy="35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66193"/>
            <a:ext cx="158750" cy="35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76872"/>
            <a:ext cx="158750" cy="35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1754" y="2756209"/>
            <a:ext cx="165100" cy="35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9109" y="2756208"/>
            <a:ext cx="165100" cy="35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63429"/>
            <a:ext cx="165100" cy="35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5" name="Přímá spojnice 14"/>
          <p:cNvCxnSpPr/>
          <p:nvPr/>
        </p:nvCxnSpPr>
        <p:spPr>
          <a:xfrm>
            <a:off x="6516216" y="2194439"/>
            <a:ext cx="0" cy="98575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276872"/>
            <a:ext cx="158750" cy="35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510308"/>
            <a:ext cx="158750" cy="35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775761"/>
            <a:ext cx="158750" cy="35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279327"/>
            <a:ext cx="158750" cy="35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763429"/>
            <a:ext cx="158750" cy="35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2" descr="C:\Users\Lenka\AppData\Local\Microsoft\Windows\Temporary Internet Files\Content.IE5\SKRNML5B\MC9004377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659" y="4509120"/>
            <a:ext cx="2160240" cy="1770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065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2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3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2" presetClass="exit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1000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000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2" presetClass="exit" presetSubtype="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1000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000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" presetClass="exit" presetSubtype="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1000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1000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2" presetClass="exit" presetSubtype="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1000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1000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4000"/>
                            </p:stCondLst>
                            <p:childTnLst>
                              <p:par>
                                <p:cTn id="98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Otevřená galerie Microsoft.com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1872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Vlastní 2">
      <a:dk1>
        <a:srgbClr val="FFFFFF"/>
      </a:dk1>
      <a:lt1>
        <a:srgbClr val="000000"/>
      </a:lt1>
      <a:dk2>
        <a:srgbClr val="D8D8D8"/>
      </a:dk2>
      <a:lt2>
        <a:srgbClr val="7F7F7F"/>
      </a:lt2>
      <a:accent1>
        <a:srgbClr val="FFC000"/>
      </a:accent1>
      <a:accent2>
        <a:srgbClr val="FF0000"/>
      </a:accent2>
      <a:accent3>
        <a:srgbClr val="C00000"/>
      </a:accent3>
      <a:accent4>
        <a:srgbClr val="7030A0"/>
      </a:accent4>
      <a:accent5>
        <a:srgbClr val="B45C9B"/>
      </a:accent5>
      <a:accent6>
        <a:srgbClr val="469EDC"/>
      </a:accent6>
      <a:hlink>
        <a:srgbClr val="C1DEF3"/>
      </a:hlink>
      <a:folHlink>
        <a:srgbClr val="92D05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114</TotalTime>
  <Words>407</Words>
  <Application>Microsoft Office PowerPoint</Application>
  <PresentationFormat>Předvádění na obrazovce (4:3)</PresentationFormat>
  <Paragraphs>139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NÁZEV ŠKOLY:  ZŠ Karla Klíče Hostinné AUTOR: Mgr. Lenka Stará NÁZEV: VY_32_INOVACE_13_A_2_OPAKOVÁNÍ2 TÉMA: OPAKOVÁNÍ2 ČÍSLO PROJEKTU: CZ.1.07/1.4.00/21.2131</vt:lpstr>
      <vt:lpstr>Prezentace aplikace PowerPoint</vt:lpstr>
      <vt:lpstr>Mgr. Lenka Stará datum 29. 7. 2012 Určeno pro 2. ročník Prezentace obsahuje animace.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Stará</dc:creator>
  <cp:lastModifiedBy>User</cp:lastModifiedBy>
  <cp:revision>27</cp:revision>
  <dcterms:created xsi:type="dcterms:W3CDTF">2012-07-08T13:43:20Z</dcterms:created>
  <dcterms:modified xsi:type="dcterms:W3CDTF">2012-08-20T10:02:20Z</dcterms:modified>
</cp:coreProperties>
</file>