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534715" y="529630"/>
            <a:ext cx="6353845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VY_32_INOVACE_13_A_3_OPAKOVÁNÍ3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OPAKOVÁNÍ3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8681" y="2060848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smtClean="0"/>
              <a:t>OPAKOVÁNÍ 3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516" y="530120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929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54283"/>
              </p:ext>
            </p:extLst>
          </p:nvPr>
        </p:nvGraphicFramePr>
        <p:xfrm>
          <a:off x="1009650" y="1806575"/>
          <a:ext cx="7124700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Lenka Stará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1.8.2012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Odpilotováno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Opakování – sčítání a odčítání do dvaceti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několik více, o několik méně, slovní úlohy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4341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1.8.2012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 žáci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se střídají, první nakreslí do prvního řádku určitý počet puntíků, druhý nakreslí do druhého řádku o např. 3 puntíky víc; ostatní vyplňují tabulku v 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prac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listu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řešíme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slovní úlohu: nejprve doplníme zápis, na další dva řádky znázorníme počty bratrů, následuje příklad a nakonec krátká odpověď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obdobný postup jako na str.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14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K prezentaci náleží </a:t>
            </a:r>
            <a:r>
              <a:rPr kumimoji="0" lang="cs-CZ" sz="1400" b="1" i="1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pracovní list.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3696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6025243"/>
              </p:ext>
            </p:extLst>
          </p:nvPr>
        </p:nvGraphicFramePr>
        <p:xfrm>
          <a:off x="899592" y="980728"/>
          <a:ext cx="7416824" cy="54006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708412"/>
                <a:gridCol w="3708412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o 3 více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o 5 méně</a:t>
                      </a:r>
                      <a:endParaRPr lang="cs-CZ" dirty="0"/>
                    </a:p>
                  </a:txBody>
                  <a:tcPr anchor="ctr"/>
                </a:tc>
              </a:tr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540060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54006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 7 méně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 4 více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347864" y="21809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NAKRESLI: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461728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Lenka\AppData\Local\Microsoft\Windows\Temporary Internet Files\Content.IE5\O49NIUII\MP9004424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547" y="3645024"/>
            <a:ext cx="4436999" cy="308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4WK5CY9C\MP9004424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3168352" cy="2266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795598" y="980728"/>
            <a:ext cx="3672408" cy="1808584"/>
          </a:xfrm>
          <a:prstGeom prst="wedgeRoundRectCallout">
            <a:avLst>
              <a:gd name="adj1" fmla="val -79072"/>
              <a:gd name="adj2" fmla="val -3718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Honza říká Martinovi: „Mám jednoho bratra.“ Martin odpoví: „ Já mám o jednoho bratra více, než ty!“ Kolik bratrů má Martin?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64348" y="2456795"/>
            <a:ext cx="43093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i="1" u="sng" dirty="0" smtClean="0"/>
              <a:t> Honza _ ____________</a:t>
            </a:r>
          </a:p>
          <a:p>
            <a:pPr>
              <a:lnSpc>
                <a:spcPct val="200000"/>
              </a:lnSpc>
            </a:pPr>
            <a:r>
              <a:rPr lang="cs-CZ" sz="2000" b="1" i="1" u="sng" dirty="0"/>
              <a:t> </a:t>
            </a:r>
            <a:r>
              <a:rPr lang="cs-CZ" sz="2000" b="1" i="1" u="sng" dirty="0" smtClean="0"/>
              <a:t>Martin______________</a:t>
            </a:r>
          </a:p>
          <a:p>
            <a:pPr>
              <a:lnSpc>
                <a:spcPct val="200000"/>
              </a:lnSpc>
            </a:pPr>
            <a:r>
              <a:rPr lang="cs-CZ" sz="2000" b="1" i="1" u="sng" dirty="0"/>
              <a:t> </a:t>
            </a:r>
            <a:r>
              <a:rPr lang="cs-CZ" sz="2000" b="1" i="1" u="sng" dirty="0" smtClean="0"/>
              <a:t>Martin____________?_</a:t>
            </a:r>
          </a:p>
          <a:p>
            <a:pPr>
              <a:lnSpc>
                <a:spcPct val="200000"/>
              </a:lnSpc>
            </a:pPr>
            <a:r>
              <a:rPr lang="cs-CZ" sz="2000" b="1" i="1" u="sng" dirty="0" smtClean="0"/>
              <a:t>______________________</a:t>
            </a:r>
          </a:p>
          <a:p>
            <a:pPr>
              <a:lnSpc>
                <a:spcPct val="200000"/>
              </a:lnSpc>
            </a:pPr>
            <a:r>
              <a:rPr lang="cs-CZ" sz="2000" b="1" i="1" u="sng" dirty="0" smtClean="0"/>
              <a:t>______________________</a:t>
            </a:r>
          </a:p>
          <a:p>
            <a:pPr>
              <a:lnSpc>
                <a:spcPct val="200000"/>
              </a:lnSpc>
            </a:pPr>
            <a:r>
              <a:rPr lang="cs-CZ" sz="2000" b="1" i="1" u="sng" dirty="0" smtClean="0"/>
              <a:t>______________________</a:t>
            </a:r>
          </a:p>
          <a:p>
            <a:pPr>
              <a:lnSpc>
                <a:spcPct val="200000"/>
              </a:lnSpc>
            </a:pPr>
            <a:r>
              <a:rPr lang="cs-CZ" sz="2000" b="1" i="1" u="sng" dirty="0" smtClean="0"/>
              <a:t>______________________</a:t>
            </a:r>
            <a:endParaRPr lang="cs-CZ" sz="2000" b="1" i="1" u="sng" dirty="0"/>
          </a:p>
        </p:txBody>
      </p:sp>
    </p:spTree>
    <p:extLst>
      <p:ext uri="{BB962C8B-B14F-4D97-AF65-F5344CB8AC3E}">
        <p14:creationId xmlns:p14="http://schemas.microsoft.com/office/powerpoint/2010/main" val="1736431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W8SYMMV3\MC900192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4256" y="980728"/>
            <a:ext cx="3587076" cy="4954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0510" y="260648"/>
            <a:ext cx="4248472" cy="132343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Na první polici v knihovně stojí 13 knih. Ve třetí polici je o 4 knihy méně. Kolik knih je ve třetí polici?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20510" y="1700808"/>
            <a:ext cx="43542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200000"/>
              </a:lnSpc>
            </a:pPr>
            <a:r>
              <a:rPr lang="cs-CZ" sz="2000" b="1" u="sng" dirty="0">
                <a:solidFill>
                  <a:srgbClr val="000000"/>
                </a:solidFill>
              </a:rPr>
              <a:t> první police__________</a:t>
            </a:r>
          </a:p>
          <a:p>
            <a:pPr lvl="0">
              <a:lnSpc>
                <a:spcPct val="200000"/>
              </a:lnSpc>
            </a:pPr>
            <a:r>
              <a:rPr lang="cs-CZ" sz="2000" b="1" u="sng" dirty="0">
                <a:solidFill>
                  <a:srgbClr val="000000"/>
                </a:solidFill>
              </a:rPr>
              <a:t> třetí police_________ _</a:t>
            </a:r>
          </a:p>
          <a:p>
            <a:pPr lvl="0">
              <a:lnSpc>
                <a:spcPct val="200000"/>
              </a:lnSpc>
            </a:pPr>
            <a:r>
              <a:rPr lang="cs-CZ" sz="2000" b="1" u="sng" dirty="0">
                <a:solidFill>
                  <a:srgbClr val="000000"/>
                </a:solidFill>
              </a:rPr>
              <a:t> knih_______________?</a:t>
            </a:r>
          </a:p>
          <a:p>
            <a:pPr lvl="0">
              <a:lnSpc>
                <a:spcPct val="200000"/>
              </a:lnSpc>
            </a:pPr>
            <a:r>
              <a:rPr lang="cs-CZ" sz="2000" b="1" u="sng" dirty="0" smtClean="0">
                <a:solidFill>
                  <a:srgbClr val="000000"/>
                </a:solidFill>
              </a:rPr>
              <a:t>______________________</a:t>
            </a:r>
          </a:p>
          <a:p>
            <a:pPr lvl="0">
              <a:lnSpc>
                <a:spcPct val="200000"/>
              </a:lnSpc>
            </a:pPr>
            <a:r>
              <a:rPr lang="cs-CZ" sz="2000" b="1" u="sng" dirty="0" smtClean="0">
                <a:solidFill>
                  <a:srgbClr val="000000"/>
                </a:solidFill>
              </a:rPr>
              <a:t>______________________</a:t>
            </a:r>
            <a:endParaRPr lang="cs-CZ" sz="2000" b="1" u="sng" dirty="0">
              <a:solidFill>
                <a:srgbClr val="000000"/>
              </a:solidFill>
            </a:endParaRPr>
          </a:p>
          <a:p>
            <a:pPr lvl="0">
              <a:lnSpc>
                <a:spcPct val="200000"/>
              </a:lnSpc>
            </a:pPr>
            <a:r>
              <a:rPr lang="cs-CZ" sz="2000" b="1" u="sng" dirty="0">
                <a:solidFill>
                  <a:srgbClr val="000000"/>
                </a:solidFill>
              </a:rPr>
              <a:t>______________________</a:t>
            </a:r>
          </a:p>
          <a:p>
            <a:pPr lvl="0">
              <a:lnSpc>
                <a:spcPct val="200000"/>
              </a:lnSpc>
            </a:pPr>
            <a:r>
              <a:rPr lang="cs-CZ" sz="2000" b="1" u="sng" dirty="0">
                <a:solidFill>
                  <a:srgbClr val="000000"/>
                </a:solidFill>
              </a:rPr>
              <a:t>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149282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Použité zdroje: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anchor="t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Otevřená galerie Microsoft.com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289400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>
</file>

<file path=ppt/theme/theme1.xml><?xml version="1.0" encoding="utf-8"?>
<a:theme xmlns:a="http://schemas.openxmlformats.org/drawingml/2006/main" name="Summer">
  <a:themeElements>
    <a:clrScheme name="Vlastní 2">
      <a:dk1>
        <a:srgbClr val="FFFFFF"/>
      </a:dk1>
      <a:lt1>
        <a:srgbClr val="000000"/>
      </a:lt1>
      <a:dk2>
        <a:srgbClr val="D8D8D8"/>
      </a:dk2>
      <a:lt2>
        <a:srgbClr val="7F7F7F"/>
      </a:lt2>
      <a:accent1>
        <a:srgbClr val="FFC000"/>
      </a:accent1>
      <a:accent2>
        <a:srgbClr val="FF0000"/>
      </a:accent2>
      <a:accent3>
        <a:srgbClr val="C00000"/>
      </a:accent3>
      <a:accent4>
        <a:srgbClr val="7030A0"/>
      </a:accent4>
      <a:accent5>
        <a:srgbClr val="B45C9B"/>
      </a:accent5>
      <a:accent6>
        <a:srgbClr val="469EDC"/>
      </a:accent6>
      <a:hlink>
        <a:srgbClr val="C1DEF3"/>
      </a:hlink>
      <a:folHlink>
        <a:srgbClr val="92D05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89</TotalTime>
  <Words>243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NÁZEV ŠKOLY:  ZŠ Karla Klíče Hostinné AUTOR: Mgr. Lenka Stará NÁZEV: VY_32_INOVACE_13_A_3_OPAKOVÁNÍ3 TÉMA: OPAKOVÁNÍ3 ČÍSLO PROJEKTU: CZ.1.07/1.4.00/21.2131</vt:lpstr>
      <vt:lpstr>Prezentace aplikace PowerPoint</vt:lpstr>
      <vt:lpstr>Mgr. Lenka Stará datum 1.8.2012 Určeno pro 2. ročník Prezentace obsahuje animace.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24</cp:revision>
  <dcterms:created xsi:type="dcterms:W3CDTF">2012-07-08T13:49:33Z</dcterms:created>
  <dcterms:modified xsi:type="dcterms:W3CDTF">2012-08-19T19:51:20Z</dcterms:modified>
</cp:coreProperties>
</file>