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545282" y="548680"/>
            <a:ext cx="8064896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VY_32_INOVACE_13_A_6_Sčítání s přechodem </a:t>
            </a:r>
            <a:r>
              <a:rPr lang="cs-CZ" sz="2000" b="1" kern="0" cap="small" dirty="0" smtClean="0">
                <a:solidFill>
                  <a:schemeClr val="accent2">
                    <a:lumMod val="50000"/>
                  </a:schemeClr>
                </a:solidFill>
                <a:latin typeface="Century Schoolbook"/>
              </a:rPr>
              <a:t>desítky 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sčítání</a:t>
            </a:r>
            <a:r>
              <a:rPr lang="cs-CZ" sz="2000" b="1" kern="0" cap="small" dirty="0">
                <a:solidFill>
                  <a:schemeClr val="accent2">
                    <a:lumMod val="50000"/>
                  </a:schemeClr>
                </a:solidFill>
                <a:latin typeface="Century Schoolbook"/>
              </a:rPr>
              <a:t> </a:t>
            </a:r>
            <a:r>
              <a:rPr lang="cs-CZ" sz="2000" b="1" kern="0" cap="small" dirty="0" smtClean="0">
                <a:solidFill>
                  <a:schemeClr val="accent2">
                    <a:lumMod val="50000"/>
                  </a:schemeClr>
                </a:solidFill>
                <a:latin typeface="Century Schoolbook"/>
              </a:rPr>
              <a:t>s přechodem </a:t>
            </a:r>
            <a:r>
              <a:rPr lang="cs-CZ" sz="2000" b="1" kern="0" cap="small" dirty="0">
                <a:solidFill>
                  <a:schemeClr val="accent2">
                    <a:lumMod val="50000"/>
                  </a:schemeClr>
                </a:solidFill>
                <a:latin typeface="Century Schoolbook"/>
              </a:rPr>
              <a:t> </a:t>
            </a:r>
            <a:r>
              <a:rPr lang="cs-CZ" sz="2000" b="1" kern="0" cap="small" dirty="0" smtClean="0">
                <a:solidFill>
                  <a:schemeClr val="accent2">
                    <a:lumMod val="50000"/>
                  </a:schemeClr>
                </a:solidFill>
                <a:latin typeface="Century Schoolbook"/>
              </a:rPr>
              <a:t>desítky 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9258" y="2204864"/>
            <a:ext cx="8496944" cy="2355354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SČÍTÁNÍ S PŘECHODEM DESÍTKY 1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818" y="5229200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494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529380"/>
              </p:ext>
            </p:extLst>
          </p:nvPr>
        </p:nvGraphicFramePr>
        <p:xfrm>
          <a:off x="1009650" y="1806575"/>
          <a:ext cx="7124700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4.8.2012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s přechodem desítky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Sčítání, desítka, rozklad, dopočítávání do deseti, </a:t>
                      </a:r>
                      <a:r>
                        <a:rPr lang="cs-CZ" smtClean="0"/>
                        <a:t>slovní úloha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685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4.8.2012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slovní úloha – znázornění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přechodu přes desítku, řešení slovní úlohy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činnosti:  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 tabulky podle příkladu doplníme hvězdičky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a kroužky, dopíšeme příklady a výsledky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procvičení dvou způsobů počítání příkladů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„hadi“ a „objížďky“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prezentaci náleží pracovní list.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36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8680" y="260648"/>
            <a:ext cx="8496944" cy="2862322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Na zahradě roste 9 červených a 6 žlutých tulipánů.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Kolik tulipánů roste na zahradě dohromady?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__________________________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__________________________	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__________________________	_______________________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1"/>
                </a:solidFill>
              </a:rPr>
              <a:t>___________________________________________________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8680" y="3336357"/>
            <a:ext cx="8496944" cy="2862322"/>
          </a:xfrm>
          <a:prstGeom prst="rect">
            <a:avLst/>
          </a:prstGeom>
          <a:ln w="28575">
            <a:solidFill>
              <a:srgbClr val="92D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Na zahradě roste 9 červených a 6 žlutých tulipánů.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Kolik tulipánů roste na zahradě dohromady?</a:t>
            </a:r>
          </a:p>
          <a:p>
            <a:pPr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50000"/>
                  </a:schemeClr>
                </a:solidFill>
              </a:rPr>
              <a:t>_červených			9 _</a:t>
            </a:r>
          </a:p>
          <a:p>
            <a:pPr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50000"/>
                  </a:schemeClr>
                </a:solidFill>
              </a:rPr>
              <a:t>_žlutých			6 _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	_______________________</a:t>
            </a:r>
          </a:p>
          <a:p>
            <a:pPr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50000"/>
                  </a:schemeClr>
                </a:solidFill>
              </a:rPr>
              <a:t>_dohromady			?__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sz="2000" u="sng" dirty="0" smtClean="0">
                <a:solidFill>
                  <a:schemeClr val="accent3">
                    <a:lumMod val="50000"/>
                  </a:schemeClr>
                </a:solidFill>
              </a:rPr>
              <a:t>___9 + 1 + 5 = 15 _______</a:t>
            </a:r>
          </a:p>
          <a:p>
            <a:pPr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50000"/>
                  </a:schemeClr>
                </a:solidFill>
              </a:rPr>
              <a:t>_Dohromady roste na zahradě 15 tulipánů. ________________</a:t>
            </a:r>
            <a:endParaRPr lang="cs-CZ" sz="2000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Lenka\AppData\Local\Microsoft\Windows\Temporary Internet Files\Content.IE5\LX7OB381\MP900390056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433" y="4185537"/>
            <a:ext cx="901967" cy="90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TURVGWVO\MP9004068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4" b="100000" l="9768" r="899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276" y="4317732"/>
            <a:ext cx="310267" cy="775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016" y="421338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873" y="403313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166" y="421120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586" y="403313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866" y="4178743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173" y="403313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316" y="4178743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886" y="399734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1623" y="4299393"/>
            <a:ext cx="31115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126" y="4312537"/>
            <a:ext cx="31115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773" y="4331855"/>
            <a:ext cx="31115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473" y="4312537"/>
            <a:ext cx="31115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3923" y="4312537"/>
            <a:ext cx="31115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7251566" y="4140344"/>
            <a:ext cx="0" cy="109914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35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744221"/>
              </p:ext>
            </p:extLst>
          </p:nvPr>
        </p:nvGraphicFramePr>
        <p:xfrm>
          <a:off x="251520" y="2060848"/>
          <a:ext cx="8640000" cy="432000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2304256"/>
                <a:gridCol w="2232248"/>
                <a:gridCol w="1872208"/>
                <a:gridCol w="2231288"/>
              </a:tblGrid>
              <a:tr h="54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*********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r>
                        <a:rPr lang="cs-CZ" sz="2400" b="0" i="1" baseline="0" dirty="0" smtClean="0">
                          <a:solidFill>
                            <a:schemeClr val="tx1"/>
                          </a:solidFill>
                        </a:rPr>
                        <a:t>+1+1=</a:t>
                      </a:r>
                      <a:endParaRPr lang="cs-CZ" sz="2400" b="0" i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baseline="0" dirty="0" smtClean="0">
                          <a:solidFill>
                            <a:srgbClr val="00B050"/>
                          </a:solidFill>
                        </a:rPr>
                        <a:t> 9 + 2 = 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 9 + 3 =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 9 + 4 =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 9 + 5 =	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baseline="0" dirty="0" smtClean="0">
                          <a:solidFill>
                            <a:srgbClr val="00B050"/>
                          </a:solidFill>
                        </a:rPr>
                        <a:t> 9 + 6 = 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 9 + 7</a:t>
                      </a:r>
                      <a:r>
                        <a:rPr lang="cs-CZ" sz="2400" b="1" i="1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 9 + 8 =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i="1" smtClean="0">
                          <a:solidFill>
                            <a:srgbClr val="00B050"/>
                          </a:solidFill>
                        </a:rPr>
                        <a:t> 9 </a:t>
                      </a:r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+ </a:t>
                      </a:r>
                      <a:r>
                        <a:rPr lang="cs-CZ" sz="2400" b="1" i="1" smtClean="0">
                          <a:solidFill>
                            <a:srgbClr val="00B050"/>
                          </a:solidFill>
                        </a:rPr>
                        <a:t>9 =</a:t>
                      </a:r>
                      <a:r>
                        <a:rPr lang="cs-CZ" sz="2400" b="1" i="1" dirty="0" smtClean="0">
                          <a:solidFill>
                            <a:srgbClr val="00B050"/>
                          </a:solidFill>
                        </a:rPr>
                        <a:t>	</a:t>
                      </a:r>
                      <a:endParaRPr lang="cs-CZ" sz="2400" b="1" i="1" dirty="0">
                        <a:solidFill>
                          <a:srgbClr val="00B05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850" y="2220452"/>
            <a:ext cx="158750" cy="207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000" y="2220452"/>
            <a:ext cx="158750" cy="207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188639"/>
            <a:ext cx="123336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893559" y="196206"/>
            <a:ext cx="3578299" cy="1432594"/>
          </a:xfrm>
          <a:prstGeom prst="wedgeEllipseCallout">
            <a:avLst>
              <a:gd name="adj1" fmla="val -67885"/>
              <a:gd name="adj2" fmla="val -6525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Dokresli hvězdičky a puntíky podle vzoru. Příklady vypočítej.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31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628800"/>
            <a:ext cx="3471277" cy="4571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+ 4 = 9 + 1 + 3 = 13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+ 7 =______________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+ 2 =______________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+ 8 =______________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+ 3 =______________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+ 5 =______________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3469242" cy="46435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+ 4 = 13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1  3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+ 7 =___ 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+ 2 =___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+ 8 =___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+ 3 =___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9 + 5 =___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013" y="3525838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499" y="2708920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013" y="1916832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013" y="4323762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550" y="5157192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013" y="5949280"/>
            <a:ext cx="493713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2382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131840" y="188640"/>
            <a:ext cx="2664296" cy="792088"/>
          </a:xfrm>
          <a:prstGeom prst="wedgeEllipseCallout">
            <a:avLst>
              <a:gd name="adj1" fmla="val 71704"/>
              <a:gd name="adj2" fmla="val 3372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tx1"/>
                </a:solidFill>
              </a:rPr>
              <a:t>Vypočítej!</a:t>
            </a:r>
            <a:endParaRPr lang="cs-CZ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6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+mj-ea"/>
              </a:rPr>
              <a:t>Použité zdroje: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j-ea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Otevřená galerie Microsoft.com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  <a:buSzTx/>
              <a:buFont typeface="Wingdings 2" charset="2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799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153</TotalTime>
  <Words>276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VY_32_INOVACE_13_A_6_Sčítání s přechodem desítky 1 TÉMA: sčítání s přechodem  desítky 1 ČÍSLO PROJEKTU: CZ.1.07/1.4.00/21.2131</vt:lpstr>
      <vt:lpstr>Prezentace aplikace PowerPoint</vt:lpstr>
      <vt:lpstr>Mgr. Lenka Stará datum 4.8.2012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30</cp:revision>
  <dcterms:created xsi:type="dcterms:W3CDTF">2012-07-08T13:50:14Z</dcterms:created>
  <dcterms:modified xsi:type="dcterms:W3CDTF">2012-08-19T19:52:52Z</dcterms:modified>
</cp:coreProperties>
</file>