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61" r:id="rId5"/>
    <p:sldId id="262" r:id="rId6"/>
    <p:sldId id="259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EB344D84-9AFB-497E-A393-DC336BA19D2E}" styleName="Střední styl 3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192" autoAdjust="0"/>
    <p:restoredTop sz="94660"/>
  </p:normalViewPr>
  <p:slideViewPr>
    <p:cSldViewPr>
      <p:cViewPr>
        <p:scale>
          <a:sx n="71" d="100"/>
          <a:sy n="71" d="100"/>
        </p:scale>
        <p:origin x="-1494" y="-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reveal thruBlk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reveal thruBlk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reveal thruBlk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reveal thruBlk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reveal thruBlk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reveal thruBlk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reveal thruBlk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reveal thruBlk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reveal thruBlk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reveal thruBlk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reveal thruBlk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14:reveal thruBlk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ctrTitle"/>
          </p:nvPr>
        </p:nvSpPr>
        <p:spPr>
          <a:xfrm>
            <a:off x="539552" y="476672"/>
            <a:ext cx="7992887" cy="1470025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latin typeface="Century Schoolbook"/>
              </a:rPr>
              <a:t>NÁZEV ŠKOLY:  ZŠ Karla Klíče Hostinné</a:t>
            </a:r>
            <a:b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latin typeface="Century Schoolbook"/>
              </a:rPr>
              <a:t>AUTOR: Mgr. Lenka Stará</a:t>
            </a:r>
            <a:b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latin typeface="Century Schoolbook"/>
              </a:rPr>
              <a:t>NÁZEV: </a:t>
            </a:r>
            <a:r>
              <a:rPr kumimoji="0" lang="cs-CZ" sz="2000" b="1" i="0" u="none" strike="noStrike" kern="0" cap="small" spc="0" normalizeH="0" baseline="0" noProof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latin typeface="Century Schoolbook"/>
              </a:rPr>
              <a:t>VY_32_INOVACE_13_A_7_sčítání s přechodem desítky</a:t>
            </a:r>
            <a:r>
              <a:rPr kumimoji="0" lang="cs-CZ" sz="2000" b="1" i="0" u="none" strike="noStrike" kern="0" cap="small" spc="0" normalizeH="0" noProof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latin typeface="Century Schoolbook"/>
              </a:rPr>
              <a:t> 2</a:t>
            </a: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latin typeface="Century Schoolbook"/>
              </a:rPr>
              <a:t/>
            </a:r>
            <a:b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latin typeface="Century Schoolbook"/>
              </a:rPr>
              <a:t>TÉMA: </a:t>
            </a:r>
            <a:r>
              <a:rPr kumimoji="0" lang="cs-CZ" sz="2000" b="1" i="0" u="none" strike="noStrike" kern="0" cap="small" spc="0" normalizeH="0" baseline="0" noProof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latin typeface="Century Schoolbook"/>
              </a:rPr>
              <a:t> sčítání s přechodem desítky 2</a:t>
            </a: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latin typeface="Century Schoolbook"/>
              </a:rPr>
              <a:t/>
            </a:r>
            <a:b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latin typeface="Century Schoolbook"/>
              </a:rPr>
              <a:t>ČÍSLO PROJEKTU: </a:t>
            </a: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entury Schoolbook"/>
              </a:rPr>
              <a:t>CZ.1.07/1.4.00/21.2131</a:t>
            </a:r>
            <a:endParaRPr kumimoji="0" lang="cs-CZ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2204864"/>
            <a:ext cx="7488832" cy="1752600"/>
          </a:xfrm>
        </p:spPr>
        <p:txBody>
          <a:bodyPr>
            <a:normAutofit/>
          </a:bodyPr>
          <a:lstStyle/>
          <a:p>
            <a:pPr algn="ctr"/>
            <a:r>
              <a:rPr lang="cs-CZ" sz="4000" b="1" i="1" dirty="0" smtClean="0"/>
              <a:t>SČÍTÁNÍ S PŘECHODEM DESTÍKY 2</a:t>
            </a:r>
            <a:endParaRPr lang="cs-CZ" sz="4000" b="1" i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5088" y="5373216"/>
            <a:ext cx="6473825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4212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reveal thruBlk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72407311"/>
              </p:ext>
            </p:extLst>
          </p:nvPr>
        </p:nvGraphicFramePr>
        <p:xfrm>
          <a:off x="1009650" y="1806575"/>
          <a:ext cx="7124700" cy="3139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62350"/>
                <a:gridCol w="1187450"/>
                <a:gridCol w="1187450"/>
                <a:gridCol w="11874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Lenka Stará</a:t>
                      </a:r>
                      <a:endParaRPr lang="cs-CZ" dirty="0"/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5.8.2012</a:t>
                      </a:r>
                      <a:endParaRPr lang="cs-CZ" dirty="0"/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baseline="0" dirty="0" smtClean="0"/>
                        <a:t> dne</a:t>
                      </a:r>
                      <a:endParaRPr lang="cs-CZ" dirty="0"/>
                    </a:p>
                  </a:txBody>
                  <a:tcPr marL="79163" marR="79163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9163" marR="79163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 marL="79163" marR="79163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2.A</a:t>
                      </a:r>
                      <a:endParaRPr lang="cs-CZ" dirty="0"/>
                    </a:p>
                  </a:txBody>
                  <a:tcPr marL="79163" marR="79163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 a její aplikace</a:t>
                      </a:r>
                      <a:endParaRPr lang="cs-CZ" dirty="0"/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</a:t>
                      </a:r>
                      <a:endParaRPr lang="cs-CZ" dirty="0"/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Sčítání s</a:t>
                      </a:r>
                      <a:r>
                        <a:rPr lang="cs-CZ" baseline="0" dirty="0" smtClean="0"/>
                        <a:t> přechodem desítky </a:t>
                      </a:r>
                      <a:endParaRPr lang="cs-CZ" dirty="0"/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Sčítání, přechod desítky, rozklad, dopočítávání do</a:t>
                      </a:r>
                      <a:r>
                        <a:rPr lang="cs-CZ" baseline="0" dirty="0" smtClean="0"/>
                        <a:t> desítky, slovní úloha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3855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reveal thruBlk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Mgr. Lenka Stará</a:t>
            </a:r>
            <a:b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2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datum 5.8.2012</a:t>
            </a: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/>
            </a:r>
            <a:b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Určeno pro </a:t>
            </a:r>
            <a:r>
              <a:rPr kumimoji="0" lang="cs-CZ" sz="2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2. </a:t>
            </a: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ročník</a:t>
            </a:r>
            <a:b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Prezentace obsahuje animace.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ANOTACE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5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Výklad:</a:t>
            </a:r>
            <a:endParaRPr kumimoji="0" lang="cs-CZ" sz="16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lvl="0" indent="0">
              <a:spcAft>
                <a:spcPts val="0"/>
              </a:spcAft>
              <a:buClrTx/>
              <a:buNone/>
              <a:defRPr/>
            </a:pPr>
            <a:r>
              <a:rPr kumimoji="0" lang="cs-CZ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Str. 4 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– Slovní úloha – provedeme zápis, při</a:t>
            </a:r>
            <a:r>
              <a:rPr kumimoji="0" lang="cs-CZ" sz="1400" b="1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 znázornění oddělíme desítku čarou nebo zakroužkujeme deset kusů ovoce, vypočítáme a zapíšeme </a:t>
            </a:r>
            <a:r>
              <a:rPr kumimoji="0" lang="cs-CZ" sz="1400" b="1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odpověď</a:t>
            </a:r>
            <a:endParaRPr kumimoji="0" lang="cs-CZ" sz="1400" b="1" i="1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lvl="0" indent="0">
              <a:spcAft>
                <a:spcPts val="0"/>
              </a:spcAft>
              <a:buClrTx/>
              <a:buNone/>
              <a:defRPr/>
            </a:pPr>
            <a:endParaRPr kumimoji="0" lang="cs-CZ" sz="1400" b="1" i="1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lvl="0" indent="0">
              <a:spcAft>
                <a:spcPts val="0"/>
              </a:spcAft>
              <a:buClrTx/>
              <a:buNone/>
              <a:defRPr/>
            </a:pPr>
            <a:r>
              <a:rPr lang="cs-CZ" sz="16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Praktické </a:t>
            </a:r>
            <a:r>
              <a:rPr lang="cs-CZ" sz="16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činnosti: 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Str</a:t>
            </a:r>
            <a:r>
              <a:rPr kumimoji="0" lang="cs-CZ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. 5 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– do prvního</a:t>
            </a:r>
            <a:r>
              <a:rPr kumimoji="0" lang="cs-CZ" sz="1400" b="1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 sloupce tabulky nakreslíme vždy 8 hvězdiček, dopočítáme dva kroužky do deseti a zbylé zakreslíme do druhého sloupce. Vypočítáme příklad a zapíšeme výsledek do čtvrtého sloupce</a:t>
            </a:r>
            <a:endParaRPr kumimoji="0" lang="cs-CZ" sz="1400" b="1" i="1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Str</a:t>
            </a:r>
            <a:r>
              <a:rPr kumimoji="0" lang="cs-CZ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. 6 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– do sloupečků napíšeme čísla</a:t>
            </a:r>
            <a:r>
              <a:rPr kumimoji="0" lang="cs-CZ" sz="1400" b="1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 dle zadání o určitý počet větší nebo menší</a:t>
            </a:r>
            <a:endParaRPr kumimoji="0" lang="cs-CZ" sz="1600" b="1" i="1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1400" b="1" i="1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14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K prezentaci náleží </a:t>
            </a:r>
            <a:r>
              <a:rPr lang="cs-CZ" sz="1400" b="1" i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pracovní list.</a:t>
            </a:r>
            <a:endParaRPr kumimoji="0" lang="cs-CZ" sz="14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774792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reveal thruBlk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 txBox="1">
            <a:spLocks noGrp="1"/>
          </p:cNvSpPr>
          <p:nvPr>
            <p:ph idx="1"/>
          </p:nvPr>
        </p:nvSpPr>
        <p:spPr>
          <a:xfrm>
            <a:off x="429444" y="2990478"/>
            <a:ext cx="8387091" cy="3416320"/>
          </a:xfrm>
          <a:prstGeom prst="rect">
            <a:avLst/>
          </a:prstGeom>
          <a:solidFill>
            <a:schemeClr val="bg1"/>
          </a:solidFill>
          <a:ln w="28575">
            <a:solidFill>
              <a:srgbClr val="92D05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2000" b="1" i="1" dirty="0" smtClean="0">
                <a:solidFill>
                  <a:schemeClr val="accent3">
                    <a:lumMod val="50000"/>
                  </a:schemeClr>
                </a:solidFill>
              </a:rPr>
              <a:t>V košíku leží 8 jablek a 4 hrušky. Kolik kusů ovoce je v košíku?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i="1" dirty="0" smtClean="0">
                <a:solidFill>
                  <a:schemeClr val="accent3">
                    <a:lumMod val="50000"/>
                  </a:schemeClr>
                </a:solidFill>
              </a:rPr>
              <a:t>______________________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i="1" dirty="0" smtClean="0">
                <a:solidFill>
                  <a:schemeClr val="accent3">
                    <a:lumMod val="50000"/>
                  </a:schemeClr>
                </a:solidFill>
              </a:rPr>
              <a:t>______________________	______________________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i="1" dirty="0" smtClean="0">
                <a:solidFill>
                  <a:schemeClr val="accent3">
                    <a:lumMod val="50000"/>
                  </a:schemeClr>
                </a:solidFill>
              </a:rPr>
              <a:t>______________________	______________________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i="1" dirty="0" smtClean="0">
                <a:solidFill>
                  <a:schemeClr val="accent3">
                    <a:lumMod val="50000"/>
                  </a:schemeClr>
                </a:solidFill>
              </a:rPr>
              <a:t>_____________________________________________</a:t>
            </a:r>
            <a:endParaRPr lang="cs-CZ" sz="2000" b="1" i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2052" name="Picture 4" descr="C:\Users\Lenka\AppData\Local\Microsoft\Windows\Temporary Internet Files\Content.IE5\4WK5CY9C\MC900435278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455164"/>
            <a:ext cx="3134276" cy="2174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C:\Users\Lenka\AppData\Local\Microsoft\Windows\Temporary Internet Files\Content.IE5\57J6J4ZZ\MC9001935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19" y="3763738"/>
            <a:ext cx="458893" cy="633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Lenka\AppData\Local\Microsoft\Windows\Temporary Internet Files\Content.IE5\R8G28MHF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6088" y="3827802"/>
            <a:ext cx="585746" cy="585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Lenka\AppData\Local\Microsoft\Windows\Temporary Internet Files\Content.IE5\R8G28MHF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2954" y="3839394"/>
            <a:ext cx="585746" cy="585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Users\Lenka\AppData\Local\Microsoft\Windows\Temporary Internet Files\Content.IE5\R8G28MHF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1834" y="4491104"/>
            <a:ext cx="585746" cy="585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C:\Users\Lenka\AppData\Local\Microsoft\Windows\Temporary Internet Files\Content.IE5\R8G28MHF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8700" y="3786713"/>
            <a:ext cx="585746" cy="585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C:\Users\Lenka\AppData\Local\Microsoft\Windows\Temporary Internet Files\Content.IE5\R8G28MHF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6088" y="4481831"/>
            <a:ext cx="585746" cy="585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C:\Users\Lenka\AppData\Local\Microsoft\Windows\Temporary Internet Files\Content.IE5\R8G28MHF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8700" y="4462459"/>
            <a:ext cx="585746" cy="585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C:\Users\Lenka\AppData\Local\Microsoft\Windows\Temporary Internet Files\Content.IE5\R8G28MHF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2954" y="4481831"/>
            <a:ext cx="585746" cy="585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 descr="C:\Users\Lenka\AppData\Local\Microsoft\Windows\Temporary Internet Files\Content.IE5\R8G28MHF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1834" y="3827802"/>
            <a:ext cx="585746" cy="585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6" descr="C:\Users\Lenka\AppData\Local\Microsoft\Windows\Temporary Internet Files\Content.IE5\57J6J4ZZ\MC9001935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8526" y="3738129"/>
            <a:ext cx="458893" cy="633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6" descr="C:\Users\Lenka\AppData\Local\Microsoft\Windows\Temporary Internet Files\Content.IE5\57J6J4ZZ\MC9001935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4413548"/>
            <a:ext cx="458893" cy="633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6" descr="C:\Users\Lenka\AppData\Local\Microsoft\Windows\Temporary Internet Files\Content.IE5\57J6J4ZZ\MC9001935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8526" y="4433931"/>
            <a:ext cx="458893" cy="633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9353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reveal thruBlk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42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250"/>
                            </p:stCondLst>
                            <p:childTnLst>
                              <p:par>
                                <p:cTn id="24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750"/>
                            </p:stCondLst>
                            <p:childTnLst>
                              <p:par>
                                <p:cTn id="30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500"/>
                            </p:stCondLst>
                            <p:childTnLst>
                              <p:par>
                                <p:cTn id="36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7500"/>
                            </p:stCondLst>
                            <p:childTnLst>
                              <p:par>
                                <p:cTn id="42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01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03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0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07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09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1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3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7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29707189"/>
              </p:ext>
            </p:extLst>
          </p:nvPr>
        </p:nvGraphicFramePr>
        <p:xfrm>
          <a:off x="251520" y="2060848"/>
          <a:ext cx="8640000" cy="3780000"/>
        </p:xfrm>
        <a:graphic>
          <a:graphicData uri="http://schemas.openxmlformats.org/drawingml/2006/table">
            <a:tbl>
              <a:tblPr firstRow="1" bandRow="1">
                <a:tableStyleId>{306799F8-075E-4A3A-A7F6-7FBC6576F1A4}</a:tableStyleId>
              </a:tblPr>
              <a:tblGrid>
                <a:gridCol w="2376264"/>
                <a:gridCol w="2232248"/>
                <a:gridCol w="1944216"/>
                <a:gridCol w="2087272"/>
              </a:tblGrid>
              <a:tr h="540000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solidFill>
                            <a:srgbClr val="0070C0"/>
                          </a:solidFill>
                        </a:rPr>
                        <a:t>********</a:t>
                      </a:r>
                      <a:endParaRPr lang="cs-CZ" sz="2400" b="1" dirty="0">
                        <a:solidFill>
                          <a:srgbClr val="0070C0"/>
                        </a:solidFill>
                      </a:endParaRPr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b="1" dirty="0"/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0" i="1" baseline="0" dirty="0" smtClean="0">
                          <a:solidFill>
                            <a:schemeClr val="tx1"/>
                          </a:solidFill>
                        </a:rPr>
                        <a:t>8+2+1=</a:t>
                      </a:r>
                      <a:endParaRPr lang="cs-CZ" sz="2400" b="0" i="1" dirty="0"/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i="1" baseline="0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 8 + 3 = </a:t>
                      </a:r>
                      <a:endParaRPr lang="cs-CZ" sz="2400" b="1" i="1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540000">
                <a:tc>
                  <a:txBody>
                    <a:bodyPr/>
                    <a:lstStyle/>
                    <a:p>
                      <a:pPr algn="l"/>
                      <a:endParaRPr lang="cs-CZ" sz="2400" b="1" dirty="0"/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b="1" dirty="0"/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b="1" dirty="0"/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i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 8 + 4</a:t>
                      </a:r>
                      <a:r>
                        <a:rPr lang="cs-CZ" sz="2400" b="1" i="1" baseline="0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 </a:t>
                      </a:r>
                      <a:r>
                        <a:rPr lang="cs-CZ" sz="2400" b="1" i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=</a:t>
                      </a:r>
                      <a:endParaRPr lang="cs-CZ" sz="2400" b="1" i="1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540000">
                <a:tc>
                  <a:txBody>
                    <a:bodyPr/>
                    <a:lstStyle/>
                    <a:p>
                      <a:pPr algn="l"/>
                      <a:endParaRPr lang="cs-CZ" sz="2400" b="1"/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b="1" dirty="0"/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b="1" dirty="0"/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i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 8 + 5 =</a:t>
                      </a:r>
                      <a:endParaRPr lang="cs-CZ" sz="2400" b="1" i="1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540000">
                <a:tc>
                  <a:txBody>
                    <a:bodyPr/>
                    <a:lstStyle/>
                    <a:p>
                      <a:pPr algn="l"/>
                      <a:endParaRPr lang="cs-CZ" sz="2400" b="1"/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b="1"/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b="1" dirty="0"/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i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 8 + 6 =	</a:t>
                      </a:r>
                      <a:endParaRPr lang="cs-CZ" sz="2400" b="1" i="1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540000">
                <a:tc>
                  <a:txBody>
                    <a:bodyPr/>
                    <a:lstStyle/>
                    <a:p>
                      <a:pPr algn="l"/>
                      <a:endParaRPr lang="cs-CZ" sz="2400" b="1" dirty="0">
                        <a:solidFill>
                          <a:srgbClr val="0070C0"/>
                        </a:solidFill>
                      </a:endParaRPr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b="1" dirty="0"/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b="1" dirty="0"/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i="1" baseline="0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 8 + 7 = </a:t>
                      </a:r>
                      <a:endParaRPr lang="cs-CZ" sz="2400" b="1" i="1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540000">
                <a:tc>
                  <a:txBody>
                    <a:bodyPr/>
                    <a:lstStyle/>
                    <a:p>
                      <a:pPr algn="l"/>
                      <a:endParaRPr lang="cs-CZ" sz="2400" b="1" dirty="0"/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b="1" dirty="0"/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b="1" dirty="0"/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i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 8 + 8</a:t>
                      </a:r>
                      <a:r>
                        <a:rPr lang="cs-CZ" sz="2400" b="1" i="1" baseline="0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 </a:t>
                      </a:r>
                      <a:r>
                        <a:rPr lang="cs-CZ" sz="2400" b="1" i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=</a:t>
                      </a:r>
                      <a:endParaRPr lang="cs-CZ" sz="2400" b="1" i="1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540000">
                <a:tc>
                  <a:txBody>
                    <a:bodyPr/>
                    <a:lstStyle/>
                    <a:p>
                      <a:pPr algn="l"/>
                      <a:endParaRPr lang="cs-CZ" sz="2400" b="1"/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b="1"/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b="1" dirty="0"/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i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 8 + 9 =</a:t>
                      </a:r>
                      <a:endParaRPr lang="cs-CZ" sz="2400" b="1" i="1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9317" y="2204864"/>
            <a:ext cx="158750" cy="207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204864"/>
            <a:ext cx="158750" cy="207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204864"/>
            <a:ext cx="158750" cy="207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1828" y="332656"/>
            <a:ext cx="1231900" cy="1311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válný popisek 4"/>
          <p:cNvSpPr/>
          <p:nvPr/>
        </p:nvSpPr>
        <p:spPr>
          <a:xfrm>
            <a:off x="3059832" y="578284"/>
            <a:ext cx="2520280" cy="988293"/>
          </a:xfrm>
          <a:prstGeom prst="wedgeEllipseCallout">
            <a:avLst>
              <a:gd name="adj1" fmla="val -73980"/>
              <a:gd name="adj2" fmla="val -24240"/>
            </a:avLst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i="1" dirty="0" smtClean="0"/>
              <a:t>Dokresli a vypočítej!</a:t>
            </a:r>
            <a:endParaRPr lang="cs-CZ" sz="2000" i="1" dirty="0"/>
          </a:p>
        </p:txBody>
      </p:sp>
    </p:spTree>
    <p:extLst>
      <p:ext uri="{BB962C8B-B14F-4D97-AF65-F5344CB8AC3E}">
        <p14:creationId xmlns:p14="http://schemas.microsoft.com/office/powerpoint/2010/main" val="805792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reveal thruBlk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750"/>
                            </p:stCondLst>
                            <p:childTnLst>
                              <p:par>
                                <p:cTn id="1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620688"/>
            <a:ext cx="1231900" cy="1311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válný popisek 4"/>
          <p:cNvSpPr/>
          <p:nvPr/>
        </p:nvSpPr>
        <p:spPr>
          <a:xfrm>
            <a:off x="2915816" y="288032"/>
            <a:ext cx="2520280" cy="988293"/>
          </a:xfrm>
          <a:prstGeom prst="wedgeEllipseCallout">
            <a:avLst>
              <a:gd name="adj1" fmla="val -77004"/>
              <a:gd name="adj2" fmla="val 27805"/>
            </a:avLst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i="1" dirty="0" smtClean="0"/>
              <a:t>Napiš čísla:</a:t>
            </a:r>
            <a:endParaRPr lang="cs-CZ" sz="2000" i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43959132"/>
              </p:ext>
            </p:extLst>
          </p:nvPr>
        </p:nvGraphicFramePr>
        <p:xfrm>
          <a:off x="1043608" y="2780928"/>
          <a:ext cx="1152000" cy="3456000"/>
        </p:xfrm>
        <a:graphic>
          <a:graphicData uri="http://schemas.openxmlformats.org/drawingml/2006/table">
            <a:tbl>
              <a:tblPr firstRow="1" bandRow="1">
                <a:tableStyleId>{EB344D84-9AFB-497E-A393-DC336BA19D2E}</a:tableStyleId>
              </a:tblPr>
              <a:tblGrid>
                <a:gridCol w="576000"/>
                <a:gridCol w="576000"/>
              </a:tblGrid>
              <a:tr h="57600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7600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7600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9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7600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11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7600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13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7600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15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75487281"/>
              </p:ext>
            </p:extLst>
          </p:nvPr>
        </p:nvGraphicFramePr>
        <p:xfrm>
          <a:off x="2915816" y="2780928"/>
          <a:ext cx="1152000" cy="3456000"/>
        </p:xfrm>
        <a:graphic>
          <a:graphicData uri="http://schemas.openxmlformats.org/drawingml/2006/table">
            <a:tbl>
              <a:tblPr firstRow="1" bandRow="1">
                <a:tableStyleId>{EB344D84-9AFB-497E-A393-DC336BA19D2E}</a:tableStyleId>
              </a:tblPr>
              <a:tblGrid>
                <a:gridCol w="576000"/>
                <a:gridCol w="576000"/>
              </a:tblGrid>
              <a:tr h="57600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7600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7600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7600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10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7600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18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7600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14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7955760"/>
              </p:ext>
            </p:extLst>
          </p:nvPr>
        </p:nvGraphicFramePr>
        <p:xfrm>
          <a:off x="4644008" y="2780928"/>
          <a:ext cx="1152000" cy="3456000"/>
        </p:xfrm>
        <a:graphic>
          <a:graphicData uri="http://schemas.openxmlformats.org/drawingml/2006/table">
            <a:tbl>
              <a:tblPr firstRow="1" bandRow="1">
                <a:tableStyleId>{EB344D84-9AFB-497E-A393-DC336BA19D2E}</a:tableStyleId>
              </a:tblPr>
              <a:tblGrid>
                <a:gridCol w="576000"/>
                <a:gridCol w="576000"/>
              </a:tblGrid>
              <a:tr h="57600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17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7600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15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7600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13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7600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11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7600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9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7600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91378387"/>
              </p:ext>
            </p:extLst>
          </p:nvPr>
        </p:nvGraphicFramePr>
        <p:xfrm>
          <a:off x="6588224" y="2780928"/>
          <a:ext cx="1152000" cy="3456000"/>
        </p:xfrm>
        <a:graphic>
          <a:graphicData uri="http://schemas.openxmlformats.org/drawingml/2006/table">
            <a:tbl>
              <a:tblPr firstRow="1" bandRow="1">
                <a:tableStyleId>{EB344D84-9AFB-497E-A393-DC336BA19D2E}</a:tableStyleId>
              </a:tblPr>
              <a:tblGrid>
                <a:gridCol w="576000"/>
                <a:gridCol w="576000"/>
              </a:tblGrid>
              <a:tr h="576000">
                <a:tc>
                  <a:txBody>
                    <a:bodyPr/>
                    <a:lstStyle/>
                    <a:p>
                      <a:pPr algn="ctr"/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3 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7600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7600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7600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7600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7600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827584" y="2276872"/>
            <a:ext cx="1656184" cy="3693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i="1" dirty="0" smtClean="0">
                <a:solidFill>
                  <a:schemeClr val="bg1"/>
                </a:solidFill>
              </a:rPr>
              <a:t>o 3 větší</a:t>
            </a:r>
            <a:endParaRPr lang="cs-CZ" b="1" i="1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663788" y="2276872"/>
            <a:ext cx="1656184" cy="3693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i="1" dirty="0" smtClean="0">
                <a:solidFill>
                  <a:schemeClr val="bg1"/>
                </a:solidFill>
              </a:rPr>
              <a:t>o 4 menší</a:t>
            </a:r>
            <a:endParaRPr lang="cs-CZ" b="1" i="1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341304" y="2276872"/>
            <a:ext cx="1656184" cy="3693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i="1" dirty="0" smtClean="0">
                <a:solidFill>
                  <a:schemeClr val="bg1"/>
                </a:solidFill>
              </a:rPr>
              <a:t>o 2 větší</a:t>
            </a:r>
            <a:endParaRPr lang="cs-CZ" b="1" i="1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300192" y="2276872"/>
            <a:ext cx="1656184" cy="3693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i="1" dirty="0" smtClean="0">
                <a:solidFill>
                  <a:schemeClr val="bg1"/>
                </a:solidFill>
              </a:rPr>
              <a:t>o 5 větší</a:t>
            </a:r>
            <a:endParaRPr lang="cs-CZ" b="1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17637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reveal thruBlk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2" grpId="0" animBg="1"/>
      <p:bldP spid="10" grpId="0" animBg="1"/>
      <p:bldP spid="11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Verdana"/>
                <a:ea typeface="+mj-ea"/>
              </a:rPr>
              <a:t>Použité zdroje: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Verdana"/>
              <a:ea typeface="+mj-ea"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EABB00"/>
              </a:buClr>
              <a:buSzTx/>
              <a:buFont typeface="Wingdings 2" charset="2"/>
              <a:buNone/>
              <a:tabLst/>
              <a:defRPr/>
            </a:pP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Verdana"/>
                <a:ea typeface="+mn-ea"/>
                <a:cs typeface="+mn-cs"/>
              </a:rPr>
              <a:t>Otevřená galerie Microsoft.com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EABB00"/>
              </a:buClr>
              <a:buSzTx/>
              <a:buFont typeface="Wingdings 2" charset="2"/>
              <a:buNone/>
              <a:tabLst/>
              <a:defRPr/>
            </a:pPr>
            <a:endParaRPr kumimoji="0" lang="cs-CZ" sz="18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Verdana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EABB00"/>
              </a:buClr>
              <a:buSzTx/>
              <a:buFont typeface="Wingdings 2" charset="2"/>
              <a:buNone/>
              <a:tabLst/>
              <a:defRPr/>
            </a:pPr>
            <a:endParaRPr kumimoji="0" lang="cs-CZ" sz="18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Verdana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EABB00"/>
              </a:buClr>
              <a:buSzTx/>
              <a:buFont typeface="Wingdings 2" charset="2"/>
              <a:buNone/>
              <a:tabLst/>
              <a:defRPr/>
            </a:pPr>
            <a:endParaRPr kumimoji="0" lang="cs-CZ" sz="18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Verdana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EABB00"/>
              </a:buClr>
              <a:buSzTx/>
              <a:buFont typeface="Wingdings 2" charset="2"/>
              <a:buNone/>
              <a:tabLst/>
              <a:defRPr/>
            </a:pPr>
            <a:endParaRPr kumimoji="0" lang="cs-CZ" sz="18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Verdana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EABB00"/>
              </a:buClr>
              <a:buSzTx/>
              <a:buFont typeface="Wingdings 2" charset="2"/>
              <a:buNone/>
              <a:tabLst/>
              <a:defRPr/>
            </a:pPr>
            <a:endParaRPr kumimoji="0" lang="cs-CZ" sz="18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Verdana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EABB00"/>
              </a:buClr>
              <a:buSzTx/>
              <a:buFont typeface="Wingdings 2" charset="2"/>
              <a:buNone/>
              <a:tabLst/>
              <a:defRPr/>
            </a:pPr>
            <a:endParaRPr kumimoji="0" lang="cs-CZ" sz="18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Verdana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EABB00"/>
              </a:buClr>
              <a:buSzTx/>
              <a:buFont typeface="Wingdings 2" charset="2"/>
              <a:buNone/>
              <a:tabLst/>
              <a:defRPr/>
            </a:pPr>
            <a:endParaRPr kumimoji="0" lang="cs-CZ" sz="18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Verdana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EABB00"/>
              </a:buClr>
              <a:buSzTx/>
              <a:buFont typeface="Wingdings 2" charset="2"/>
              <a:buNone/>
              <a:tabLst/>
              <a:defRPr/>
            </a:pPr>
            <a:endParaRPr kumimoji="0" lang="cs-CZ" sz="18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Verdana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EABB00"/>
              </a:buClr>
              <a:buSzTx/>
              <a:buFont typeface="Wingdings 2" charset="2"/>
              <a:buNone/>
              <a:tabLst/>
              <a:defRPr/>
            </a:pPr>
            <a:endParaRPr kumimoji="0" lang="cs-CZ" sz="18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Verdana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52435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reveal thruBlk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150</TotalTime>
  <Words>249</Words>
  <Application>Microsoft Office PowerPoint</Application>
  <PresentationFormat>Předvádění na obrazovce (4:3)</PresentationFormat>
  <Paragraphs>80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Summer</vt:lpstr>
      <vt:lpstr>NÁZEV ŠKOLY:  ZŠ Karla Klíče Hostinné AUTOR: Mgr. Lenka Stará NÁZEV: VY_32_INOVACE_13_A_7_sčítání s přechodem desítky 2 TÉMA:  sčítání s přechodem desítky 2 ČÍSLO PROJEKTU: CZ.1.07/1.4.00/21.2131</vt:lpstr>
      <vt:lpstr>Prezentace aplikace PowerPoint</vt:lpstr>
      <vt:lpstr>Mgr. Lenka Stará datum 5.8.2012 Určeno pro 2. ročník Prezentace obsahuje animace.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 Stará</cp:lastModifiedBy>
  <cp:revision>23</cp:revision>
  <dcterms:created xsi:type="dcterms:W3CDTF">2012-07-08T13:50:26Z</dcterms:created>
  <dcterms:modified xsi:type="dcterms:W3CDTF">2012-08-19T19:47:27Z</dcterms:modified>
</cp:coreProperties>
</file>