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3" r:id="rId8"/>
    <p:sldId id="265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33"/>
    <a:srgbClr val="89EC6E"/>
    <a:srgbClr val="FFCC00"/>
    <a:srgbClr val="2705F1"/>
    <a:srgbClr val="3B3B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A08F4-E29D-4B3C-8FFC-D3132017943D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EBF2A-C596-41F2-94F6-44B5A6FC86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2.gstatic.com/images?q=tbn:ANd9GcSUO_6jXB03oooHbkS7_xyRty8gkQi6ifD8lV1nrA4aoDPC4xup" TargetMode="External"/><Relationship Id="rId2" Type="http://schemas.openxmlformats.org/officeDocument/2006/relationships/hyperlink" Target="http://t2.gstatic.com/images?q=tbn:ANd9GcTzOiRqk7GSAowk9xIKImhlJN_xUdBywqWn8Xp6xq5KE3ZXf6cPu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THJdziqQcW7-DACdxfeEE8E-KX9aTxqX-WpGKNl3y9xG7ywn7EVw" TargetMode="External"/><Relationship Id="rId5" Type="http://schemas.openxmlformats.org/officeDocument/2006/relationships/hyperlink" Target="http://t0.gstatic.com/images?q=tbn:ANd9GcSsQxnMffMXsbNR2FLfSSyVS5uhwkFN6qkGOhYFxhQspZx7RAfXKw" TargetMode="External"/><Relationship Id="rId4" Type="http://schemas.openxmlformats.org/officeDocument/2006/relationships/hyperlink" Target="http://www.kuratka-dubi.estranky.cz/img/picture/24/barevne-kuratk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216024"/>
          </a:xfrm>
        </p:spPr>
        <p:txBody>
          <a:bodyPr>
            <a:normAutofit fontScale="90000"/>
          </a:bodyPr>
          <a:lstStyle/>
          <a:p>
            <a:r>
              <a:rPr lang="cs-CZ" sz="1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DUM / VYDMUCHOV / POLIAČÍKOVÁ/ JAZYK A  JAZYKOVÁ KOMUNIKACE/ 021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717032"/>
            <a:ext cx="5184576" cy="230425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Co jsou to přídavná jména?</a:t>
            </a:r>
          </a:p>
          <a:p>
            <a:pPr marL="514350" indent="-514350">
              <a:buAutoNum type="arabicPeriod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Jak se na ně ptáme?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6381328"/>
            <a:ext cx="320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ING. JANA POLIAČÍKOVÁ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4664"/>
            <a:ext cx="7848872" cy="2862322"/>
          </a:xfrm>
          <a:prstGeom prst="rect">
            <a:avLst/>
          </a:prstGeom>
          <a:noFill/>
          <a:ln w="57150">
            <a:noFill/>
          </a:ln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</a:t>
            </a:r>
          </a:p>
          <a:p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PŘÍDAVNÁ JMÉNA</a:t>
            </a:r>
          </a:p>
          <a:p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- ÚVOD</a:t>
            </a:r>
            <a:endParaRPr lang="cs-CZ" sz="72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92896"/>
            <a:ext cx="3458900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8136904" cy="4680520"/>
          </a:xfrm>
          <a:effectLst>
            <a:softEdge rad="317500"/>
          </a:effectLst>
        </p:spPr>
        <p:txBody>
          <a:bodyPr>
            <a:normAutofit/>
          </a:bodyPr>
          <a:lstStyle/>
          <a:p>
            <a:pPr marL="274320" indent="-274320" algn="ctr">
              <a:buNone/>
              <a:defRPr/>
            </a:pPr>
            <a:r>
              <a:rPr lang="cs-CZ" b="1" u="sng" dirty="0" smtClean="0">
                <a:solidFill>
                  <a:srgbClr val="FF0000"/>
                </a:solidFill>
                <a:latin typeface="Comic Sans MS" pitchFamily="66" charset="0"/>
              </a:rPr>
              <a:t>Přídavná jména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jsou slova, která přidáváme k podstatným jménům, abychom jejich význam blíže určili. </a:t>
            </a:r>
          </a:p>
          <a:p>
            <a:pPr marL="274320" indent="-274320" algn="ctr">
              <a:buNone/>
              <a:defRPr/>
            </a:pP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Vyjadřují vlastnosti osob, zvířat a věcí. </a:t>
            </a:r>
          </a:p>
          <a:p>
            <a:pPr marL="274320" indent="-274320" algn="ctr">
              <a:buNone/>
              <a:defRPr/>
            </a:pPr>
            <a:r>
              <a:rPr lang="cs-CZ" dirty="0" smtClean="0">
                <a:latin typeface="Comic Sans MS" pitchFamily="66" charset="0"/>
              </a:rPr>
              <a:t>Jsou to slova ohebná, skloňujeme je. </a:t>
            </a:r>
          </a:p>
          <a:p>
            <a:pPr marL="274320" indent="-274320" algn="ctr">
              <a:buNone/>
              <a:defRPr/>
            </a:pPr>
            <a:r>
              <a:rPr lang="cs-CZ" dirty="0" smtClean="0">
                <a:latin typeface="Comic Sans MS" pitchFamily="66" charset="0"/>
              </a:rPr>
              <a:t>S podstatným jménem, ke kterému patří, se shodují v pádě, čísle a rodě.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395536" y="151038"/>
            <a:ext cx="8229600" cy="1754326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Co jsou to přídavná jména?      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 spd="med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060848"/>
            <a:ext cx="7776864" cy="47971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b="1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Ptáme se na ně tázacími </a:t>
            </a:r>
            <a:r>
              <a:rPr lang="cs-CZ" sz="3600" b="1" dirty="0" smtClean="0">
                <a:latin typeface="Comic Sans MS" pitchFamily="66" charset="0"/>
              </a:rPr>
              <a:t>zájmeny:</a:t>
            </a:r>
            <a:endParaRPr lang="cs-CZ" sz="3600" b="1" dirty="0" smtClean="0">
              <a:latin typeface="Comic Sans MS" pitchFamily="66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JAKÝ? JAKÁ? JAKÉ?</a:t>
            </a:r>
          </a:p>
          <a:p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KTERÝ? KTERÁ? KTERÉ?</a:t>
            </a:r>
          </a:p>
          <a:p>
            <a:r>
              <a:rPr lang="cs-CZ" sz="3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omic Sans MS" pitchFamily="66" charset="0"/>
              </a:rPr>
              <a:t>ČÍ?</a:t>
            </a:r>
          </a:p>
          <a:p>
            <a:pPr>
              <a:buNone/>
            </a:pPr>
            <a:endParaRPr lang="cs-CZ" dirty="0" smtClean="0"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457200" y="106265"/>
            <a:ext cx="8229600" cy="1754326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Jak se na přídavná jména ptáme?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Pamatujte si!</a:t>
            </a:r>
            <a: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60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latin typeface="Comic Sans MS" pitchFamily="66" charset="0"/>
              </a:rPr>
              <a:t>            </a:t>
            </a:r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Důležité!!!</a:t>
            </a:r>
          </a:p>
          <a:p>
            <a:pPr algn="ctr">
              <a:buNone/>
            </a:pPr>
            <a:r>
              <a:rPr lang="cs-CZ" sz="4000" dirty="0" smtClean="0">
                <a:latin typeface="Comic Sans MS" pitchFamily="66" charset="0"/>
              </a:rPr>
              <a:t>Přídavná jména vyjadřují vlastnosti podstatných jmen, </a:t>
            </a:r>
            <a:r>
              <a:rPr lang="cs-CZ" sz="4000" dirty="0" smtClean="0">
                <a:latin typeface="Comic Sans MS" pitchFamily="66" charset="0"/>
              </a:rPr>
              <a:t>             v </a:t>
            </a:r>
            <a:r>
              <a:rPr lang="cs-CZ" sz="4000" dirty="0" smtClean="0">
                <a:latin typeface="Comic Sans MS" pitchFamily="66" charset="0"/>
              </a:rPr>
              <a:t>jejichž blízkosti se vyskytují.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04664"/>
            <a:ext cx="784887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     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712968" cy="53012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   V podstatě nám říkají, jaké to 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   podstatné jméno je. Například: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             žluté</a:t>
            </a:r>
            <a:r>
              <a:rPr lang="cs-CZ" sz="3600" b="1" dirty="0" smtClean="0">
                <a:latin typeface="Comic Sans MS" pitchFamily="66" charset="0"/>
              </a:rPr>
              <a:t> kuře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             </a:t>
            </a:r>
            <a:r>
              <a:rPr lang="cs-CZ" sz="3600" b="1" dirty="0" smtClean="0">
                <a:solidFill>
                  <a:srgbClr val="99FF33"/>
                </a:solidFill>
                <a:latin typeface="Comic Sans MS" pitchFamily="66" charset="0"/>
              </a:rPr>
              <a:t>zelený</a:t>
            </a:r>
            <a:r>
              <a:rPr lang="cs-CZ" sz="3600" b="1" dirty="0" smtClean="0">
                <a:latin typeface="Comic Sans MS" pitchFamily="66" charset="0"/>
              </a:rPr>
              <a:t> strom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             </a:t>
            </a:r>
            <a:r>
              <a:rPr lang="cs-CZ" sz="3600" b="1" dirty="0" smtClean="0">
                <a:solidFill>
                  <a:srgbClr val="FFCC00"/>
                </a:solidFill>
                <a:latin typeface="Comic Sans MS" pitchFamily="66" charset="0"/>
              </a:rPr>
              <a:t>nákladní</a:t>
            </a:r>
            <a:r>
              <a:rPr lang="cs-CZ" sz="3600" b="1" dirty="0" smtClean="0">
                <a:latin typeface="Comic Sans MS" pitchFamily="66" charset="0"/>
              </a:rPr>
              <a:t> auto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PŘÍDAVNÁ JMÉNA        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7" name="Obrázek 6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797152"/>
            <a:ext cx="144016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 l="26372" t="31175" r="16489"/>
          <a:stretch>
            <a:fillRect/>
          </a:stretch>
        </p:blipFill>
        <p:spPr bwMode="auto">
          <a:xfrm>
            <a:off x="4067945" y="4913784"/>
            <a:ext cx="1368152" cy="1858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5013176"/>
            <a:ext cx="2752725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8352928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Utvoř vhodné dvojice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1484784"/>
            <a:ext cx="28803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  lyžařská</a:t>
            </a:r>
          </a:p>
          <a:p>
            <a:r>
              <a:rPr lang="cs-CZ" sz="3600" dirty="0" smtClean="0">
                <a:latin typeface="Comic Sans MS" pitchFamily="66" charset="0"/>
              </a:rPr>
              <a:t>  mýdlová</a:t>
            </a:r>
          </a:p>
          <a:p>
            <a:r>
              <a:rPr lang="cs-CZ" sz="3600" dirty="0" smtClean="0">
                <a:latin typeface="Comic Sans MS" pitchFamily="66" charset="0"/>
              </a:rPr>
              <a:t>  pardubický</a:t>
            </a:r>
          </a:p>
          <a:p>
            <a:r>
              <a:rPr lang="cs-CZ" sz="3600" dirty="0" smtClean="0">
                <a:latin typeface="Comic Sans MS" pitchFamily="66" charset="0"/>
              </a:rPr>
              <a:t>  starý</a:t>
            </a:r>
          </a:p>
          <a:p>
            <a:r>
              <a:rPr lang="cs-CZ" sz="3600" dirty="0" smtClean="0">
                <a:latin typeface="Comic Sans MS" pitchFamily="66" charset="0"/>
              </a:rPr>
              <a:t>  rozbité</a:t>
            </a:r>
          </a:p>
          <a:p>
            <a:r>
              <a:rPr lang="cs-CZ" sz="3600" dirty="0" smtClean="0">
                <a:latin typeface="Comic Sans MS" pitchFamily="66" charset="0"/>
              </a:rPr>
              <a:t>  zlý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1484784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  bublina</a:t>
            </a:r>
          </a:p>
          <a:p>
            <a:r>
              <a:rPr lang="cs-CZ" sz="3600" dirty="0" smtClean="0">
                <a:latin typeface="Comic Sans MS" pitchFamily="66" charset="0"/>
              </a:rPr>
              <a:t>  dům</a:t>
            </a:r>
          </a:p>
          <a:p>
            <a:r>
              <a:rPr lang="cs-CZ" sz="3600" dirty="0" smtClean="0">
                <a:latin typeface="Comic Sans MS" pitchFamily="66" charset="0"/>
              </a:rPr>
              <a:t>  bunda</a:t>
            </a:r>
          </a:p>
          <a:p>
            <a:r>
              <a:rPr lang="cs-CZ" sz="3600" dirty="0" smtClean="0">
                <a:latin typeface="Comic Sans MS" pitchFamily="66" charset="0"/>
              </a:rPr>
              <a:t>  okno</a:t>
            </a:r>
          </a:p>
          <a:p>
            <a:r>
              <a:rPr lang="cs-CZ" sz="3600" dirty="0" smtClean="0">
                <a:latin typeface="Comic Sans MS" pitchFamily="66" charset="0"/>
              </a:rPr>
              <a:t>  pes</a:t>
            </a:r>
          </a:p>
          <a:p>
            <a:r>
              <a:rPr lang="cs-CZ" sz="3600" dirty="0" smtClean="0">
                <a:latin typeface="Comic Sans MS" pitchFamily="66" charset="0"/>
              </a:rPr>
              <a:t>  perník</a:t>
            </a:r>
            <a:endParaRPr lang="cs-CZ" sz="3600" dirty="0">
              <a:latin typeface="Comic Sans MS" pitchFamily="66" charset="0"/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>
            <a:off x="2771800" y="1916832"/>
            <a:ext cx="3384376" cy="1080120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2699792" y="1844824"/>
            <a:ext cx="3456384" cy="576064"/>
          </a:xfrm>
          <a:prstGeom prst="straightConnector1">
            <a:avLst/>
          </a:prstGeom>
          <a:ln w="444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275856" y="2924944"/>
            <a:ext cx="2808312" cy="1656184"/>
          </a:xfrm>
          <a:prstGeom prst="straightConnector1">
            <a:avLst/>
          </a:prstGeom>
          <a:ln w="44450">
            <a:solidFill>
              <a:srgbClr val="89EC6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1979712" y="2420888"/>
            <a:ext cx="4032448" cy="1080120"/>
          </a:xfrm>
          <a:prstGeom prst="straightConnector1">
            <a:avLst/>
          </a:prstGeom>
          <a:ln w="44450">
            <a:solidFill>
              <a:srgbClr val="99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2555776" y="3501008"/>
            <a:ext cx="3528392" cy="576064"/>
          </a:xfrm>
          <a:prstGeom prst="straightConnector1">
            <a:avLst/>
          </a:prstGeom>
          <a:ln w="4445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1547664" y="4077072"/>
            <a:ext cx="4536504" cy="576064"/>
          </a:xfrm>
          <a:prstGeom prst="straightConnector1">
            <a:avLst/>
          </a:prstGeom>
          <a:ln w="44450">
            <a:solidFill>
              <a:schemeClr val="accent6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344816" cy="1368152"/>
          </a:xfrm>
          <a:ln w="762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Řekni slova opačného významu</a:t>
            </a:r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2016224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široký  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hustý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drahý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kyselý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suchá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dlouhá</a:t>
            </a:r>
          </a:p>
          <a:p>
            <a:pPr>
              <a:buNone/>
            </a:pPr>
            <a:r>
              <a:rPr lang="cs-CZ" sz="3600" b="1" dirty="0" smtClean="0">
                <a:latin typeface="Comic Sans MS" pitchFamily="66" charset="0"/>
              </a:rPr>
              <a:t>veselá</a:t>
            </a:r>
          </a:p>
          <a:p>
            <a:pPr>
              <a:buNone/>
            </a:pPr>
            <a:endParaRPr lang="cs-CZ" sz="4000" dirty="0" smtClean="0">
              <a:latin typeface="Comic Sans MS" pitchFamily="66" charset="0"/>
            </a:endParaRPr>
          </a:p>
          <a:p>
            <a:pPr>
              <a:buNone/>
            </a:pPr>
            <a:endParaRPr lang="cs-CZ" sz="4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6021289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04048" y="1700808"/>
            <a:ext cx="201622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>
              <a:latin typeface="Comic Sans MS" pitchFamily="66" charset="0"/>
            </a:endParaRPr>
          </a:p>
          <a:p>
            <a:r>
              <a:rPr lang="cs-CZ" sz="4000" b="1" dirty="0" smtClean="0">
                <a:latin typeface="Comic Sans MS" pitchFamily="66" charset="0"/>
              </a:rPr>
              <a:t>malá</a:t>
            </a:r>
          </a:p>
          <a:p>
            <a:r>
              <a:rPr lang="cs-CZ" sz="4000" b="1" dirty="0" smtClean="0">
                <a:latin typeface="Comic Sans MS" pitchFamily="66" charset="0"/>
              </a:rPr>
              <a:t>nové</a:t>
            </a:r>
          </a:p>
          <a:p>
            <a:r>
              <a:rPr lang="cs-CZ" sz="4000" b="1" dirty="0" smtClean="0">
                <a:latin typeface="Comic Sans MS" pitchFamily="66" charset="0"/>
              </a:rPr>
              <a:t>špinavé</a:t>
            </a:r>
          </a:p>
          <a:p>
            <a:r>
              <a:rPr lang="cs-CZ" sz="4000" b="1" dirty="0" smtClean="0">
                <a:latin typeface="Comic Sans MS" pitchFamily="66" charset="0"/>
              </a:rPr>
              <a:t>světlé</a:t>
            </a:r>
          </a:p>
          <a:p>
            <a:r>
              <a:rPr lang="cs-CZ" sz="4000" b="1" dirty="0" smtClean="0">
                <a:latin typeface="Comic Sans MS" pitchFamily="66" charset="0"/>
              </a:rPr>
              <a:t>bílé</a:t>
            </a:r>
          </a:p>
          <a:p>
            <a:r>
              <a:rPr lang="cs-CZ" sz="4000" b="1" dirty="0" smtClean="0">
                <a:latin typeface="Comic Sans MS" pitchFamily="66" charset="0"/>
              </a:rPr>
              <a:t>vysoké</a:t>
            </a:r>
          </a:p>
          <a:p>
            <a:endParaRPr lang="cs-CZ" sz="4000" dirty="0" smtClean="0">
              <a:latin typeface="Comic Sans MS" pitchFamily="66" charset="0"/>
            </a:endParaRPr>
          </a:p>
          <a:p>
            <a:endParaRPr lang="cs-CZ" sz="4000" dirty="0" smtClean="0">
              <a:latin typeface="Comic Sans MS" pitchFamily="66" charset="0"/>
            </a:endParaRPr>
          </a:p>
          <a:p>
            <a:endParaRPr lang="cs-CZ" sz="4000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483768" y="1772816"/>
            <a:ext cx="223224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úzký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řídký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levný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sladký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mokrá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krátká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smutná</a:t>
            </a:r>
            <a:endParaRPr lang="cs-CZ" sz="40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164288" y="2348880"/>
            <a:ext cx="180020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velká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staré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čisté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tmavé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černé</a:t>
            </a:r>
          </a:p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nízké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2000"/>
                                        <p:tgtEl>
                                          <p:spTgt spid="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2000"/>
                                        <p:tgtEl>
                                          <p:spTgt spid="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2000"/>
                                        <p:tgtEl>
                                          <p:spTgt spid="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2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344816" cy="1368152"/>
          </a:xfrm>
          <a:ln w="76200"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/>
            </a:r>
            <a:b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</a:br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Vyhledej přídavná jména</a:t>
            </a:r>
            <a: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/>
            </a:r>
            <a:br>
              <a:rPr lang="cs-CZ" sz="48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568952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>
                <a:latin typeface="Comic Sans MS" pitchFamily="66" charset="0"/>
              </a:rPr>
              <a:t>Heřmánek je léčivá bylina. </a:t>
            </a:r>
          </a:p>
          <a:p>
            <a:pPr>
              <a:buNone/>
            </a:pPr>
            <a:r>
              <a:rPr lang="cs-CZ" sz="4000" dirty="0" smtClean="0">
                <a:latin typeface="Comic Sans MS" pitchFamily="66" charset="0"/>
              </a:rPr>
              <a:t>Vlčí mák je červený.</a:t>
            </a:r>
          </a:p>
          <a:p>
            <a:pPr>
              <a:buNone/>
            </a:pPr>
            <a:r>
              <a:rPr lang="cs-CZ" sz="4000" dirty="0" smtClean="0">
                <a:latin typeface="Comic Sans MS" pitchFamily="66" charset="0"/>
              </a:rPr>
              <a:t>Léto je teplé roční období. </a:t>
            </a:r>
          </a:p>
          <a:p>
            <a:pPr>
              <a:buNone/>
            </a:pPr>
            <a:r>
              <a:rPr lang="cs-CZ" sz="4000" dirty="0" smtClean="0">
                <a:latin typeface="Comic Sans MS" pitchFamily="66" charset="0"/>
              </a:rPr>
              <a:t>Nová budova je </a:t>
            </a:r>
            <a:r>
              <a:rPr lang="cs-CZ" sz="4000" dirty="0" smtClean="0">
                <a:latin typeface="Comic Sans MS" pitchFamily="66" charset="0"/>
              </a:rPr>
              <a:t>krásná. </a:t>
            </a:r>
            <a:endParaRPr lang="cs-CZ" sz="40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4000" dirty="0" smtClean="0">
                <a:latin typeface="Comic Sans MS" pitchFamily="66" charset="0"/>
              </a:rPr>
              <a:t>Nákladní vlak je dlouhý. </a:t>
            </a:r>
          </a:p>
          <a:p>
            <a:pPr>
              <a:buNone/>
            </a:pPr>
            <a:r>
              <a:rPr lang="cs-CZ" sz="4000" dirty="0" smtClean="0">
                <a:latin typeface="Comic Sans MS" pitchFamily="66" charset="0"/>
              </a:rPr>
              <a:t>Jahody jsou zralé a chutné.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6021289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635896" y="2348880"/>
            <a:ext cx="1296144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39552" y="2996952"/>
            <a:ext cx="792088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275856" y="2996952"/>
            <a:ext cx="1728192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339752" y="3789040"/>
            <a:ext cx="1080120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635896" y="3789040"/>
            <a:ext cx="1224136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467544" y="4509120"/>
            <a:ext cx="1152128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211960" y="4509120"/>
            <a:ext cx="1584176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467544" y="5229200"/>
            <a:ext cx="1944216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4355976" y="5229200"/>
            <a:ext cx="1584176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3491880" y="5949280"/>
            <a:ext cx="1008112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5220072" y="5949280"/>
            <a:ext cx="1512168" cy="0"/>
          </a:xfrm>
          <a:prstGeom prst="line">
            <a:avLst/>
          </a:prstGeom>
          <a:ln w="444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  <a:ln w="7620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Pomocí přídavných jmen popiš lidi na obrázku.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4839"/>
          <a:stretch>
            <a:fillRect/>
          </a:stretch>
        </p:blipFill>
        <p:spPr bwMode="auto">
          <a:xfrm>
            <a:off x="827584" y="1714629"/>
            <a:ext cx="7560840" cy="50472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208912" cy="923330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">
                  <a:solidFill>
                    <a:srgbClr val="FF000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Arial Black" pitchFamily="34" charset="0"/>
              </a:rPr>
              <a:t>   POUŽITÉ ZDROJE</a:t>
            </a:r>
            <a:endParaRPr lang="cs-CZ" sz="5400" b="1" dirty="0">
              <a:ln w="1905">
                <a:solidFill>
                  <a:srgbClr val="FF000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1100" dirty="0" err="1" smtClean="0">
                <a:solidFill>
                  <a:srgbClr val="2705F1"/>
                </a:solidFill>
                <a:latin typeface="Comic Sans MS" pitchFamily="66" charset="0"/>
                <a:cs typeface="Times New Roman" pitchFamily="18" charset="0"/>
              </a:rPr>
              <a:t>Profousová</a:t>
            </a:r>
            <a:r>
              <a:rPr lang="cs-CZ" sz="1100" dirty="0" smtClean="0">
                <a:solidFill>
                  <a:srgbClr val="2705F1"/>
                </a:solidFill>
                <a:latin typeface="Comic Sans MS" pitchFamily="66" charset="0"/>
                <a:cs typeface="Times New Roman" pitchFamily="18" charset="0"/>
              </a:rPr>
              <a:t>, I., Stoupová, A. Český jazyk pro 8.ročník zvláštní školy. Praha : SEPTIMA, 1996. ISBN 80-85801-76-0</a:t>
            </a:r>
          </a:p>
          <a:p>
            <a:pPr lvl="0"/>
            <a:r>
              <a:rPr lang="cs-CZ" sz="1100" dirty="0" smtClean="0"/>
              <a:t>[online]. [cit.15-02-2012]. Dostupné z URL: &lt;</a:t>
            </a:r>
            <a:r>
              <a:rPr lang="cs-CZ" sz="1100" u="sng" dirty="0" smtClean="0">
                <a:hlinkClick r:id="rId2"/>
              </a:rPr>
              <a:t>http://t2.gstatic.com/</a:t>
            </a:r>
            <a:r>
              <a:rPr lang="cs-CZ" sz="1100" u="sng" dirty="0" err="1" smtClean="0">
                <a:hlinkClick r:id="rId2"/>
              </a:rPr>
              <a:t>images</a:t>
            </a:r>
            <a:r>
              <a:rPr lang="cs-CZ" sz="1100" u="sng" dirty="0" smtClean="0">
                <a:hlinkClick r:id="rId2"/>
              </a:rPr>
              <a:t>?q=</a:t>
            </a:r>
            <a:r>
              <a:rPr lang="cs-CZ" sz="1100" u="sng" dirty="0" err="1" smtClean="0">
                <a:hlinkClick r:id="rId2"/>
              </a:rPr>
              <a:t>tbn</a:t>
            </a:r>
            <a:r>
              <a:rPr lang="cs-CZ" sz="1100" u="sng" dirty="0" smtClean="0">
                <a:hlinkClick r:id="rId2"/>
              </a:rPr>
              <a:t>:ANd9GcTzOiRqk7GSAowk9xIKImhlJN_xUdBywqWn8Xp6xq5KE3ZXf6cPuQ</a:t>
            </a:r>
            <a:r>
              <a:rPr lang="cs-CZ" sz="1100" dirty="0" smtClean="0"/>
              <a:t> &gt;</a:t>
            </a:r>
          </a:p>
          <a:p>
            <a:pPr lvl="0"/>
            <a:r>
              <a:rPr lang="cs-CZ" sz="1100" dirty="0" smtClean="0"/>
              <a:t>[online]. [cit.15-02-2012]. Dostupné z URL: &lt;</a:t>
            </a:r>
            <a:r>
              <a:rPr lang="cs-CZ" sz="1100" u="sng" dirty="0" smtClean="0">
                <a:hlinkClick r:id="rId3"/>
              </a:rPr>
              <a:t>http://t2.gstatic.com/</a:t>
            </a:r>
            <a:r>
              <a:rPr lang="cs-CZ" sz="1100" u="sng" dirty="0" err="1" smtClean="0">
                <a:hlinkClick r:id="rId3"/>
              </a:rPr>
              <a:t>images</a:t>
            </a:r>
            <a:r>
              <a:rPr lang="cs-CZ" sz="1100" u="sng" dirty="0" smtClean="0">
                <a:hlinkClick r:id="rId3"/>
              </a:rPr>
              <a:t>?q=</a:t>
            </a:r>
            <a:r>
              <a:rPr lang="cs-CZ" sz="1100" u="sng" dirty="0" err="1" smtClean="0">
                <a:hlinkClick r:id="rId3"/>
              </a:rPr>
              <a:t>tbn</a:t>
            </a:r>
            <a:r>
              <a:rPr lang="cs-CZ" sz="1100" u="sng" dirty="0" smtClean="0">
                <a:hlinkClick r:id="rId3"/>
              </a:rPr>
              <a:t>:ANd9GcSUO_6jXB03oooHbkS7_xyRty8gkQi6ifD8lV1nrA4aoDPC4xup</a:t>
            </a:r>
            <a:r>
              <a:rPr lang="cs-CZ" sz="1100" dirty="0" smtClean="0"/>
              <a:t>&gt; </a:t>
            </a:r>
          </a:p>
          <a:p>
            <a:pPr lvl="0"/>
            <a:r>
              <a:rPr lang="cs-CZ" sz="1100" dirty="0" smtClean="0"/>
              <a:t>[online]. [cit.15-02-2012]. Dostupné z URL: &lt; </a:t>
            </a:r>
            <a:r>
              <a:rPr lang="cs-CZ" sz="1100" u="sng" dirty="0" smtClean="0"/>
              <a:t> </a:t>
            </a:r>
            <a:r>
              <a:rPr lang="cs-CZ" sz="1100" u="sng" dirty="0" smtClean="0">
                <a:hlinkClick r:id="rId4"/>
              </a:rPr>
              <a:t>http://www.</a:t>
            </a:r>
            <a:r>
              <a:rPr lang="cs-CZ" sz="1100" u="sng" dirty="0" err="1" smtClean="0">
                <a:hlinkClick r:id="rId4"/>
              </a:rPr>
              <a:t>kuratka</a:t>
            </a:r>
            <a:r>
              <a:rPr lang="cs-CZ" sz="1100" u="sng" dirty="0" smtClean="0">
                <a:hlinkClick r:id="rId4"/>
              </a:rPr>
              <a:t>-</a:t>
            </a:r>
            <a:r>
              <a:rPr lang="cs-CZ" sz="1100" u="sng" dirty="0" err="1" smtClean="0">
                <a:hlinkClick r:id="rId4"/>
              </a:rPr>
              <a:t>dubi.estranky.cz</a:t>
            </a:r>
            <a:r>
              <a:rPr lang="cs-CZ" sz="1100" u="sng" dirty="0" smtClean="0">
                <a:hlinkClick r:id="rId4"/>
              </a:rPr>
              <a:t>/</a:t>
            </a:r>
            <a:r>
              <a:rPr lang="cs-CZ" sz="1100" u="sng" dirty="0" err="1" smtClean="0">
                <a:hlinkClick r:id="rId4"/>
              </a:rPr>
              <a:t>img</a:t>
            </a:r>
            <a:r>
              <a:rPr lang="cs-CZ" sz="1100" u="sng" dirty="0" smtClean="0">
                <a:hlinkClick r:id="rId4"/>
              </a:rPr>
              <a:t>/</a:t>
            </a:r>
            <a:r>
              <a:rPr lang="cs-CZ" sz="1100" u="sng" dirty="0" err="1" smtClean="0">
                <a:hlinkClick r:id="rId4"/>
              </a:rPr>
              <a:t>picture</a:t>
            </a:r>
            <a:r>
              <a:rPr lang="cs-CZ" sz="1100" u="sng" dirty="0" smtClean="0">
                <a:hlinkClick r:id="rId4"/>
              </a:rPr>
              <a:t>/24/</a:t>
            </a:r>
            <a:r>
              <a:rPr lang="cs-CZ" sz="1100" u="sng" dirty="0" err="1" smtClean="0">
                <a:hlinkClick r:id="rId4"/>
              </a:rPr>
              <a:t>barevne</a:t>
            </a:r>
            <a:r>
              <a:rPr lang="cs-CZ" sz="1100" u="sng" dirty="0" smtClean="0">
                <a:hlinkClick r:id="rId4"/>
              </a:rPr>
              <a:t>-</a:t>
            </a:r>
            <a:r>
              <a:rPr lang="cs-CZ" sz="1100" u="sng" dirty="0" err="1" smtClean="0">
                <a:hlinkClick r:id="rId4"/>
              </a:rPr>
              <a:t>kuratko.png</a:t>
            </a:r>
            <a:r>
              <a:rPr lang="cs-CZ" sz="1100" dirty="0" smtClean="0"/>
              <a:t>&gt; </a:t>
            </a:r>
          </a:p>
          <a:p>
            <a:pPr lvl="0"/>
            <a:r>
              <a:rPr lang="cs-CZ" sz="1100" dirty="0" smtClean="0"/>
              <a:t>[online]. [cit.15-02-2012]. Dostupné z URL: &lt;</a:t>
            </a:r>
            <a:r>
              <a:rPr lang="cs-CZ" sz="1100" u="sng" dirty="0" smtClean="0">
                <a:hlinkClick r:id="rId5"/>
              </a:rPr>
              <a:t>http://t0.gstatic.com/</a:t>
            </a:r>
            <a:r>
              <a:rPr lang="cs-CZ" sz="1100" u="sng" dirty="0" err="1" smtClean="0">
                <a:hlinkClick r:id="rId5"/>
              </a:rPr>
              <a:t>images</a:t>
            </a:r>
            <a:r>
              <a:rPr lang="cs-CZ" sz="1100" u="sng" dirty="0" smtClean="0">
                <a:hlinkClick r:id="rId5"/>
              </a:rPr>
              <a:t>?q=</a:t>
            </a:r>
            <a:r>
              <a:rPr lang="cs-CZ" sz="1100" u="sng" dirty="0" err="1" smtClean="0">
                <a:hlinkClick r:id="rId5"/>
              </a:rPr>
              <a:t>tbn</a:t>
            </a:r>
            <a:r>
              <a:rPr lang="cs-CZ" sz="1100" u="sng" dirty="0" smtClean="0">
                <a:hlinkClick r:id="rId5"/>
              </a:rPr>
              <a:t>:ANd9GcSsQxnMffMXsbNR2FLfSSyVS5uhwkFN6qkGOhYFxhQspZx7RAfXKw</a:t>
            </a:r>
            <a:r>
              <a:rPr lang="cs-CZ" sz="1100" dirty="0" smtClean="0"/>
              <a:t>&gt; </a:t>
            </a:r>
          </a:p>
          <a:p>
            <a:pPr lvl="0"/>
            <a:r>
              <a:rPr lang="cs-CZ" sz="1100" dirty="0" smtClean="0"/>
              <a:t>[online]. </a:t>
            </a:r>
            <a:r>
              <a:rPr lang="cs-CZ" sz="1100" smtClean="0"/>
              <a:t>[cit.15-02-2012</a:t>
            </a:r>
            <a:r>
              <a:rPr lang="cs-CZ" sz="1100" dirty="0" smtClean="0"/>
              <a:t>]. Dostupné z URL: &lt;</a:t>
            </a:r>
            <a:r>
              <a:rPr lang="cs-CZ" sz="1100" u="sng" dirty="0" smtClean="0">
                <a:hlinkClick r:id="rId6"/>
              </a:rPr>
              <a:t>http://t1.gstatic.com/</a:t>
            </a:r>
            <a:r>
              <a:rPr lang="cs-CZ" sz="1100" u="sng" dirty="0" err="1" smtClean="0">
                <a:hlinkClick r:id="rId6"/>
              </a:rPr>
              <a:t>images</a:t>
            </a:r>
            <a:r>
              <a:rPr lang="cs-CZ" sz="1100" u="sng" dirty="0" smtClean="0">
                <a:hlinkClick r:id="rId6"/>
              </a:rPr>
              <a:t>?q=</a:t>
            </a:r>
            <a:r>
              <a:rPr lang="cs-CZ" sz="1100" u="sng" dirty="0" err="1" smtClean="0">
                <a:hlinkClick r:id="rId6"/>
              </a:rPr>
              <a:t>tbn</a:t>
            </a:r>
            <a:r>
              <a:rPr lang="cs-CZ" sz="1100" u="sng" dirty="0" smtClean="0">
                <a:hlinkClick r:id="rId6"/>
              </a:rPr>
              <a:t>:ANd9GcTHJdziqQcW7-DACdxfeEE8E-KX9aTxqX-WpGKNl3y9xG7ywn7EVw</a:t>
            </a:r>
            <a:r>
              <a:rPr lang="cs-CZ" sz="1100" dirty="0" smtClean="0"/>
              <a:t> &gt;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280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DUM / VYDMUCHOV / POLIAČÍKOVÁ/ JAZYK A  JAZYKOVÁ KOMUNIKACE/ 021 </vt:lpstr>
      <vt:lpstr>Co jsou to přídavná jména?      </vt:lpstr>
      <vt:lpstr> Jak se na přídavná jména ptáme?</vt:lpstr>
      <vt:lpstr> Pamatujte si! </vt:lpstr>
      <vt:lpstr>PŘÍDAVNÁ JMÉNA        </vt:lpstr>
      <vt:lpstr>Prezentace aplikace PowerPoint</vt:lpstr>
      <vt:lpstr> Řekni slova opačného významu </vt:lpstr>
      <vt:lpstr> Vyhledej přídavná jména </vt:lpstr>
      <vt:lpstr> Pomocí přídavných jmen popiš lidi na obrázku.</vt:lpstr>
      <vt:lpstr>Prezentace aplikace PowerPoint</vt:lpstr>
    </vt:vector>
  </TitlesOfParts>
  <Company>Domácnost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/ VYDMUCHOV / POLIAČÍKOVÁ/ JAZYK A  JAZYKOVÁ KOMUNIKACE/ 009</dc:title>
  <dc:creator>Jana</dc:creator>
  <cp:lastModifiedBy>Martin Králík</cp:lastModifiedBy>
  <cp:revision>30</cp:revision>
  <dcterms:created xsi:type="dcterms:W3CDTF">2012-01-12T20:13:38Z</dcterms:created>
  <dcterms:modified xsi:type="dcterms:W3CDTF">2012-03-07T13:30:06Z</dcterms:modified>
</cp:coreProperties>
</file>