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2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702D1F-9CB5-42E8-AE9E-27917EF328AE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3E3988-FF19-4F42-A744-9C223BC29A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25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3E3988-FF19-4F42-A744-9C223BC29AD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0231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257994" y="419522"/>
            <a:ext cx="8886006" cy="14700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VY_32_INOVACE_13_A_9_SČÍTÁNÍ</a:t>
            </a:r>
            <a:r>
              <a:rPr kumimoji="0" lang="cs-CZ" sz="2000" b="1" i="0" u="none" strike="noStrike" kern="0" cap="small" spc="0" normalizeH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S</a:t>
            </a:r>
            <a:r>
              <a:rPr kumimoji="0" lang="cs-CZ" sz="2000" b="1" i="0" u="none" strike="noStrike" kern="0" cap="small" spc="0" normalizeH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PŘECHODEM</a:t>
            </a:r>
            <a:r>
              <a:rPr kumimoji="0" lang="cs-CZ" sz="2000" b="1" i="0" u="none" strike="noStrike" kern="0" cap="small" spc="0" normalizeH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DESÍTKY</a:t>
            </a:r>
            <a:r>
              <a:rPr kumimoji="0" lang="cs-CZ" sz="2000" b="1" i="0" u="none" strike="noStrike" kern="0" cap="small" spc="0" normalizeH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4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SČÍTÁNÍ</a:t>
            </a:r>
            <a:r>
              <a:rPr kumimoji="0" lang="cs-CZ" sz="2000" b="1" i="0" u="none" strike="noStrike" kern="0" cap="small" spc="0" normalizeH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S</a:t>
            </a:r>
            <a:r>
              <a:rPr kumimoji="0" lang="cs-CZ" sz="2000" b="1" i="0" u="none" strike="noStrike" kern="0" cap="small" spc="0" normalizeH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PŘECHODEM</a:t>
            </a:r>
            <a:r>
              <a:rPr kumimoji="0" lang="cs-CZ" sz="2000" b="1" i="0" u="none" strike="noStrike" kern="0" cap="small" spc="0" normalizeH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DESÍTKY</a:t>
            </a:r>
            <a:r>
              <a:rPr kumimoji="0" lang="cs-CZ" sz="2000" b="1" i="0" u="none" strike="noStrike" kern="0" cap="small" spc="0" normalizeH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4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ČÍSLO PROJEKTU: CZ.1.07/1.4.00/21.2131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060848"/>
            <a:ext cx="8496944" cy="1752600"/>
          </a:xfrm>
        </p:spPr>
        <p:txBody>
          <a:bodyPr>
            <a:normAutofit/>
          </a:bodyPr>
          <a:lstStyle/>
          <a:p>
            <a:pPr algn="ctr"/>
            <a:r>
              <a:rPr lang="cs-CZ" sz="4000" b="1" i="1" smtClean="0"/>
              <a:t>SČÍTÁNÍ S PŘECHODEM DESÍTKY 4</a:t>
            </a:r>
            <a:endParaRPr lang="cs-CZ" sz="40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0240" y="5301208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2622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6994792"/>
              </p:ext>
            </p:extLst>
          </p:nvPr>
        </p:nvGraphicFramePr>
        <p:xfrm>
          <a:off x="1009650" y="1806575"/>
          <a:ext cx="7124700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2350"/>
                <a:gridCol w="1187450"/>
                <a:gridCol w="1187450"/>
                <a:gridCol w="11874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19.8.2012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79163" marR="7916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Sčítání s přechodem desítky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Klíčová slova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Sčítání, rozklad, dopočítávání do deseti, slovní úloha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8814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19.8.2012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Praktické činnosti</a:t>
            </a:r>
            <a:r>
              <a:rPr kumimoji="0" lang="cs-CZ" sz="16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:  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Slovní úloha k vyvození učiva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5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Doplnění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tabulky – dokreslování tvarů a výpočet příkladů – upevnění učiva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6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Závěrečné opakování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test</a:t>
            </a:r>
            <a:endParaRPr lang="cs-CZ" dirty="0">
              <a:solidFill>
                <a:sysClr val="windowText" lastClr="000000"/>
              </a:solidFill>
              <a:latin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400" b="1" i="1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1400" b="1" i="1" dirty="0" smtClean="0">
                <a:solidFill>
                  <a:sysClr val="windowText" lastClr="000000"/>
                </a:solidFill>
                <a:latin typeface="Calibri"/>
                <a:cs typeface="Calibri" pitchFamily="34" charset="0"/>
              </a:rPr>
              <a:t>K prezentaci </a:t>
            </a:r>
            <a:r>
              <a:rPr lang="cs-CZ" sz="1400" b="1" i="1" smtClean="0">
                <a:solidFill>
                  <a:sysClr val="windowText" lastClr="000000"/>
                </a:solidFill>
                <a:latin typeface="Calibri"/>
                <a:cs typeface="Calibri" pitchFamily="34" charset="0"/>
              </a:rPr>
              <a:t>náleží pracovní list.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6806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3" descr="C:\Users\Lenka\AppData\Local\Microsoft\Windows\Temporary Internet Files\Content.IE5\XXQ4EB3O\MP900411770[1].jpg"/>
          <p:cNvPicPr>
            <a:picLocks noChangeAspect="1" noChangeArrowheads="1"/>
          </p:cNvPicPr>
          <p:nvPr/>
        </p:nvPicPr>
        <p:blipFill rotWithShape="1"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473" b="95313" l="8983" r="88243"/>
                    </a14:imgEffect>
                    <a14:imgEffect>
                      <a14:artisticGlowEdg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736" t="7677" r="7642" b="2625"/>
          <a:stretch/>
        </p:blipFill>
        <p:spPr bwMode="auto">
          <a:xfrm rot="20507603" flipH="1">
            <a:off x="3634713" y="579575"/>
            <a:ext cx="1874574" cy="2499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Lenka\AppData\Local\Microsoft\Windows\Temporary Internet Files\Content.IE5\XXQ4EB3O\MP900411770[1].jpg"/>
          <p:cNvPicPr>
            <a:picLocks noChangeAspect="1" noChangeArrowheads="1"/>
          </p:cNvPicPr>
          <p:nvPr/>
        </p:nvPicPr>
        <p:blipFill rotWithShape="1">
          <a:blip r:embed="rId4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473" b="95313" l="8983" r="88243"/>
                    </a14:imgEffect>
                    <a14:imgEffect>
                      <a14:artisticGlowEdg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736" t="7677" r="7642" b="2625"/>
          <a:stretch/>
        </p:blipFill>
        <p:spPr bwMode="auto">
          <a:xfrm rot="17387818" flipH="1">
            <a:off x="1278396" y="-155278"/>
            <a:ext cx="2976930" cy="3968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287524" y="2420888"/>
            <a:ext cx="8568952" cy="4051437"/>
          </a:xfrm>
          <a:prstGeom prst="rect">
            <a:avLst/>
          </a:prstGeom>
          <a:solidFill>
            <a:sysClr val="window" lastClr="FFFFFF"/>
          </a:solidFill>
          <a:ln w="28575" cap="rnd" cmpd="sng" algn="ctr">
            <a:solidFill>
              <a:schemeClr val="accent3">
                <a:lumMod val="75000"/>
              </a:schemeClr>
            </a:solidFill>
            <a:prstDash val="solid"/>
          </a:ln>
          <a:effectLst/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rgbClr val="212745"/>
              </a:buClr>
              <a:buSzTx/>
              <a:buFont typeface="Wingdings 2" charset="2"/>
              <a:buNone/>
              <a:tabLst/>
              <a:defRPr/>
            </a:pPr>
            <a:r>
              <a:rPr lang="cs-CZ" sz="2000" b="1" i="1" dirty="0" smtClean="0">
                <a:solidFill>
                  <a:schemeClr val="accent3">
                    <a:lumMod val="75000"/>
                  </a:schemeClr>
                </a:solidFill>
                <a:latin typeface="Verdana"/>
              </a:rPr>
              <a:t>Terezka našla 6 žlutých a 7 červených javorových listů. Kolik listů má Terezka dohromady?</a:t>
            </a:r>
            <a:endParaRPr kumimoji="0" lang="cs-CZ" sz="2000" b="1" i="1" u="none" strike="noStrike" kern="1200" cap="none" spc="0" normalizeH="0" baseline="0" noProof="0" dirty="0" smtClean="0">
              <a:ln>
                <a:noFill/>
              </a:ln>
              <a:solidFill>
                <a:schemeClr val="accent3">
                  <a:lumMod val="75000"/>
                </a:schemeClr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rgbClr val="212745"/>
              </a:buClr>
              <a:buSzTx/>
              <a:buFont typeface="Wingdings 2" charset="2"/>
              <a:buNone/>
              <a:tabLst/>
              <a:defRPr/>
            </a:pPr>
            <a:r>
              <a:rPr kumimoji="0" lang="cs-CZ" sz="20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  <a:latin typeface="Verdana"/>
                <a:ea typeface="+mn-ea"/>
                <a:cs typeface="+mn-cs"/>
              </a:rPr>
              <a:t>______________________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rgbClr val="212745"/>
              </a:buClr>
              <a:buSzTx/>
              <a:buFont typeface="Wingdings 2" charset="2"/>
              <a:buNone/>
              <a:tabLst/>
              <a:defRPr/>
            </a:pPr>
            <a:r>
              <a:rPr kumimoji="0" lang="cs-CZ" sz="20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  <a:latin typeface="Verdana"/>
                <a:ea typeface="+mn-ea"/>
                <a:cs typeface="+mn-cs"/>
              </a:rPr>
              <a:t>______________________	</a:t>
            </a:r>
            <a:r>
              <a:rPr lang="cs-CZ" sz="2000" b="1" i="1" noProof="0" dirty="0" smtClean="0">
                <a:solidFill>
                  <a:schemeClr val="accent3">
                    <a:lumMod val="75000"/>
                  </a:schemeClr>
                </a:solidFill>
                <a:latin typeface="Verdana"/>
              </a:rPr>
              <a:t>   </a:t>
            </a:r>
            <a:r>
              <a:rPr kumimoji="0" lang="cs-CZ" sz="2000" b="1" i="1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+mn-ea"/>
                <a:cs typeface="+mn-cs"/>
              </a:rPr>
              <a:t>- - - - - -  </a:t>
            </a:r>
            <a:r>
              <a:rPr lang="cs-CZ" sz="2000" b="1" i="1" dirty="0" smtClean="0">
                <a:solidFill>
                  <a:srgbClr val="FFC000"/>
                </a:solidFill>
                <a:latin typeface="Verdana"/>
              </a:rPr>
              <a:t>/ / / / / / /</a:t>
            </a:r>
            <a:endParaRPr kumimoji="0" lang="cs-CZ" sz="2000" b="1" i="1" u="sng" strike="noStrike" kern="1200" cap="none" spc="0" normalizeH="0" baseline="0" noProof="0" dirty="0" smtClean="0">
              <a:ln>
                <a:noFill/>
              </a:ln>
              <a:solidFill>
                <a:schemeClr val="accent3">
                  <a:lumMod val="75000"/>
                </a:schemeClr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rgbClr val="212745"/>
              </a:buClr>
              <a:buSzTx/>
              <a:buFont typeface="Wingdings 2" charset="2"/>
              <a:buNone/>
              <a:tabLst/>
              <a:defRPr/>
            </a:pPr>
            <a:r>
              <a:rPr kumimoji="0" lang="cs-CZ" sz="20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  <a:latin typeface="Verdana"/>
                <a:ea typeface="+mn-ea"/>
                <a:cs typeface="+mn-cs"/>
              </a:rPr>
              <a:t>______________________	______________________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rgbClr val="212745"/>
              </a:buClr>
              <a:buSzTx/>
              <a:buFont typeface="Wingdings 2" charset="2"/>
              <a:buNone/>
              <a:tabLst/>
              <a:defRPr/>
            </a:pPr>
            <a:r>
              <a:rPr kumimoji="0" lang="cs-CZ" sz="20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  <a:latin typeface="Verdana"/>
                <a:ea typeface="+mn-ea"/>
                <a:cs typeface="+mn-cs"/>
              </a:rPr>
              <a:t>_____________________________________________</a:t>
            </a:r>
            <a:endParaRPr kumimoji="0" lang="cs-CZ" sz="2000" b="1" i="1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75000"/>
                </a:schemeClr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  <p:pic>
        <p:nvPicPr>
          <p:cNvPr id="2051" name="Picture 3" descr="C:\Users\Lenka\AppData\Local\Microsoft\Windows\Temporary Internet Files\Content.IE5\XXQ4EB3O\MP900411770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473" b="95313" l="8983" r="8824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736" t="7677" r="7642" b="2625"/>
          <a:stretch/>
        </p:blipFill>
        <p:spPr bwMode="auto">
          <a:xfrm rot="19954381">
            <a:off x="5898546" y="70713"/>
            <a:ext cx="2735372" cy="3968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Lenka\AppData\Local\Microsoft\Windows\Temporary Internet Files\Content.IE5\XXQ4EB3O\MP900411770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473" b="95313" l="8983" r="8824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736" t="7677" r="7642" b="2625"/>
          <a:stretch/>
        </p:blipFill>
        <p:spPr bwMode="auto">
          <a:xfrm rot="6894305" flipH="1">
            <a:off x="396573" y="1303407"/>
            <a:ext cx="1370848" cy="1984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7092280" y="4446606"/>
            <a:ext cx="0" cy="494562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5222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0559817"/>
              </p:ext>
            </p:extLst>
          </p:nvPr>
        </p:nvGraphicFramePr>
        <p:xfrm>
          <a:off x="251520" y="2276872"/>
          <a:ext cx="8568952" cy="2700000"/>
        </p:xfrm>
        <a:graphic>
          <a:graphicData uri="http://schemas.openxmlformats.org/drawingml/2006/table">
            <a:tbl>
              <a:tblPr firstRow="1" bandRow="1">
                <a:gradFill rotWithShape="1">
                  <a:gsLst>
                    <a:gs pos="0">
                      <a:srgbClr val="A7EA52">
                        <a:tint val="98000"/>
                        <a:satMod val="120000"/>
                        <a:lumMod val="110000"/>
                      </a:srgbClr>
                    </a:gs>
                    <a:gs pos="100000">
                      <a:srgbClr val="A7EA52">
                        <a:shade val="90000"/>
                        <a:lumMod val="90000"/>
                      </a:srgbClr>
                    </a:gs>
                  </a:gsLst>
                  <a:lin ang="5400000" scaled="0"/>
                </a:gradFill>
                <a:effectLst>
                  <a:outerShdw blurRad="88900" dist="38100" dir="5400000" algn="ctr" rotWithShape="0">
                    <a:srgbClr val="000000">
                      <a:alpha val="65000"/>
                    </a:srgbClr>
                  </a:outerShdw>
                </a:effectLst>
              </a:tblPr>
              <a:tblGrid>
                <a:gridCol w="2232248"/>
                <a:gridCol w="2448272"/>
                <a:gridCol w="1872208"/>
                <a:gridCol w="2016224"/>
              </a:tblGrid>
              <a:tr h="54000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r>
                        <a:rPr lang="cs-CZ" sz="2400" b="1" dirty="0" smtClean="0">
                          <a:solidFill>
                            <a:srgbClr val="92D050"/>
                          </a:solidFill>
                        </a:rPr>
                        <a:t>------</a:t>
                      </a:r>
                      <a:r>
                        <a:rPr lang="cs-CZ" sz="2400" b="1" dirty="0" smtClean="0">
                          <a:solidFill>
                            <a:schemeClr val="accent4"/>
                          </a:solidFill>
                        </a:rPr>
                        <a:t> </a:t>
                      </a:r>
                      <a:r>
                        <a:rPr lang="cs-CZ" sz="2400" b="1" dirty="0" smtClean="0">
                          <a:solidFill>
                            <a:srgbClr val="FFC000"/>
                          </a:solidFill>
                        </a:rPr>
                        <a:t>////</a:t>
                      </a:r>
                      <a:r>
                        <a:rPr lang="cs-CZ" sz="2400" b="1" baseline="0" dirty="0" smtClean="0">
                          <a:solidFill>
                            <a:schemeClr val="accent4"/>
                          </a:solidFill>
                        </a:rPr>
                        <a:t>            </a:t>
                      </a:r>
                      <a:endParaRPr lang="cs-CZ" sz="2400" b="1" dirty="0">
                        <a:solidFill>
                          <a:schemeClr val="accent4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r>
                        <a:rPr lang="cs-CZ" sz="2400" b="1" dirty="0" smtClean="0">
                          <a:solidFill>
                            <a:srgbClr val="FFC000"/>
                          </a:solidFill>
                        </a:rPr>
                        <a:t>/</a:t>
                      </a:r>
                      <a:endParaRPr lang="cs-CZ" sz="2400" b="1" dirty="0">
                        <a:solidFill>
                          <a:srgbClr val="FFC000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r>
                        <a:rPr lang="cs-CZ" sz="2400" b="0" i="1" baseline="0" dirty="0" smtClean="0">
                          <a:solidFill>
                            <a:schemeClr val="tx1"/>
                          </a:solidFill>
                        </a:rPr>
                        <a:t>6+4+1=</a:t>
                      </a:r>
                      <a:endParaRPr lang="cs-CZ" sz="2400" b="0" i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r>
                        <a:rPr lang="cs-CZ" sz="2400" b="1" i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6 + 5 = </a:t>
                      </a:r>
                      <a:endParaRPr lang="cs-CZ" sz="2400" b="1" i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</a:tr>
              <a:tr h="54000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r>
                        <a:rPr lang="cs-CZ" sz="2400" b="1" i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6 + 6</a:t>
                      </a:r>
                      <a:r>
                        <a:rPr lang="cs-CZ" sz="2400" b="1" i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400" b="1" i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=</a:t>
                      </a:r>
                      <a:endParaRPr lang="cs-CZ" sz="2400" b="1" i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</a:tr>
              <a:tr h="54000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r>
                        <a:rPr lang="cs-CZ" sz="2400" b="1" i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6 + 7 =</a:t>
                      </a:r>
                      <a:endParaRPr lang="cs-CZ" sz="2400" b="1" i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</a:tr>
              <a:tr h="54000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r>
                        <a:rPr lang="cs-CZ" sz="2400" b="1" i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6 + 8 =</a:t>
                      </a:r>
                      <a:endParaRPr lang="cs-CZ" sz="2400" b="1" i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</a:tr>
              <a:tr h="54000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>
                        <a:solidFill>
                          <a:srgbClr val="0070C0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r>
                        <a:rPr lang="cs-CZ" sz="2400" b="1" i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6 + 9 = </a:t>
                      </a:r>
                      <a:endParaRPr lang="cs-CZ" sz="2400" b="1" i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</a:tr>
            </a:tbl>
          </a:graphicData>
        </a:graphic>
      </p:graphicFrame>
      <p:pic>
        <p:nvPicPr>
          <p:cNvPr id="3074" name="Picture 2" descr="C:\Users\Lenka\AppData\Local\Microsoft\Windows\Temporary Internet Files\Content.IE5\W8SYMMV3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157192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Z26GQ1W4\MC9004404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60648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2267744" y="476672"/>
            <a:ext cx="2304256" cy="1368152"/>
          </a:xfrm>
          <a:prstGeom prst="wedgeEllipseCallout">
            <a:avLst>
              <a:gd name="adj1" fmla="val 74300"/>
              <a:gd name="adj2" fmla="val -540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Dokresli a vypočítej…</a:t>
            </a:r>
            <a:endParaRPr lang="cs-C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6730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868144" y="445518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14</a:t>
            </a:r>
            <a:endParaRPr lang="cs-CZ" sz="2800" b="1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39952" y="563482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12</a:t>
            </a:r>
            <a:endParaRPr lang="cs-CZ" sz="2800" b="1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71972" y="537321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15</a:t>
            </a:r>
            <a:endParaRPr lang="cs-CZ" sz="2800" b="1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20081" y="4437112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13</a:t>
            </a:r>
            <a:endParaRPr lang="cs-CZ" sz="2800" b="1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5668928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11</a:t>
            </a:r>
            <a:endParaRPr lang="cs-CZ" sz="2800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71972" y="692696"/>
            <a:ext cx="1273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6 + 5 </a:t>
            </a:r>
            <a:endParaRPr lang="cs-CZ" sz="2800" b="1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47220" y="2132080"/>
            <a:ext cx="1273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6 + 8 </a:t>
            </a:r>
            <a:endParaRPr lang="cs-CZ" sz="2800" b="1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6594" y="692696"/>
            <a:ext cx="1273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6 + 6 </a:t>
            </a:r>
            <a:endParaRPr lang="cs-CZ" sz="2800" b="1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59823" y="2132080"/>
            <a:ext cx="1273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6 + 9 </a:t>
            </a:r>
            <a:endParaRPr lang="cs-CZ" sz="2800" b="1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58390" y="692665"/>
            <a:ext cx="1273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6 + 7 </a:t>
            </a:r>
            <a:endParaRPr lang="cs-CZ" sz="2800" b="1" i="1" dirty="0"/>
          </a:p>
        </p:txBody>
      </p:sp>
      <p:cxnSp>
        <p:nvCxnSpPr>
          <p:cNvPr id="12" name="Zakřivená spojnice 11"/>
          <p:cNvCxnSpPr>
            <a:stCxn id="11" idx="1"/>
            <a:endCxn id="6" idx="3"/>
          </p:cNvCxnSpPr>
          <p:nvPr/>
        </p:nvCxnSpPr>
        <p:spPr>
          <a:xfrm rot="10800000">
            <a:off x="2145922" y="954306"/>
            <a:ext cx="5090374" cy="4976232"/>
          </a:xfrm>
          <a:prstGeom prst="curvedConnector3">
            <a:avLst/>
          </a:prstGeom>
          <a:ln>
            <a:solidFill>
              <a:srgbClr val="FF000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3" name="Zakřivená spojnice 22"/>
          <p:cNvCxnSpPr>
            <a:stCxn id="14" idx="3"/>
            <a:endCxn id="8" idx="1"/>
          </p:cNvCxnSpPr>
          <p:nvPr/>
        </p:nvCxnSpPr>
        <p:spPr>
          <a:xfrm flipH="1">
            <a:off x="4139952" y="954306"/>
            <a:ext cx="840592" cy="4942130"/>
          </a:xfrm>
          <a:prstGeom prst="curvedConnector5">
            <a:avLst>
              <a:gd name="adj1" fmla="val -12361"/>
              <a:gd name="adj2" fmla="val 50000"/>
              <a:gd name="adj3" fmla="val 127195"/>
            </a:avLst>
          </a:prstGeom>
          <a:ln>
            <a:solidFill>
              <a:srgbClr val="00B0F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Zakřivená spojnice 28"/>
          <p:cNvCxnSpPr>
            <a:stCxn id="16" idx="3"/>
            <a:endCxn id="10" idx="3"/>
          </p:cNvCxnSpPr>
          <p:nvPr/>
        </p:nvCxnSpPr>
        <p:spPr>
          <a:xfrm flipH="1">
            <a:off x="3612169" y="954275"/>
            <a:ext cx="4020171" cy="3744447"/>
          </a:xfrm>
          <a:prstGeom prst="curvedConnector3">
            <a:avLst>
              <a:gd name="adj1" fmla="val -19816"/>
            </a:avLst>
          </a:prstGeom>
          <a:ln>
            <a:solidFill>
              <a:srgbClr val="00B05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24" name="Zakřivená spojnice 1023"/>
          <p:cNvCxnSpPr>
            <a:endCxn id="5" idx="1"/>
          </p:cNvCxnSpPr>
          <p:nvPr/>
        </p:nvCxnSpPr>
        <p:spPr>
          <a:xfrm rot="16200000" flipH="1">
            <a:off x="3578604" y="2427254"/>
            <a:ext cx="2323104" cy="2255975"/>
          </a:xfrm>
          <a:prstGeom prst="curvedConnector2">
            <a:avLst/>
          </a:prstGeom>
          <a:ln>
            <a:solidFill>
              <a:srgbClr val="7030A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29" name="Zakřivená spojnice 1028"/>
          <p:cNvCxnSpPr>
            <a:stCxn id="15" idx="1"/>
          </p:cNvCxnSpPr>
          <p:nvPr/>
        </p:nvCxnSpPr>
        <p:spPr>
          <a:xfrm rot="10800000" flipV="1">
            <a:off x="1508947" y="2393690"/>
            <a:ext cx="3550876" cy="3275238"/>
          </a:xfrm>
          <a:prstGeom prst="curvedConnector3">
            <a:avLst>
              <a:gd name="adj1" fmla="val 67558"/>
            </a:avLst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034" name="Picture 4" descr="C:\Users\Lenka\AppData\Local\Microsoft\Windows\Temporary Internet Files\Content.IE5\SKRNML5B\MC900437791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607" y="2821583"/>
            <a:ext cx="1473090" cy="1207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0549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42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000"/>
                            </p:stCondLst>
                            <p:childTnLst>
                              <p:par>
                                <p:cTn id="6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1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2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0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81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7" dur="1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0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1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6" dur="1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9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5" dur="1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07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08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1" presetID="6" presetClass="entr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3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6" grpId="0"/>
      <p:bldP spid="6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marL="0" indent="0">
              <a:buNone/>
            </a:pPr>
            <a:r>
              <a:rPr lang="cs-CZ" dirty="0" smtClean="0"/>
              <a:t>Otevřená galerie 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976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181</TotalTime>
  <Words>176</Words>
  <Application>Microsoft Office PowerPoint</Application>
  <PresentationFormat>Předvádění na obrazovce (4:3)</PresentationFormat>
  <Paragraphs>53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NÁZEV ŠKOLY:  ZŠ Karla Klíče Hostinné AUTOR: Mgr. Lenka Stará NÁZEV: VY_32_INOVACE_13_A_9_SČÍTÁNÍ S PŘECHODEM DESÍTKY 4 TÉMA: SČÍTÁNÍ S PŘECHODEM DESÍTKY 4 ČÍSLO PROJEKTU: CZ.1.07/1.4.00/21.2131</vt:lpstr>
      <vt:lpstr>Prezentace aplikace PowerPoint</vt:lpstr>
      <vt:lpstr>Mgr. Lenka Stará datum 19.8.2012 Určeno pro 2. ročník Prezentace obsahuje animace.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Stará</cp:lastModifiedBy>
  <cp:revision>21</cp:revision>
  <dcterms:created xsi:type="dcterms:W3CDTF">2012-07-08T13:51:15Z</dcterms:created>
  <dcterms:modified xsi:type="dcterms:W3CDTF">2012-08-19T19:54:19Z</dcterms:modified>
</cp:coreProperties>
</file>