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
  </p:notesMasterIdLst>
  <p:sldIdLst>
    <p:sldId id="261" r:id="rId2"/>
    <p:sldId id="262" r:id="rId3"/>
    <p:sldId id="256" r:id="rId4"/>
    <p:sldId id="258" r:id="rId5"/>
    <p:sldId id="259" r:id="rId6"/>
    <p:sldId id="260" r:id="rId7"/>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C89DFCC-BF01-4B67-BF66-B02A243709D8}" type="datetimeFigureOut">
              <a:rPr lang="cs-CZ" smtClean="0"/>
              <a:t>12.8.2012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DCA9375-8DAB-4B6F-80E2-3446534A17FC}" type="slidenum">
              <a:rPr lang="cs-CZ" smtClean="0"/>
              <a:t>‹#›</a:t>
            </a:fld>
            <a:endParaRPr lang="cs-CZ"/>
          </a:p>
        </p:txBody>
      </p:sp>
    </p:spTree>
    <p:extLst>
      <p:ext uri="{BB962C8B-B14F-4D97-AF65-F5344CB8AC3E}">
        <p14:creationId xmlns:p14="http://schemas.microsoft.com/office/powerpoint/2010/main" val="1226132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8DCA9375-8DAB-4B6F-80E2-3446534A17FC}" type="slidenum">
              <a:rPr lang="cs-CZ" smtClean="0"/>
              <a:t>3</a:t>
            </a:fld>
            <a:endParaRPr lang="cs-CZ"/>
          </a:p>
        </p:txBody>
      </p:sp>
    </p:spTree>
    <p:extLst>
      <p:ext uri="{BB962C8B-B14F-4D97-AF65-F5344CB8AC3E}">
        <p14:creationId xmlns:p14="http://schemas.microsoft.com/office/powerpoint/2010/main" val="4702468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pPr>
              <a:defRPr/>
            </a:pPr>
            <a:fld id="{1A5CD7D0-60AB-44CC-B62B-4C6845870339}" type="datetime1">
              <a:rPr lang="cs-CZ" smtClean="0"/>
              <a:t>12.8.2012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48CAE707-ACDC-490D-9B3C-3E762CC3E7EF}" type="slidenum">
              <a:rPr lang="cs-CZ" smtClean="0"/>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a:defRPr/>
            </a:pPr>
            <a:fld id="{06929E9C-C01C-4BE5-A972-35423E50BE2B}" type="datetime1">
              <a:rPr lang="cs-CZ" smtClean="0"/>
              <a:t>12.8.2012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F36DA192-B375-41ED-BD16-C1806093FDA3}" type="slidenum">
              <a:rPr lang="cs-CZ" smtClean="0"/>
              <a:pPr>
                <a:defRPr/>
              </a:pPr>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pPr>
              <a:defRPr/>
            </a:pPr>
            <a:fld id="{B8C849A1-33E5-4536-BECC-91BC4F891C32}" type="datetime1">
              <a:rPr lang="cs-CZ" smtClean="0"/>
              <a:t>12.8.2012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FD002070-6993-40ED-B013-0F3AF93B7B40}" type="slidenum">
              <a:rPr lang="cs-CZ" smtClean="0"/>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pPr>
              <a:defRPr/>
            </a:pPr>
            <a:fld id="{11A5C174-E7F8-4BA1-86B6-AAF8834F4153}" type="datetime1">
              <a:rPr lang="cs-CZ" smtClean="0"/>
              <a:t>12.8.2012</a:t>
            </a:fld>
            <a:endParaRPr lang="cs-CZ"/>
          </a:p>
        </p:txBody>
      </p:sp>
      <p:sp>
        <p:nvSpPr>
          <p:cNvPr id="6" name="Footer Placeholder 5"/>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a:defRPr/>
            </a:pPr>
            <a:fld id="{76B01117-CC1B-414C-A76C-A5606CA7F396}" type="slidenum">
              <a:rPr lang="cs-CZ" smtClean="0"/>
              <a:pPr>
                <a:defRPr/>
              </a:pPr>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pPr>
              <a:defRPr/>
            </a:pPr>
            <a:fld id="{58434C4A-B2EC-466C-A390-5CC53700A5D3}" type="datetime1">
              <a:rPr lang="cs-CZ" smtClean="0"/>
              <a:t>12.8.2012</a:t>
            </a:fld>
            <a:endParaRPr lang="cs-CZ"/>
          </a:p>
        </p:txBody>
      </p:sp>
      <p:sp>
        <p:nvSpPr>
          <p:cNvPr id="8" name="Footer Placeholder 7"/>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9" name="Slide Number Placeholder 8"/>
          <p:cNvSpPr>
            <a:spLocks noGrp="1"/>
          </p:cNvSpPr>
          <p:nvPr>
            <p:ph type="sldNum" sz="quarter" idx="12"/>
          </p:nvPr>
        </p:nvSpPr>
        <p:spPr/>
        <p:txBody>
          <a:bodyPr/>
          <a:lstStyle/>
          <a:p>
            <a:pPr>
              <a:defRPr/>
            </a:pPr>
            <a:fld id="{10EBC759-C18A-45CF-9F07-CE5F55C6EB89}" type="slidenum">
              <a:rPr lang="cs-CZ" smtClean="0"/>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pPr>
              <a:defRPr/>
            </a:pPr>
            <a:fld id="{80B6D6F8-1A69-4145-A3DE-854FF0A411D2}" type="datetime1">
              <a:rPr lang="cs-CZ" smtClean="0"/>
              <a:t>12.8.2012</a:t>
            </a:fld>
            <a:endParaRPr lang="cs-CZ"/>
          </a:p>
        </p:txBody>
      </p:sp>
      <p:sp>
        <p:nvSpPr>
          <p:cNvPr id="4" name="Footer Placeholder 3"/>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5" name="Slide Number Placeholder 4"/>
          <p:cNvSpPr>
            <a:spLocks noGrp="1"/>
          </p:cNvSpPr>
          <p:nvPr>
            <p:ph type="sldNum" sz="quarter" idx="12"/>
          </p:nvPr>
        </p:nvSpPr>
        <p:spPr/>
        <p:txBody>
          <a:bodyPr/>
          <a:lstStyle/>
          <a:p>
            <a:pPr>
              <a:defRPr/>
            </a:pPr>
            <a:fld id="{F0EC87FF-6B0E-4C06-A77E-8188BDCED1C0}" type="slidenum">
              <a:rPr lang="cs-CZ" smtClean="0"/>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pPr>
              <a:defRPr/>
            </a:pPr>
            <a:fld id="{62919F16-0B02-49F0-8596-0B6EC489CE89}" type="datetime1">
              <a:rPr lang="cs-CZ" smtClean="0"/>
              <a:t>12.8.2012</a:t>
            </a:fld>
            <a:endParaRPr lang="cs-CZ"/>
          </a:p>
        </p:txBody>
      </p:sp>
      <p:sp>
        <p:nvSpPr>
          <p:cNvPr id="3" name="Footer Placeholder 2"/>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4" name="Slide Number Placeholder 3"/>
          <p:cNvSpPr>
            <a:spLocks noGrp="1"/>
          </p:cNvSpPr>
          <p:nvPr>
            <p:ph type="sldNum" sz="quarter" idx="12"/>
          </p:nvPr>
        </p:nvSpPr>
        <p:spPr/>
        <p:txBody>
          <a:bodyPr/>
          <a:lstStyle/>
          <a:p>
            <a:pPr>
              <a:defRPr/>
            </a:pPr>
            <a:fld id="{36D56782-C649-4D67-8159-88EAFC3AC0CA}" type="slidenum">
              <a:rPr lang="cs-CZ" smtClean="0"/>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pPr>
              <a:defRPr/>
            </a:pPr>
            <a:fld id="{16C7FCA6-7F59-47CC-8B12-359FDC034D20}" type="datetime1">
              <a:rPr lang="cs-CZ" smtClean="0"/>
              <a:t>12.8.2012</a:t>
            </a:fld>
            <a:endParaRPr lang="cs-CZ"/>
          </a:p>
        </p:txBody>
      </p:sp>
      <p:sp>
        <p:nvSpPr>
          <p:cNvPr id="6" name="Footer Placeholder 5"/>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a:defRPr/>
            </a:pPr>
            <a:fld id="{D370658B-7846-4529-B331-2EC551D80052}" type="slidenum">
              <a:rPr lang="cs-CZ" smtClean="0"/>
              <a:pPr>
                <a:defRPr/>
              </a:pPr>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pPr>
              <a:defRPr/>
            </a:pPr>
            <a:fld id="{2E8C7D15-7F7A-4F60-BC9B-B9CA1E504D27}" type="datetime1">
              <a:rPr lang="cs-CZ" smtClean="0"/>
              <a:t>12.8.2012</a:t>
            </a:fld>
            <a:endParaRPr lang="cs-CZ"/>
          </a:p>
        </p:txBody>
      </p:sp>
      <p:sp>
        <p:nvSpPr>
          <p:cNvPr id="6" name="Footer Placeholder 5"/>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a:defRPr/>
            </a:pPr>
            <a:fld id="{A7A91A6D-2DDE-4976-9462-27A9A305D457}" type="slidenum">
              <a:rPr lang="cs-CZ" smtClean="0"/>
              <a:pPr>
                <a:defRPr/>
              </a:pPr>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a:defRPr/>
            </a:pPr>
            <a:fld id="{1D247805-1B66-4940-A504-78FABBD2231B}" type="datetime1">
              <a:rPr lang="cs-CZ" smtClean="0"/>
              <a:t>12.8.2012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427D1EFD-AA3D-4C53-9FB6-838DDE388F7B}" type="slidenum">
              <a:rPr lang="cs-CZ" smtClean="0"/>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pPr>
              <a:defRPr/>
            </a:pPr>
            <a:fld id="{C1A6DFFC-E5A0-4C1E-8EC5-D484BCF883E3}" type="datetime1">
              <a:rPr lang="cs-CZ" smtClean="0"/>
              <a:t>12.8.2012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81775998-E832-4380-89DC-C0DED64D6221}" type="slidenum">
              <a:rPr lang="cs-CZ" smtClean="0"/>
              <a:pPr>
                <a:defRPr/>
              </a:pPr>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pPr>
              <a:defRPr/>
            </a:pPr>
            <a:fld id="{936B2B34-0CCD-4EC3-B56E-57121844B407}" type="datetime1">
              <a:rPr lang="cs-CZ" smtClean="0"/>
              <a:t>12.8.2012</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pPr>
              <a:defRPr/>
            </a:pPr>
            <a:fld id="{50400A9B-E7B1-4A94-9C14-FAB0AADDBFBF}" type="slidenum">
              <a:rPr lang="cs-CZ" smtClean="0"/>
              <a:pPr>
                <a:defRPr/>
              </a:pPr>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3.png"/><Relationship Id="rId5" Type="http://schemas.openxmlformats.org/officeDocument/2006/relationships/hyperlink" Target="http://dumy.cz/"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rozhledny.webzdarma.cz/ciskamen.h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hyperlink" Target="http://www.hrad-bezdez.cz/zalozeni-hradu.php" TargetMode="External"/><Relationship Id="rId4" Type="http://schemas.openxmlformats.org/officeDocument/2006/relationships/hyperlink" Target="http://trosky.ceskehory.cz/"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trosky.ceskehory.cz/" TargetMode="External"/><Relationship Id="rId2" Type="http://schemas.openxmlformats.org/officeDocument/2006/relationships/hyperlink" Target="http://rozhledny.webzdarma.cz/ciskamen.htm" TargetMode="External"/><Relationship Id="rId1" Type="http://schemas.openxmlformats.org/officeDocument/2006/relationships/slideLayout" Target="../slideLayouts/slideLayout2.xml"/><Relationship Id="rId4" Type="http://schemas.openxmlformats.org/officeDocument/2006/relationships/hyperlink" Target="http://www.hrad-bezdez.cz/zalozeni-hradu.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39553" y="773705"/>
            <a:ext cx="8064895" cy="2232248"/>
          </a:xfrm>
        </p:spPr>
        <p:txBody>
          <a:bodyPr>
            <a:noAutofit/>
          </a:bodyPr>
          <a:lstStyle/>
          <a:p>
            <a:pPr algn="l">
              <a:lnSpc>
                <a:spcPct val="150000"/>
              </a:lnSpc>
            </a:pPr>
            <a:r>
              <a:rPr lang="cs-CZ" sz="2000" b="0" dirty="0">
                <a:solidFill>
                  <a:schemeClr val="tx1"/>
                </a:solidFill>
                <a:effectLst/>
                <a:latin typeface="Arial" pitchFamily="34" charset="0"/>
                <a:cs typeface="Arial" pitchFamily="34" charset="0"/>
              </a:rPr>
              <a:t>Název </a:t>
            </a:r>
            <a:r>
              <a:rPr lang="cs-CZ" sz="2000" b="0" dirty="0" smtClean="0">
                <a:solidFill>
                  <a:schemeClr val="tx1"/>
                </a:solidFill>
                <a:effectLst/>
                <a:latin typeface="Arial" pitchFamily="34" charset="0"/>
                <a:cs typeface="Arial" pitchFamily="34" charset="0"/>
              </a:rPr>
              <a:t>školy</a:t>
            </a:r>
            <a:r>
              <a:rPr lang="cs-CZ" sz="2000" b="0" dirty="0">
                <a:solidFill>
                  <a:schemeClr val="tx1"/>
                </a:solidFill>
                <a:effectLst/>
                <a:latin typeface="Arial" pitchFamily="34" charset="0"/>
                <a:cs typeface="Arial" pitchFamily="34" charset="0"/>
              </a:rPr>
              <a:t>: Svobodná základní </a:t>
            </a:r>
            <a:r>
              <a:rPr lang="cs-CZ" sz="2000" b="0" dirty="0" smtClean="0">
                <a:solidFill>
                  <a:schemeClr val="tx1"/>
                </a:solidFill>
                <a:effectLst/>
                <a:latin typeface="Arial" pitchFamily="34" charset="0"/>
                <a:cs typeface="Arial" pitchFamily="34" charset="0"/>
              </a:rPr>
              <a:t>škola, o.p.s</a:t>
            </a:r>
            <a:r>
              <a:rPr lang="cs-CZ" sz="2000" b="0" dirty="0">
                <a:solidFill>
                  <a:schemeClr val="tx1"/>
                </a:solidFill>
                <a:effectLst/>
                <a:latin typeface="Arial" pitchFamily="34" charset="0"/>
                <a:cs typeface="Arial" pitchFamily="34" charset="0"/>
              </a:rPr>
              <a:t>.</a:t>
            </a:r>
            <a:br>
              <a:rPr lang="cs-CZ" sz="2000" b="0" dirty="0">
                <a:solidFill>
                  <a:schemeClr val="tx1"/>
                </a:solidFill>
                <a:effectLst/>
                <a:latin typeface="Arial" pitchFamily="34" charset="0"/>
                <a:cs typeface="Arial" pitchFamily="34" charset="0"/>
              </a:rPr>
            </a:br>
            <a:r>
              <a:rPr lang="cs-CZ" sz="2000" b="0" dirty="0">
                <a:solidFill>
                  <a:schemeClr val="tx1"/>
                </a:solidFill>
                <a:effectLst/>
                <a:latin typeface="Arial" pitchFamily="34" charset="0"/>
                <a:cs typeface="Arial" pitchFamily="34" charset="0"/>
              </a:rPr>
              <a:t>Autor: </a:t>
            </a:r>
            <a:r>
              <a:rPr lang="cs-CZ" sz="2000" dirty="0" smtClean="0">
                <a:solidFill>
                  <a:schemeClr val="tx1"/>
                </a:solidFill>
                <a:latin typeface="Arial" pitchFamily="34" charset="0"/>
                <a:cs typeface="Arial" pitchFamily="34" charset="0"/>
              </a:rPr>
              <a:t>Gabriela</a:t>
            </a:r>
            <a:r>
              <a:rPr lang="cs-CZ" sz="2000" dirty="0" smtClean="0">
                <a:latin typeface="Arial" pitchFamily="34" charset="0"/>
                <a:cs typeface="Arial" pitchFamily="34" charset="0"/>
              </a:rPr>
              <a:t> </a:t>
            </a:r>
            <a:r>
              <a:rPr lang="cs-CZ" sz="2000" dirty="0" smtClean="0">
                <a:solidFill>
                  <a:schemeClr val="tx1"/>
                </a:solidFill>
                <a:latin typeface="Arial" pitchFamily="34" charset="0"/>
                <a:cs typeface="Arial" pitchFamily="34" charset="0"/>
              </a:rPr>
              <a:t>Divišová</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smtClean="0">
                <a:solidFill>
                  <a:schemeClr val="tx1"/>
                </a:solidFill>
                <a:effectLst/>
                <a:latin typeface="Arial" pitchFamily="34" charset="0"/>
                <a:cs typeface="Arial" pitchFamily="34" charset="0"/>
              </a:rPr>
              <a:t>Název </a:t>
            </a:r>
            <a:r>
              <a:rPr lang="cs-CZ" sz="2000" b="0" dirty="0">
                <a:solidFill>
                  <a:schemeClr val="tx1"/>
                </a:solidFill>
                <a:effectLst/>
                <a:latin typeface="Arial" pitchFamily="34" charset="0"/>
                <a:cs typeface="Arial" pitchFamily="34" charset="0"/>
              </a:rPr>
              <a:t>materiálu: </a:t>
            </a:r>
            <a:r>
              <a:rPr lang="cs-CZ" sz="2000" b="0" dirty="0" smtClean="0">
                <a:solidFill>
                  <a:schemeClr val="tx1"/>
                </a:solidFill>
                <a:effectLst/>
                <a:latin typeface="Arial" pitchFamily="34" charset="0"/>
                <a:cs typeface="Arial" pitchFamily="34" charset="0"/>
              </a:rPr>
              <a:t>VY_32_INOVACE_03_ČR-naše vlast  </a:t>
            </a:r>
            <a:r>
              <a:rPr lang="cs-CZ" sz="2000" dirty="0">
                <a:solidFill>
                  <a:schemeClr val="tx1"/>
                </a:solidFill>
                <a:latin typeface="Arial" pitchFamily="34" charset="0"/>
                <a:cs typeface="Arial" pitchFamily="34" charset="0"/>
              </a:rPr>
              <a:t>-</a:t>
            </a:r>
            <a:r>
              <a:rPr lang="cs-CZ" sz="2000" b="0" dirty="0" smtClean="0">
                <a:solidFill>
                  <a:schemeClr val="tx1"/>
                </a:solidFill>
                <a:effectLst/>
                <a:latin typeface="Arial" pitchFamily="34" charset="0"/>
                <a:cs typeface="Arial" pitchFamily="34" charset="0"/>
              </a:rPr>
              <a:t>Rozhledny</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smtClean="0">
                <a:solidFill>
                  <a:schemeClr val="tx1"/>
                </a:solidFill>
                <a:effectLst/>
                <a:latin typeface="Arial" pitchFamily="34" charset="0"/>
                <a:cs typeface="Arial" pitchFamily="34" charset="0"/>
              </a:rPr>
              <a:t>Název: Rozhledny Jablonecka-Císařský kámen </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a:solidFill>
                  <a:schemeClr val="tx1"/>
                </a:solidFill>
                <a:effectLst/>
                <a:latin typeface="Arial" pitchFamily="34" charset="0"/>
                <a:cs typeface="Arial" pitchFamily="34" charset="0"/>
              </a:rPr>
              <a:t>Číslo projektu: CZ.1.07/1.4.00/21.0929</a:t>
            </a:r>
          </a:p>
        </p:txBody>
      </p:sp>
      <p:sp>
        <p:nvSpPr>
          <p:cNvPr id="8"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Gabriela Divišová</a:t>
            </a:r>
          </a:p>
          <a:p>
            <a:pPr algn="ctr">
              <a:defRPr/>
            </a:pPr>
            <a:endParaRPr lang="cs-CZ" sz="1100" dirty="0" smtClean="0">
              <a:latin typeface="Arial" pitchFamily="34" charset="0"/>
              <a:cs typeface="Arial" pitchFamily="34" charset="0"/>
            </a:endParaRPr>
          </a:p>
        </p:txBody>
      </p:sp>
      <p:sp>
        <p:nvSpPr>
          <p:cNvPr id="4" name="TextovéPole 3"/>
          <p:cNvSpPr txBox="1"/>
          <p:nvPr/>
        </p:nvSpPr>
        <p:spPr>
          <a:xfrm>
            <a:off x="2411760" y="3206877"/>
            <a:ext cx="7441310" cy="1077218"/>
          </a:xfrm>
          <a:prstGeom prst="rect">
            <a:avLst/>
          </a:prstGeom>
          <a:noFill/>
        </p:spPr>
        <p:txBody>
          <a:bodyPr wrap="square" rtlCol="0">
            <a:spAutoFit/>
          </a:bodyPr>
          <a:lstStyle/>
          <a:p>
            <a:pPr algn="ctr"/>
            <a:r>
              <a:rPr lang="cs-CZ" sz="3200" b="1" dirty="0" smtClean="0">
                <a:latin typeface="Arial" pitchFamily="34" charset="0"/>
                <a:cs typeface="Arial" pitchFamily="34" charset="0"/>
              </a:rPr>
              <a:t>Rozhledny-Císařský kámen </a:t>
            </a:r>
          </a:p>
          <a:p>
            <a:pPr algn="ctr"/>
            <a:endParaRPr lang="cs-CZ" sz="3200" dirty="0"/>
          </a:p>
        </p:txBody>
      </p:sp>
      <p:sp>
        <p:nvSpPr>
          <p:cNvPr id="13314"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13313" name="Object 1"/>
          <p:cNvGraphicFramePr>
            <a:graphicFrameLocks noChangeAspect="1"/>
          </p:cNvGraphicFramePr>
          <p:nvPr/>
        </p:nvGraphicFramePr>
        <p:xfrm>
          <a:off x="7667971" y="548680"/>
          <a:ext cx="900473" cy="720080"/>
        </p:xfrm>
        <a:graphic>
          <a:graphicData uri="http://schemas.openxmlformats.org/presentationml/2006/ole">
            <mc:AlternateContent xmlns:mc="http://schemas.openxmlformats.org/markup-compatibility/2006">
              <mc:Choice xmlns:v="urn:schemas-microsoft-com:vml" Requires="v">
                <p:oleObj spid="_x0000_s1037" name="Acrobat Document" r:id="rId3" imgW="9523810" imgH="7621064" progId="AcroExch.Document.7">
                  <p:embed/>
                </p:oleObj>
              </mc:Choice>
              <mc:Fallback>
                <p:oleObj name="Acrobat Document" r:id="rId3" imgW="9523810" imgH="7621064" progId="AcroExch.Document.7">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7971" y="548680"/>
                        <a:ext cx="900473" cy="72008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ovéPole 2"/>
          <p:cNvSpPr txBox="1"/>
          <p:nvPr/>
        </p:nvSpPr>
        <p:spPr>
          <a:xfrm>
            <a:off x="5131641" y="6092636"/>
            <a:ext cx="3519391" cy="276999"/>
          </a:xfrm>
          <a:prstGeom prst="rect">
            <a:avLst/>
          </a:prstGeom>
          <a:noFill/>
        </p:spPr>
        <p:txBody>
          <a:bodyPr wrap="square" rtlCol="0">
            <a:spAutoFit/>
          </a:bodyPr>
          <a:lstStyle/>
          <a:p>
            <a:pPr algn="r"/>
            <a:r>
              <a:rPr lang="cs-CZ" sz="1200" dirty="0" smtClean="0">
                <a:latin typeface="Arial" pitchFamily="34" charset="0"/>
                <a:cs typeface="Arial" pitchFamily="34" charset="0"/>
              </a:rPr>
              <a:t>Dostupné na portálu </a:t>
            </a:r>
            <a:r>
              <a:rPr lang="cs-CZ" sz="1200" dirty="0" smtClean="0">
                <a:latin typeface="Arial" pitchFamily="34" charset="0"/>
                <a:cs typeface="Arial" pitchFamily="34" charset="0"/>
                <a:hlinkClick r:id="rId5"/>
              </a:rPr>
              <a:t>http://dumy.cz/</a:t>
            </a:r>
            <a:endParaRPr lang="cs-CZ" sz="1200" dirty="0">
              <a:latin typeface="Arial" pitchFamily="34" charset="0"/>
              <a:cs typeface="Arial" pitchFamily="34" charset="0"/>
            </a:endParaRPr>
          </a:p>
        </p:txBody>
      </p:sp>
      <p:pic>
        <p:nvPicPr>
          <p:cNvPr id="13340" name="Picture 28" descr="http://www.zssvat.cz/wp-content/uploads/2010/10/logo-eu-2.png"/>
          <p:cNvPicPr>
            <a:picLocks noChangeAspect="1" noChangeArrowheads="1"/>
          </p:cNvPicPr>
          <p:nvPr/>
        </p:nvPicPr>
        <p:blipFill>
          <a:blip r:embed="rId6" cstate="print"/>
          <a:srcRect/>
          <a:stretch>
            <a:fillRect/>
          </a:stretch>
        </p:blipFill>
        <p:spPr bwMode="auto">
          <a:xfrm>
            <a:off x="1476375" y="4284095"/>
            <a:ext cx="6191250" cy="1352550"/>
          </a:xfrm>
          <a:prstGeom prst="rect">
            <a:avLst/>
          </a:prstGeom>
          <a:noFill/>
        </p:spPr>
      </p:pic>
    </p:spTree>
    <p:extLst>
      <p:ext uri="{BB962C8B-B14F-4D97-AF65-F5344CB8AC3E}">
        <p14:creationId xmlns:p14="http://schemas.microsoft.com/office/powerpoint/2010/main" val="18693105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93638" y="6250164"/>
            <a:ext cx="8770850" cy="365125"/>
          </a:xfrm>
        </p:spPr>
        <p:txBody>
          <a:bodyPr/>
          <a:lstStyle/>
          <a:p>
            <a:pPr algn="ctr">
              <a:defRPr/>
            </a:pPr>
            <a:r>
              <a:rPr lang="cs-CZ" dirty="0" smtClean="0"/>
              <a:t>Autorem materiálu a všech jeho částí, není-li uvedeno jinak, je Mgr. Gabriela Divišová</a:t>
            </a:r>
            <a:endParaRPr lang="cs-CZ" dirty="0"/>
          </a:p>
        </p:txBody>
      </p:sp>
      <p:sp>
        <p:nvSpPr>
          <p:cNvPr id="3" name="TextovéPole 2"/>
          <p:cNvSpPr txBox="1"/>
          <p:nvPr/>
        </p:nvSpPr>
        <p:spPr>
          <a:xfrm>
            <a:off x="539552" y="548680"/>
            <a:ext cx="8136904" cy="5570756"/>
          </a:xfrm>
          <a:prstGeom prst="rect">
            <a:avLst/>
          </a:prstGeom>
          <a:noFill/>
        </p:spPr>
        <p:txBody>
          <a:bodyPr wrap="square" rtlCol="0">
            <a:spAutoFit/>
          </a:bodyPr>
          <a:lstStyle/>
          <a:p>
            <a:r>
              <a:rPr lang="cs-CZ" sz="2600" b="1" dirty="0"/>
              <a:t>Anotace:</a:t>
            </a:r>
          </a:p>
          <a:p>
            <a:r>
              <a:rPr lang="cs-CZ" sz="2600" dirty="0"/>
              <a:t>Materiál je určen pro žáky 4. třídy.</a:t>
            </a:r>
          </a:p>
          <a:p>
            <a:r>
              <a:rPr lang="cs-CZ" sz="2600" dirty="0"/>
              <a:t>Žáci hravou formou poznávají zajímavá místa svého okolí. Lépe si zapamatují novou látku, protože zde vidí názorné ukázky.  Pro některé žáky je takto připravený materiál motivací ke zdokonalení svých znalostí. Dále se naučí vyhledávat podrobnější informace o těchto místech a pracovat s počítačovou technikou. Soubor obsahuje kontrolní otázky a správné odpovědi. </a:t>
            </a:r>
          </a:p>
          <a:p>
            <a:r>
              <a:rPr lang="cs-CZ" sz="2600" dirty="0"/>
              <a:t> </a:t>
            </a:r>
          </a:p>
          <a:p>
            <a:r>
              <a:rPr lang="cs-CZ" sz="2600" b="1" dirty="0"/>
              <a:t>Pomůcky:</a:t>
            </a:r>
            <a:r>
              <a:rPr lang="cs-CZ" sz="2600" dirty="0"/>
              <a:t> tabulka na psaní + fix (papír a tužka),</a:t>
            </a:r>
          </a:p>
          <a:p>
            <a:r>
              <a:rPr lang="cs-CZ" sz="2600" dirty="0"/>
              <a:t>fixy na tabuli (možnost využití popisovače v programu Microsoft PowerPoint)</a:t>
            </a:r>
          </a:p>
          <a:p>
            <a:endParaRPr lang="cs-CZ" dirty="0"/>
          </a:p>
        </p:txBody>
      </p:sp>
    </p:spTree>
    <p:extLst>
      <p:ext uri="{BB962C8B-B14F-4D97-AF65-F5344CB8AC3E}">
        <p14:creationId xmlns:p14="http://schemas.microsoft.com/office/powerpoint/2010/main" val="1595700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idx="1"/>
          </p:nvPr>
        </p:nvSpPr>
        <p:spPr>
          <a:xfrm>
            <a:off x="40285" y="3233940"/>
            <a:ext cx="6645424" cy="3496379"/>
          </a:xfrm>
        </p:spPr>
        <p:txBody>
          <a:bodyPr rtlCol="0">
            <a:noAutofit/>
          </a:bodyPr>
          <a:lstStyle/>
          <a:p>
            <a:pPr eaLnBrk="1" fontAlgn="auto" hangingPunct="1">
              <a:spcAft>
                <a:spcPts val="0"/>
              </a:spcAft>
              <a:defRPr/>
            </a:pPr>
            <a:r>
              <a:rPr lang="cs-CZ" sz="2400" dirty="0" smtClean="0"/>
              <a:t>Je </a:t>
            </a:r>
            <a:r>
              <a:rPr lang="cs-CZ" sz="2400" dirty="0" smtClean="0">
                <a:hlinkClick r:id="rId3"/>
              </a:rPr>
              <a:t>rozhledna</a:t>
            </a:r>
            <a:r>
              <a:rPr lang="cs-CZ" sz="2400" dirty="0" smtClean="0"/>
              <a:t> na stejnojmenném vrchu vysokém 637 metrů . Rozhledna je vysoká 20 metrů ,      na ochoz vede 96 schodů , je to nejmladší rozhledna v Libereckém kraji . Z rozhledny je výhled na Jizerské hory , Krkonoše , na zříceninu hradu </a:t>
            </a:r>
            <a:r>
              <a:rPr lang="cs-CZ" sz="2400" dirty="0" smtClean="0">
                <a:hlinkClick r:id="rId4"/>
              </a:rPr>
              <a:t>Trosky</a:t>
            </a:r>
            <a:r>
              <a:rPr lang="cs-CZ" sz="2400" dirty="0" smtClean="0"/>
              <a:t> a na hrad </a:t>
            </a:r>
            <a:r>
              <a:rPr lang="cs-CZ" sz="2400" dirty="0" smtClean="0">
                <a:hlinkClick r:id="rId5"/>
              </a:rPr>
              <a:t>Bezděz</a:t>
            </a:r>
            <a:r>
              <a:rPr lang="cs-CZ" sz="2400" dirty="0" smtClean="0"/>
              <a:t>.</a:t>
            </a:r>
          </a:p>
          <a:p>
            <a:pPr eaLnBrk="1" fontAlgn="auto" hangingPunct="1">
              <a:spcAft>
                <a:spcPts val="0"/>
              </a:spcAft>
              <a:defRPr/>
            </a:pPr>
            <a:endParaRPr lang="cs-CZ" sz="2400" dirty="0" smtClean="0">
              <a:hlinkClick r:id="rId3"/>
            </a:endParaRPr>
          </a:p>
          <a:p>
            <a:pPr eaLnBrk="1" fontAlgn="auto" hangingPunct="1">
              <a:spcAft>
                <a:spcPts val="0"/>
              </a:spcAft>
              <a:defRPr/>
            </a:pPr>
            <a:endParaRPr lang="cs-CZ" sz="1600" dirty="0" smtClean="0">
              <a:hlinkClick r:id="rId3"/>
            </a:endParaRPr>
          </a:p>
          <a:p>
            <a:pPr eaLnBrk="1" fontAlgn="auto" hangingPunct="1">
              <a:spcAft>
                <a:spcPts val="0"/>
              </a:spcAft>
              <a:defRPr/>
            </a:pPr>
            <a:endParaRPr lang="cs-CZ" sz="1600" dirty="0">
              <a:hlinkClick r:id="rId3"/>
            </a:endParaRPr>
          </a:p>
        </p:txBody>
      </p:sp>
      <p:sp>
        <p:nvSpPr>
          <p:cNvPr id="2050" name="Nadpis 1"/>
          <p:cNvSpPr>
            <a:spLocks noGrp="1"/>
          </p:cNvSpPr>
          <p:nvPr>
            <p:ph type="title"/>
          </p:nvPr>
        </p:nvSpPr>
        <p:spPr/>
        <p:txBody>
          <a:bodyPr>
            <a:normAutofit fontScale="90000"/>
          </a:bodyPr>
          <a:lstStyle/>
          <a:p>
            <a:pPr eaLnBrk="1" hangingPunct="1"/>
            <a:r>
              <a:rPr lang="cs-CZ" sz="3600" dirty="0" smtClean="0">
                <a:solidFill>
                  <a:srgbClr val="00B0F0"/>
                </a:solidFill>
                <a:cs typeface="Times New Roman" pitchFamily="18"/>
              </a:rPr>
              <a:t> </a:t>
            </a:r>
            <a:r>
              <a:rPr lang="cs-CZ" dirty="0" smtClean="0">
                <a:solidFill>
                  <a:srgbClr val="00B0F0"/>
                </a:solidFill>
              </a:rPr>
              <a:t>Rozhledny Jablonecka </a:t>
            </a:r>
            <a:r>
              <a:rPr lang="cs-CZ" dirty="0" smtClean="0">
                <a:solidFill>
                  <a:srgbClr val="00B0F0"/>
                </a:solidFill>
                <a:cs typeface="Times New Roman" pitchFamily="18"/>
              </a:rPr>
              <a:t> </a:t>
            </a:r>
            <a:br>
              <a:rPr lang="cs-CZ" dirty="0" smtClean="0">
                <a:solidFill>
                  <a:srgbClr val="00B0F0"/>
                </a:solidFill>
                <a:cs typeface="Times New Roman" pitchFamily="18"/>
              </a:rPr>
            </a:br>
            <a:r>
              <a:rPr lang="cs-CZ" dirty="0" smtClean="0">
                <a:solidFill>
                  <a:srgbClr val="00B0F0"/>
                </a:solidFill>
              </a:rPr>
              <a:t>Císařský kámen</a:t>
            </a:r>
          </a:p>
        </p:txBody>
      </p:sp>
      <p:sp>
        <p:nvSpPr>
          <p:cNvPr id="4" name="Obdélník 3"/>
          <p:cNvSpPr/>
          <p:nvPr/>
        </p:nvSpPr>
        <p:spPr>
          <a:xfrm>
            <a:off x="5724128" y="6194929"/>
            <a:ext cx="760144" cy="369332"/>
          </a:xfrm>
          <a:prstGeom prst="rect">
            <a:avLst/>
          </a:prstGeom>
        </p:spPr>
        <p:txBody>
          <a:bodyPr wrap="none">
            <a:spAutoFit/>
          </a:bodyPr>
          <a:lstStyle/>
          <a:p>
            <a:r>
              <a:rPr lang="cs-CZ" i="1" dirty="0" smtClean="0"/>
              <a:t>Obr</a:t>
            </a:r>
            <a:r>
              <a:rPr lang="cs-CZ" dirty="0" smtClean="0"/>
              <a:t>. 1</a:t>
            </a:r>
            <a:endParaRPr lang="cs-CZ" dirty="0"/>
          </a:p>
        </p:txBody>
      </p:sp>
      <p:sp>
        <p:nvSpPr>
          <p:cNvPr id="2" name="Zástupný symbol pro zápatí 1"/>
          <p:cNvSpPr>
            <a:spLocks noGrp="1"/>
          </p:cNvSpPr>
          <p:nvPr>
            <p:ph type="ftr" sz="quarter" idx="11"/>
          </p:nvPr>
        </p:nvSpPr>
        <p:spPr>
          <a:xfrm>
            <a:off x="971600" y="6492875"/>
            <a:ext cx="5314466" cy="365125"/>
          </a:xfrm>
        </p:spPr>
        <p:txBody>
          <a:bodyPr/>
          <a:lstStyle/>
          <a:p>
            <a:pPr>
              <a:defRPr/>
            </a:pPr>
            <a:r>
              <a:rPr lang="cs-CZ" dirty="0" smtClean="0"/>
              <a:t>Autorem materiálu a všech jeho částí, není-li uvedeno jinak, je Mgr. Gabriela Divišová</a:t>
            </a:r>
            <a:endParaRPr lang="cs-CZ" dirty="0"/>
          </a:p>
        </p:txBody>
      </p:sp>
      <p:pic>
        <p:nvPicPr>
          <p:cNvPr id="2051" name="Picture 3" descr="E:\Obrázky -Projekt-Rozhledny\P130811_13.54.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60232" y="3424895"/>
            <a:ext cx="2354524" cy="313936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514350" indent="-514350">
              <a:buFont typeface="+mj-lt"/>
              <a:buAutoNum type="alphaLcParenR"/>
            </a:pPr>
            <a:endParaRPr lang="cs-CZ" dirty="0" smtClean="0"/>
          </a:p>
          <a:p>
            <a:pPr marL="514350" indent="-514350">
              <a:buFont typeface="+mj-lt"/>
              <a:buAutoNum type="alphaLcParenR"/>
            </a:pPr>
            <a:r>
              <a:rPr lang="cs-CZ" dirty="0"/>
              <a:t>n</a:t>
            </a:r>
            <a:r>
              <a:rPr lang="cs-CZ" dirty="0" smtClean="0"/>
              <a:t>ejstarší rozhlednou  Libereckého kraje.</a:t>
            </a:r>
          </a:p>
          <a:p>
            <a:pPr marL="514350" indent="-514350">
              <a:buFont typeface="+mj-lt"/>
              <a:buAutoNum type="alphaLcParenR"/>
            </a:pPr>
            <a:endParaRPr lang="cs-CZ" dirty="0" smtClean="0"/>
          </a:p>
          <a:p>
            <a:pPr marL="514350" indent="-514350">
              <a:buFont typeface="+mj-lt"/>
              <a:buAutoNum type="alphaLcParenR"/>
            </a:pPr>
            <a:endParaRPr lang="cs-CZ" dirty="0"/>
          </a:p>
          <a:p>
            <a:pPr marL="514350" indent="-514350">
              <a:buFont typeface="+mj-lt"/>
              <a:buAutoNum type="alphaLcParenR"/>
            </a:pPr>
            <a:r>
              <a:rPr lang="cs-CZ" dirty="0"/>
              <a:t>n</a:t>
            </a:r>
            <a:r>
              <a:rPr lang="cs-CZ" dirty="0" smtClean="0"/>
              <a:t>ejmladší rozhlednou Libereckého kraje.</a:t>
            </a:r>
            <a:endParaRPr lang="cs-CZ" dirty="0"/>
          </a:p>
        </p:txBody>
      </p:sp>
      <p:sp>
        <p:nvSpPr>
          <p:cNvPr id="2" name="Nadpis 1"/>
          <p:cNvSpPr>
            <a:spLocks noGrp="1"/>
          </p:cNvSpPr>
          <p:nvPr>
            <p:ph type="title"/>
          </p:nvPr>
        </p:nvSpPr>
        <p:spPr/>
        <p:txBody>
          <a:bodyPr/>
          <a:lstStyle/>
          <a:p>
            <a:r>
              <a:rPr lang="cs-CZ" dirty="0" smtClean="0"/>
              <a:t>Rozhledna </a:t>
            </a:r>
            <a:r>
              <a:rPr lang="cs-CZ" dirty="0" err="1" smtClean="0"/>
              <a:t>Císařsky</a:t>
            </a:r>
            <a:r>
              <a:rPr lang="cs-CZ" dirty="0" smtClean="0"/>
              <a:t> kámen je</a:t>
            </a:r>
            <a:endParaRPr lang="cs-CZ" dirty="0"/>
          </a:p>
        </p:txBody>
      </p:sp>
      <p:sp>
        <p:nvSpPr>
          <p:cNvPr id="4" name="Obdélník 3"/>
          <p:cNvSpPr/>
          <p:nvPr/>
        </p:nvSpPr>
        <p:spPr>
          <a:xfrm>
            <a:off x="7368679" y="5805264"/>
            <a:ext cx="743345" cy="369332"/>
          </a:xfrm>
          <a:prstGeom prst="rect">
            <a:avLst/>
          </a:prstGeom>
        </p:spPr>
        <p:txBody>
          <a:bodyPr wrap="none">
            <a:spAutoFit/>
          </a:bodyPr>
          <a:lstStyle/>
          <a:p>
            <a:r>
              <a:rPr lang="cs-CZ" i="1" dirty="0"/>
              <a:t>Obr. </a:t>
            </a:r>
            <a:r>
              <a:rPr lang="cs-CZ" i="1" dirty="0" smtClean="0"/>
              <a:t>3</a:t>
            </a:r>
            <a:endParaRPr lang="cs-CZ" i="1" dirty="0"/>
          </a:p>
        </p:txBody>
      </p:sp>
      <p:pic>
        <p:nvPicPr>
          <p:cNvPr id="6"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68679" y="4005064"/>
            <a:ext cx="978013" cy="12241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Zástupný symbol pro zápatí 4"/>
          <p:cNvSpPr>
            <a:spLocks noGrp="1"/>
          </p:cNvSpPr>
          <p:nvPr>
            <p:ph type="ftr" sz="quarter" idx="11"/>
          </p:nvPr>
        </p:nvSpPr>
        <p:spPr>
          <a:xfrm>
            <a:off x="2195736" y="6486227"/>
            <a:ext cx="4752528" cy="365125"/>
          </a:xfrm>
        </p:spPr>
        <p:txBody>
          <a:bodyPr/>
          <a:lstStyle/>
          <a:p>
            <a:pPr>
              <a:defRPr/>
            </a:pPr>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1515615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514350" indent="-514350">
              <a:buFont typeface="+mj-lt"/>
              <a:buAutoNum type="alphaLcParenR"/>
            </a:pPr>
            <a:endParaRPr lang="cs-CZ" dirty="0" smtClean="0"/>
          </a:p>
          <a:p>
            <a:pPr marL="514350" indent="-514350">
              <a:buFont typeface="+mj-lt"/>
              <a:buAutoNum type="alphaLcParenR"/>
            </a:pPr>
            <a:r>
              <a:rPr lang="cs-CZ" dirty="0" smtClean="0"/>
              <a:t>Císařský vrch</a:t>
            </a:r>
          </a:p>
          <a:p>
            <a:pPr marL="514350" indent="-514350">
              <a:buFont typeface="+mj-lt"/>
              <a:buAutoNum type="alphaLcParenR"/>
            </a:pPr>
            <a:endParaRPr lang="cs-CZ" dirty="0"/>
          </a:p>
          <a:p>
            <a:pPr marL="514350" indent="-514350">
              <a:buFont typeface="+mj-lt"/>
              <a:buAutoNum type="alphaLcParenR"/>
            </a:pPr>
            <a:r>
              <a:rPr lang="cs-CZ" dirty="0" smtClean="0"/>
              <a:t>Královský vrch</a:t>
            </a:r>
          </a:p>
          <a:p>
            <a:pPr marL="514350" indent="-514350">
              <a:buFont typeface="+mj-lt"/>
              <a:buAutoNum type="alphaLcParenR"/>
            </a:pPr>
            <a:endParaRPr lang="cs-CZ" dirty="0"/>
          </a:p>
          <a:p>
            <a:pPr marL="514350" indent="-514350">
              <a:buFont typeface="+mj-lt"/>
              <a:buAutoNum type="alphaLcParenR"/>
            </a:pPr>
            <a:r>
              <a:rPr lang="cs-CZ" dirty="0" smtClean="0"/>
              <a:t>Kamenný vrch</a:t>
            </a:r>
          </a:p>
          <a:p>
            <a:pPr marL="514350" indent="-514350">
              <a:buFont typeface="+mj-lt"/>
              <a:buAutoNum type="alphaLcParenR"/>
            </a:pPr>
            <a:endParaRPr lang="cs-CZ" dirty="0"/>
          </a:p>
        </p:txBody>
      </p:sp>
      <p:sp>
        <p:nvSpPr>
          <p:cNvPr id="2" name="Nadpis 1"/>
          <p:cNvSpPr>
            <a:spLocks noGrp="1"/>
          </p:cNvSpPr>
          <p:nvPr>
            <p:ph type="title"/>
          </p:nvPr>
        </p:nvSpPr>
        <p:spPr/>
        <p:txBody>
          <a:bodyPr>
            <a:normAutofit fontScale="90000"/>
          </a:bodyPr>
          <a:lstStyle/>
          <a:p>
            <a:r>
              <a:rPr lang="cs-CZ" dirty="0" smtClean="0"/>
              <a:t>Jak se jmenuje vrch, na kterém stojí rozhledna </a:t>
            </a:r>
            <a:r>
              <a:rPr lang="cs-CZ" smtClean="0"/>
              <a:t>Císařský kámen</a:t>
            </a:r>
            <a:r>
              <a:rPr lang="cs-CZ" dirty="0" smtClean="0"/>
              <a:t>?</a:t>
            </a:r>
            <a:endParaRPr lang="cs-CZ" dirty="0"/>
          </a:p>
        </p:txBody>
      </p:sp>
      <p:sp>
        <p:nvSpPr>
          <p:cNvPr id="4" name="Obdélník 3"/>
          <p:cNvSpPr/>
          <p:nvPr/>
        </p:nvSpPr>
        <p:spPr>
          <a:xfrm>
            <a:off x="7380312" y="6021288"/>
            <a:ext cx="743345" cy="369332"/>
          </a:xfrm>
          <a:prstGeom prst="rect">
            <a:avLst/>
          </a:prstGeom>
        </p:spPr>
        <p:txBody>
          <a:bodyPr wrap="none">
            <a:spAutoFit/>
          </a:bodyPr>
          <a:lstStyle/>
          <a:p>
            <a:r>
              <a:rPr lang="cs-CZ" i="1" dirty="0"/>
              <a:t>Obr. </a:t>
            </a:r>
            <a:r>
              <a:rPr lang="cs-CZ" i="1" dirty="0" smtClean="0"/>
              <a:t>4</a:t>
            </a:r>
            <a:endParaRPr lang="cs-CZ" i="1" dirty="0"/>
          </a:p>
        </p:txBody>
      </p:sp>
      <p:pic>
        <p:nvPicPr>
          <p:cNvPr id="6"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95936" y="2780928"/>
            <a:ext cx="876932" cy="1097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Zástupný symbol pro zápatí 4"/>
          <p:cNvSpPr>
            <a:spLocks noGrp="1"/>
          </p:cNvSpPr>
          <p:nvPr>
            <p:ph type="ftr" sz="quarter" idx="11"/>
          </p:nvPr>
        </p:nvSpPr>
        <p:spPr>
          <a:xfrm>
            <a:off x="2411760" y="6492875"/>
            <a:ext cx="5962538" cy="365125"/>
          </a:xfrm>
        </p:spPr>
        <p:txBody>
          <a:bodyPr/>
          <a:lstStyle/>
          <a:p>
            <a:pPr>
              <a:defRPr/>
            </a:pPr>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2619611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eaLnBrk="1" fontAlgn="auto" hangingPunct="1">
              <a:spcAft>
                <a:spcPts val="0"/>
              </a:spcAft>
              <a:defRPr/>
            </a:pPr>
            <a:r>
              <a:rPr lang="cs-CZ" sz="2000" dirty="0">
                <a:hlinkClick r:id="rId2"/>
              </a:rPr>
              <a:t>http://</a:t>
            </a:r>
            <a:r>
              <a:rPr lang="cs-CZ" sz="2000" dirty="0" smtClean="0">
                <a:hlinkClick r:id="rId2"/>
              </a:rPr>
              <a:t>rozhledny.webzdarma.cz/ciskamen.htm</a:t>
            </a:r>
            <a:endParaRPr lang="cs-CZ" sz="2000" dirty="0" smtClean="0"/>
          </a:p>
          <a:p>
            <a:pPr eaLnBrk="1" fontAlgn="auto" hangingPunct="1">
              <a:spcAft>
                <a:spcPts val="0"/>
              </a:spcAft>
              <a:defRPr/>
            </a:pPr>
            <a:r>
              <a:rPr lang="cs-CZ" sz="2000" dirty="0">
                <a:hlinkClick r:id="rId3"/>
              </a:rPr>
              <a:t>http://trosky.ceskehory.cz</a:t>
            </a:r>
            <a:r>
              <a:rPr lang="cs-CZ" sz="2000" dirty="0" smtClean="0">
                <a:hlinkClick r:id="rId3"/>
              </a:rPr>
              <a:t>/</a:t>
            </a:r>
            <a:endParaRPr lang="cs-CZ" sz="2000" dirty="0"/>
          </a:p>
          <a:p>
            <a:pPr eaLnBrk="1" fontAlgn="auto" hangingPunct="1">
              <a:spcAft>
                <a:spcPts val="0"/>
              </a:spcAft>
              <a:defRPr/>
            </a:pPr>
            <a:r>
              <a:rPr lang="cs-CZ" sz="2000" dirty="0">
                <a:hlinkClick r:id="rId4"/>
              </a:rPr>
              <a:t>http://</a:t>
            </a:r>
            <a:r>
              <a:rPr lang="cs-CZ" sz="2000" dirty="0" smtClean="0">
                <a:hlinkClick r:id="rId4"/>
              </a:rPr>
              <a:t>www.hrad-bezdez.cz/zalozeni-hradu.php</a:t>
            </a:r>
            <a:endParaRPr lang="cs-CZ" sz="2000" dirty="0"/>
          </a:p>
          <a:p>
            <a:r>
              <a:rPr lang="cs-CZ" sz="2000" dirty="0" smtClean="0"/>
              <a:t>Obr.1: </a:t>
            </a:r>
            <a:r>
              <a:rPr lang="cs-CZ" sz="2000" smtClean="0"/>
              <a:t>Vlastní archív </a:t>
            </a:r>
            <a:r>
              <a:rPr lang="en-US" sz="2000" smtClean="0"/>
              <a:t>[</a:t>
            </a:r>
            <a:r>
              <a:rPr lang="cs-CZ" sz="2000" dirty="0" smtClean="0"/>
              <a:t>cit.2012-02-28</a:t>
            </a:r>
            <a:r>
              <a:rPr lang="en-US" sz="2000" dirty="0" smtClean="0"/>
              <a:t>]</a:t>
            </a:r>
            <a:r>
              <a:rPr lang="cs-CZ" sz="2000" dirty="0" smtClean="0"/>
              <a:t>.</a:t>
            </a:r>
          </a:p>
          <a:p>
            <a:r>
              <a:rPr lang="cs-CZ" sz="2000" dirty="0" smtClean="0"/>
              <a:t>Obr.2: Vlastní archív</a:t>
            </a:r>
            <a:r>
              <a:rPr lang="en-US" sz="2000" dirty="0"/>
              <a:t> [</a:t>
            </a:r>
            <a:r>
              <a:rPr lang="cs-CZ" sz="2000" dirty="0"/>
              <a:t>cit.2012-02-28</a:t>
            </a:r>
            <a:r>
              <a:rPr lang="en-US" sz="2000" dirty="0"/>
              <a:t>]</a:t>
            </a:r>
            <a:r>
              <a:rPr lang="cs-CZ" sz="2000" dirty="0"/>
              <a:t>.</a:t>
            </a:r>
            <a:endParaRPr lang="cs-CZ" sz="2000" dirty="0" smtClean="0"/>
          </a:p>
          <a:p>
            <a:r>
              <a:rPr lang="cs-CZ" sz="2000" dirty="0" smtClean="0"/>
              <a:t>Obr.3: Vlastní archív</a:t>
            </a:r>
            <a:r>
              <a:rPr lang="en-US" sz="2000" dirty="0"/>
              <a:t> [</a:t>
            </a:r>
            <a:r>
              <a:rPr lang="cs-CZ" sz="2000" dirty="0"/>
              <a:t>cit.2012-02-28</a:t>
            </a:r>
            <a:r>
              <a:rPr lang="en-US" sz="2000" dirty="0"/>
              <a:t>]</a:t>
            </a:r>
            <a:r>
              <a:rPr lang="cs-CZ" sz="2000" dirty="0"/>
              <a:t>.</a:t>
            </a:r>
          </a:p>
          <a:p>
            <a:endParaRPr lang="cs-CZ" sz="2000" dirty="0"/>
          </a:p>
          <a:p>
            <a:pPr marL="0" indent="0">
              <a:buNone/>
            </a:pPr>
            <a:endParaRPr lang="cs-CZ" sz="2000" dirty="0"/>
          </a:p>
          <a:p>
            <a:endParaRPr lang="cs-CZ" sz="2000" dirty="0"/>
          </a:p>
        </p:txBody>
      </p:sp>
      <p:sp>
        <p:nvSpPr>
          <p:cNvPr id="2" name="Nadpis 1"/>
          <p:cNvSpPr>
            <a:spLocks noGrp="1"/>
          </p:cNvSpPr>
          <p:nvPr>
            <p:ph type="title"/>
          </p:nvPr>
        </p:nvSpPr>
        <p:spPr/>
        <p:txBody>
          <a:bodyPr/>
          <a:lstStyle/>
          <a:p>
            <a:r>
              <a:rPr lang="cs-CZ" dirty="0"/>
              <a:t>Použité zdroje.</a:t>
            </a:r>
          </a:p>
        </p:txBody>
      </p:sp>
      <p:sp>
        <p:nvSpPr>
          <p:cNvPr id="4" name="Zástupný symbol pro zápatí 3"/>
          <p:cNvSpPr>
            <a:spLocks noGrp="1"/>
          </p:cNvSpPr>
          <p:nvPr>
            <p:ph type="ftr" sz="quarter" idx="11"/>
          </p:nvPr>
        </p:nvSpPr>
        <p:spPr>
          <a:xfrm>
            <a:off x="2483768" y="6460827"/>
            <a:ext cx="5746514" cy="365125"/>
          </a:xfrm>
        </p:spPr>
        <p:txBody>
          <a:bodyPr/>
          <a:lstStyle/>
          <a:p>
            <a:pPr>
              <a:defRPr/>
            </a:pPr>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181262506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119</TotalTime>
  <Words>285</Words>
  <Application>Microsoft Office PowerPoint</Application>
  <PresentationFormat>Předvádění na obrazovce (4:3)</PresentationFormat>
  <Paragraphs>43</Paragraphs>
  <Slides>6</Slides>
  <Notes>1</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6</vt:i4>
      </vt:variant>
    </vt:vector>
  </HeadingPairs>
  <TitlesOfParts>
    <vt:vector size="8" baseType="lpstr">
      <vt:lpstr>Vlnění</vt:lpstr>
      <vt:lpstr>Acrobat Document</vt:lpstr>
      <vt:lpstr>Název školy: Svobodná základní škola, o.p.s. Autor: Gabriela Divišová Název materiálu: VY_32_INOVACE_03_ČR-naše vlast  -Rozhledny Název: Rozhledny Jablonecka-Císařský kámen  Číslo projektu: CZ.1.07/1.4.00/21.0929</vt:lpstr>
      <vt:lpstr>Prezentace aplikace PowerPoint</vt:lpstr>
      <vt:lpstr> Rozhledny Jablonecka   Císařský kámen</vt:lpstr>
      <vt:lpstr>Rozhledna Císařsky kámen je</vt:lpstr>
      <vt:lpstr>Jak se jmenuje vrch, na kterém stojí rozhledna Císařský kámen?</vt:lpstr>
      <vt:lpstr>Použité zdroje.</vt:lpstr>
    </vt:vector>
  </TitlesOfParts>
  <Company>PRECIOSA, a.s.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Císařský kámen</dc:title>
  <dc:creator>Gabriela Divišová</dc:creator>
  <cp:lastModifiedBy>pc</cp:lastModifiedBy>
  <cp:revision>35</cp:revision>
  <dcterms:created xsi:type="dcterms:W3CDTF">2012-02-28T21:06:32Z</dcterms:created>
  <dcterms:modified xsi:type="dcterms:W3CDTF">2012-08-12T18:15:26Z</dcterms:modified>
</cp:coreProperties>
</file>