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63" r:id="rId2"/>
    <p:sldId id="264" r:id="rId3"/>
    <p:sldId id="256" r:id="rId4"/>
    <p:sldId id="257" r:id="rId5"/>
    <p:sldId id="260" r:id="rId6"/>
    <p:sldId id="261" r:id="rId7"/>
    <p:sldId id="262" r:id="rId8"/>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Calibri" pitchFamily="34" charset="0"/>
        <a:ea typeface="+mn-ea"/>
        <a:cs typeface="Arial" charset="0"/>
      </a:defRPr>
    </a:lvl1pPr>
    <a:lvl2pPr marL="457200" algn="l" rtl="0" fontAlgn="base">
      <a:spcBef>
        <a:spcPct val="0"/>
      </a:spcBef>
      <a:spcAft>
        <a:spcPct val="0"/>
      </a:spcAft>
      <a:defRPr kern="1200">
        <a:solidFill>
          <a:schemeClr val="tx1"/>
        </a:solidFill>
        <a:latin typeface="Calibri" pitchFamily="34" charset="0"/>
        <a:ea typeface="+mn-ea"/>
        <a:cs typeface="Arial" charset="0"/>
      </a:defRPr>
    </a:lvl2pPr>
    <a:lvl3pPr marL="914400" algn="l" rtl="0" fontAlgn="base">
      <a:spcBef>
        <a:spcPct val="0"/>
      </a:spcBef>
      <a:spcAft>
        <a:spcPct val="0"/>
      </a:spcAft>
      <a:defRPr kern="1200">
        <a:solidFill>
          <a:schemeClr val="tx1"/>
        </a:solidFill>
        <a:latin typeface="Calibri" pitchFamily="34" charset="0"/>
        <a:ea typeface="+mn-ea"/>
        <a:cs typeface="Arial" charset="0"/>
      </a:defRPr>
    </a:lvl3pPr>
    <a:lvl4pPr marL="1371600" algn="l" rtl="0" fontAlgn="base">
      <a:spcBef>
        <a:spcPct val="0"/>
      </a:spcBef>
      <a:spcAft>
        <a:spcPct val="0"/>
      </a:spcAft>
      <a:defRPr kern="1200">
        <a:solidFill>
          <a:schemeClr val="tx1"/>
        </a:solidFill>
        <a:latin typeface="Calibri" pitchFamily="34" charset="0"/>
        <a:ea typeface="+mn-ea"/>
        <a:cs typeface="Arial" charset="0"/>
      </a:defRPr>
    </a:lvl4pPr>
    <a:lvl5pPr marL="1828800" algn="l" rtl="0" fontAlgn="base">
      <a:spcBef>
        <a:spcPct val="0"/>
      </a:spcBef>
      <a:spcAft>
        <a:spcPct val="0"/>
      </a:spcAft>
      <a:defRPr kern="1200">
        <a:solidFill>
          <a:schemeClr val="tx1"/>
        </a:solidFill>
        <a:latin typeface="Calibri" pitchFamily="34" charset="0"/>
        <a:ea typeface="+mn-ea"/>
        <a:cs typeface="Arial" charset="0"/>
      </a:defRPr>
    </a:lvl5pPr>
    <a:lvl6pPr marL="2286000" algn="l" defTabSz="914400" rtl="0" eaLnBrk="1" latinLnBrk="0" hangingPunct="1">
      <a:defRPr kern="1200">
        <a:solidFill>
          <a:schemeClr val="tx1"/>
        </a:solidFill>
        <a:latin typeface="Calibri" pitchFamily="34" charset="0"/>
        <a:ea typeface="+mn-ea"/>
        <a:cs typeface="Arial" charset="0"/>
      </a:defRPr>
    </a:lvl6pPr>
    <a:lvl7pPr marL="2743200" algn="l" defTabSz="914400" rtl="0" eaLnBrk="1" latinLnBrk="0" hangingPunct="1">
      <a:defRPr kern="1200">
        <a:solidFill>
          <a:schemeClr val="tx1"/>
        </a:solidFill>
        <a:latin typeface="Calibri" pitchFamily="34" charset="0"/>
        <a:ea typeface="+mn-ea"/>
        <a:cs typeface="Arial" charset="0"/>
      </a:defRPr>
    </a:lvl7pPr>
    <a:lvl8pPr marL="3200400" algn="l" defTabSz="914400" rtl="0" eaLnBrk="1" latinLnBrk="0" hangingPunct="1">
      <a:defRPr kern="1200">
        <a:solidFill>
          <a:schemeClr val="tx1"/>
        </a:solidFill>
        <a:latin typeface="Calibri" pitchFamily="34" charset="0"/>
        <a:ea typeface="+mn-ea"/>
        <a:cs typeface="Arial" charset="0"/>
      </a:defRPr>
    </a:lvl8pPr>
    <a:lvl9pPr marL="3657600" algn="l" defTabSz="914400" rtl="0" eaLnBrk="1" latinLnBrk="0" hangingPunct="1">
      <a:defRPr kern="1200">
        <a:solidFill>
          <a:schemeClr val="tx1"/>
        </a:solidFill>
        <a:latin typeface="Calibri"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2B0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F955109-601A-4AAF-9151-71E048EE764F}" type="datetimeFigureOut">
              <a:rPr lang="cs-CZ" smtClean="0"/>
              <a:t>10.8.2012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A6E333-056A-4451-AEEE-880C54CA5951}" type="slidenum">
              <a:rPr lang="cs-CZ" smtClean="0"/>
              <a:t>‹#›</a:t>
            </a:fld>
            <a:endParaRPr lang="cs-CZ"/>
          </a:p>
        </p:txBody>
      </p:sp>
    </p:spTree>
    <p:extLst>
      <p:ext uri="{BB962C8B-B14F-4D97-AF65-F5344CB8AC3E}">
        <p14:creationId xmlns:p14="http://schemas.microsoft.com/office/powerpoint/2010/main" val="2775672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7A6E333-056A-4451-AEEE-880C54CA5951}" type="slidenum">
              <a:rPr lang="cs-CZ" smtClean="0"/>
              <a:t>3</a:t>
            </a:fld>
            <a:endParaRPr lang="cs-CZ"/>
          </a:p>
        </p:txBody>
      </p:sp>
    </p:spTree>
    <p:extLst>
      <p:ext uri="{BB962C8B-B14F-4D97-AF65-F5344CB8AC3E}">
        <p14:creationId xmlns:p14="http://schemas.microsoft.com/office/powerpoint/2010/main" val="2433898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pPr>
              <a:defRPr/>
            </a:pPr>
            <a:fld id="{D278191D-C0D5-4298-B0CF-C0F71B725AB6}" type="datetime1">
              <a:rPr lang="cs-CZ" smtClean="0"/>
              <a:t>10.8.2012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BCCD3FC3-72A5-4585-A8D9-5888E1839733}" type="slidenum">
              <a:rPr lang="cs-CZ" smtClean="0"/>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a:defRPr/>
            </a:pPr>
            <a:fld id="{3CD1D863-2CE2-4918-B98B-9D803FE4B20E}" type="datetime1">
              <a:rPr lang="cs-CZ" smtClean="0"/>
              <a:t>10.8.2012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584EE96A-0802-47A8-97CC-8FB2B57C101D}" type="slidenum">
              <a:rPr lang="cs-CZ" smtClean="0"/>
              <a:pPr>
                <a:defRPr/>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pPr>
              <a:defRPr/>
            </a:pPr>
            <a:fld id="{A1B44C9A-B86A-415F-9FD0-9CB32C03AC24}" type="datetime1">
              <a:rPr lang="cs-CZ" smtClean="0"/>
              <a:t>10.8.2012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B538870C-E986-4793-AAC7-352C3C1D68E1}" type="slidenum">
              <a:rPr lang="cs-CZ" smtClean="0"/>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pPr>
              <a:defRPr/>
            </a:pPr>
            <a:fld id="{6BA79C56-A187-42BD-BEDA-A5BF9436ECB9}" type="datetime1">
              <a:rPr lang="cs-CZ" smtClean="0"/>
              <a:t>10.8.2012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017DFACE-2FFD-47D0-BC06-562ABD23038D}" type="slidenum">
              <a:rPr lang="cs-CZ" smtClean="0"/>
              <a:pPr>
                <a:defRPr/>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pPr>
              <a:defRPr/>
            </a:pPr>
            <a:fld id="{45B794DA-F2EC-4B92-A26E-A851F215C1D7}" type="datetime1">
              <a:rPr lang="cs-CZ" smtClean="0"/>
              <a:t>10.8.2012</a:t>
            </a:fld>
            <a:endParaRPr lang="cs-CZ"/>
          </a:p>
        </p:txBody>
      </p:sp>
      <p:sp>
        <p:nvSpPr>
          <p:cNvPr id="8" name="Footer Placeholder 7"/>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9" name="Slide Number Placeholder 8"/>
          <p:cNvSpPr>
            <a:spLocks noGrp="1"/>
          </p:cNvSpPr>
          <p:nvPr>
            <p:ph type="sldNum" sz="quarter" idx="12"/>
          </p:nvPr>
        </p:nvSpPr>
        <p:spPr/>
        <p:txBody>
          <a:bodyPr/>
          <a:lstStyle/>
          <a:p>
            <a:pPr>
              <a:defRPr/>
            </a:pPr>
            <a:fld id="{C9AB938B-C1F6-4D7E-AC1B-D624AFBBE9B3}" type="slidenum">
              <a:rPr lang="cs-CZ" smtClean="0"/>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pPr>
              <a:defRPr/>
            </a:pPr>
            <a:fld id="{A3E2CA63-4B71-46F4-8DA0-C1154D8AC38E}" type="datetime1">
              <a:rPr lang="cs-CZ" smtClean="0"/>
              <a:t>10.8.2012</a:t>
            </a:fld>
            <a:endParaRPr lang="cs-CZ"/>
          </a:p>
        </p:txBody>
      </p:sp>
      <p:sp>
        <p:nvSpPr>
          <p:cNvPr id="4" name="Footer Placeholder 3"/>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5" name="Slide Number Placeholder 4"/>
          <p:cNvSpPr>
            <a:spLocks noGrp="1"/>
          </p:cNvSpPr>
          <p:nvPr>
            <p:ph type="sldNum" sz="quarter" idx="12"/>
          </p:nvPr>
        </p:nvSpPr>
        <p:spPr/>
        <p:txBody>
          <a:bodyPr/>
          <a:lstStyle/>
          <a:p>
            <a:pPr>
              <a:defRPr/>
            </a:pPr>
            <a:fld id="{83F51BE0-4E9F-4A7C-8820-DB4BEDC72351}" type="slidenum">
              <a:rPr lang="cs-CZ" smtClean="0"/>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pPr>
              <a:defRPr/>
            </a:pPr>
            <a:fld id="{27BB7A39-64D9-4262-957B-4EC93D6512E8}" type="datetime1">
              <a:rPr lang="cs-CZ" smtClean="0"/>
              <a:t>10.8.2012</a:t>
            </a:fld>
            <a:endParaRPr lang="cs-CZ"/>
          </a:p>
        </p:txBody>
      </p:sp>
      <p:sp>
        <p:nvSpPr>
          <p:cNvPr id="3" name="Footer Placeholder 2"/>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4" name="Slide Number Placeholder 3"/>
          <p:cNvSpPr>
            <a:spLocks noGrp="1"/>
          </p:cNvSpPr>
          <p:nvPr>
            <p:ph type="sldNum" sz="quarter" idx="12"/>
          </p:nvPr>
        </p:nvSpPr>
        <p:spPr/>
        <p:txBody>
          <a:bodyPr/>
          <a:lstStyle/>
          <a:p>
            <a:pPr>
              <a:defRPr/>
            </a:pPr>
            <a:fld id="{90A8B678-FE78-4062-9276-B3683744AE23}" type="slidenum">
              <a:rPr lang="cs-CZ" smtClean="0"/>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fld id="{7E8015BD-A093-4D30-9747-B08EB05DD746}" type="datetime1">
              <a:rPr lang="cs-CZ" smtClean="0"/>
              <a:t>10.8.2012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28C4E3E2-5F67-4FD3-8B1D-64AD780FF7C9}" type="slidenum">
              <a:rPr lang="cs-CZ" smtClean="0"/>
              <a:pPr>
                <a:defRPr/>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pPr>
              <a:defRPr/>
            </a:pPr>
            <a:fld id="{885E947C-12DC-4222-9E1D-577812AB05CA}" type="datetime1">
              <a:rPr lang="cs-CZ" smtClean="0"/>
              <a:t>10.8.2012</a:t>
            </a:fld>
            <a:endParaRPr lang="cs-CZ"/>
          </a:p>
        </p:txBody>
      </p:sp>
      <p:sp>
        <p:nvSpPr>
          <p:cNvPr id="6" name="Footer Placeholder 5"/>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7" name="Slide Number Placeholder 6"/>
          <p:cNvSpPr>
            <a:spLocks noGrp="1"/>
          </p:cNvSpPr>
          <p:nvPr>
            <p:ph type="sldNum" sz="quarter" idx="12"/>
          </p:nvPr>
        </p:nvSpPr>
        <p:spPr/>
        <p:txBody>
          <a:bodyPr/>
          <a:lstStyle/>
          <a:p>
            <a:pPr>
              <a:defRPr/>
            </a:pPr>
            <a:fld id="{5E4383E0-0694-4BC3-B149-F5B604A730B7}" type="slidenum">
              <a:rPr lang="cs-CZ" smtClean="0"/>
              <a:pPr>
                <a:defRPr/>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pPr>
              <a:defRPr/>
            </a:pPr>
            <a:fld id="{F39641FC-C413-4EA4-8146-8FF297C190C4}" type="datetime1">
              <a:rPr lang="cs-CZ" smtClean="0"/>
              <a:t>10.8.2012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D32385D7-F2EE-491B-83ED-50670AB8F932}" type="slidenum">
              <a:rPr lang="cs-CZ" smtClean="0"/>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fld id="{C5275212-4139-47C8-86D6-0C986E559D7A}" type="datetime1">
              <a:rPr lang="cs-CZ" smtClean="0"/>
              <a:t>10.8.2012</a:t>
            </a:fld>
            <a:endParaRPr lang="cs-CZ"/>
          </a:p>
        </p:txBody>
      </p:sp>
      <p:sp>
        <p:nvSpPr>
          <p:cNvPr id="5" name="Footer Placeholder 4"/>
          <p:cNvSpPr>
            <a:spLocks noGrp="1"/>
          </p:cNvSpPr>
          <p:nvPr>
            <p:ph type="ftr" sz="quarter" idx="11"/>
          </p:nvPr>
        </p:nvSpPr>
        <p:spPr/>
        <p:txBody>
          <a:body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12"/>
          </p:nvPr>
        </p:nvSpPr>
        <p:spPr/>
        <p:txBody>
          <a:bodyPr/>
          <a:lstStyle/>
          <a:p>
            <a:pPr>
              <a:defRPr/>
            </a:pPr>
            <a:fld id="{45963771-72B7-4FFA-9C1A-D6D875A22A8A}" type="slidenum">
              <a:rPr lang="cs-CZ" smtClean="0"/>
              <a:pPr>
                <a:defRPr/>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pPr>
              <a:defRPr/>
            </a:pPr>
            <a:fld id="{5B58E051-C7EF-44A5-957D-27FD1EA30600}" type="datetime1">
              <a:rPr lang="cs-CZ" smtClean="0"/>
              <a:t>10.8.2012</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pPr>
              <a:defRPr/>
            </a:pPr>
            <a:r>
              <a:rPr lang="cs-CZ" smtClean="0"/>
              <a:t>Autorem materiálu a všech jeho částí, není-li uvedeno jinak, je Mgr. Gabriela Divišová</a:t>
            </a:r>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pPr>
              <a:defRPr/>
            </a:pPr>
            <a:fld id="{E87CF584-4D97-487B-B7B5-625CA2EB3818}" type="slidenum">
              <a:rPr lang="cs-CZ" smtClean="0"/>
              <a:pPr>
                <a:defRPr/>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hyperlink" Target="http://dumy.cz/"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www.stredovek.com/list_photo.php?category=rozhledny&amp;object=Petrin%20-%20Jablonec%20nad%20Niso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rozhledny.webzdarma.cz/"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539553" y="773705"/>
            <a:ext cx="8064895" cy="2232248"/>
          </a:xfrm>
        </p:spPr>
        <p:txBody>
          <a:bodyPr>
            <a:noAutofit/>
          </a:bodyPr>
          <a:lstStyle/>
          <a:p>
            <a:pPr algn="l">
              <a:lnSpc>
                <a:spcPct val="150000"/>
              </a:lnSpc>
            </a:pPr>
            <a:r>
              <a:rPr lang="cs-CZ" sz="2000" b="0" dirty="0">
                <a:solidFill>
                  <a:schemeClr val="tx1"/>
                </a:solidFill>
                <a:effectLst/>
                <a:latin typeface="Arial" pitchFamily="34" charset="0"/>
                <a:cs typeface="Arial" pitchFamily="34" charset="0"/>
              </a:rPr>
              <a:t>Název školy: Svobodná základní škola</a:t>
            </a:r>
            <a:r>
              <a:rPr lang="cs-CZ" sz="2000" b="0" dirty="0" smtClean="0">
                <a:solidFill>
                  <a:schemeClr val="tx1"/>
                </a:solidFill>
                <a:effectLst/>
                <a:latin typeface="Arial" pitchFamily="34" charset="0"/>
                <a:cs typeface="Arial" pitchFamily="34" charset="0"/>
              </a:rPr>
              <a:t>, o.p.s</a:t>
            </a:r>
            <a:r>
              <a:rPr lang="cs-CZ" sz="2000" b="0" dirty="0">
                <a:solidFill>
                  <a:schemeClr val="tx1"/>
                </a:solidFill>
                <a:effectLst/>
                <a:latin typeface="Arial" pitchFamily="34" charset="0"/>
                <a:cs typeface="Arial" pitchFamily="34" charset="0"/>
              </a:rPr>
              <a:t>.</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Autor: </a:t>
            </a:r>
            <a:r>
              <a:rPr lang="cs-CZ" sz="2000" dirty="0" smtClean="0">
                <a:solidFill>
                  <a:schemeClr val="tx1"/>
                </a:solidFill>
                <a:latin typeface="Arial" pitchFamily="34" charset="0"/>
                <a:cs typeface="Arial" pitchFamily="34" charset="0"/>
              </a:rPr>
              <a:t>Gabriela Divišová</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a:t>
            </a:r>
            <a:r>
              <a:rPr lang="cs-CZ" sz="2000" b="0" dirty="0">
                <a:solidFill>
                  <a:schemeClr val="tx1"/>
                </a:solidFill>
                <a:effectLst/>
                <a:latin typeface="Arial" pitchFamily="34" charset="0"/>
                <a:cs typeface="Arial" pitchFamily="34" charset="0"/>
              </a:rPr>
              <a:t>materiálu: </a:t>
            </a:r>
            <a:r>
              <a:rPr lang="cs-CZ" sz="2000" b="0" dirty="0" smtClean="0">
                <a:solidFill>
                  <a:schemeClr val="tx1"/>
                </a:solidFill>
                <a:effectLst/>
                <a:latin typeface="Arial" pitchFamily="34" charset="0"/>
                <a:cs typeface="Arial" pitchFamily="34" charset="0"/>
              </a:rPr>
              <a:t>VY_32_INOVACE_07_ČR-naše </a:t>
            </a:r>
            <a:r>
              <a:rPr lang="cs-CZ" sz="2000" b="0" smtClean="0">
                <a:solidFill>
                  <a:schemeClr val="tx1"/>
                </a:solidFill>
                <a:effectLst/>
                <a:latin typeface="Arial" pitchFamily="34" charset="0"/>
                <a:cs typeface="Arial" pitchFamily="34" charset="0"/>
              </a:rPr>
              <a:t>vlast  Rozhledny</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smtClean="0">
                <a:solidFill>
                  <a:schemeClr val="tx1"/>
                </a:solidFill>
                <a:effectLst/>
                <a:latin typeface="Arial" pitchFamily="34" charset="0"/>
                <a:cs typeface="Arial" pitchFamily="34" charset="0"/>
              </a:rPr>
              <a:t>Název: Rozhledny Jablonecka-Petřín</a:t>
            </a:r>
            <a:r>
              <a:rPr lang="cs-CZ" sz="2000" b="0" dirty="0">
                <a:solidFill>
                  <a:schemeClr val="tx1"/>
                </a:solidFill>
                <a:effectLst/>
                <a:latin typeface="Arial" pitchFamily="34" charset="0"/>
                <a:cs typeface="Arial" pitchFamily="34" charset="0"/>
              </a:rPr>
              <a:t/>
            </a:r>
            <a:br>
              <a:rPr lang="cs-CZ" sz="2000" b="0" dirty="0">
                <a:solidFill>
                  <a:schemeClr val="tx1"/>
                </a:solidFill>
                <a:effectLst/>
                <a:latin typeface="Arial" pitchFamily="34" charset="0"/>
                <a:cs typeface="Arial" pitchFamily="34" charset="0"/>
              </a:rPr>
            </a:br>
            <a:r>
              <a:rPr lang="cs-CZ" sz="2000" b="0" dirty="0">
                <a:solidFill>
                  <a:schemeClr val="tx1"/>
                </a:solidFill>
                <a:effectLst/>
                <a:latin typeface="Arial" pitchFamily="34" charset="0"/>
                <a:cs typeface="Arial" pitchFamily="34" charset="0"/>
              </a:rPr>
              <a:t>Číslo projektu: CZ.1.07/1.4.00/21.0929</a:t>
            </a:r>
          </a:p>
        </p:txBody>
      </p:sp>
      <p:sp>
        <p:nvSpPr>
          <p:cNvPr id="8" name="Zástupný symbol pro zápatí 4"/>
          <p:cNvSpPr>
            <a:spLocks noGrp="1"/>
          </p:cNvSpPr>
          <p:nvPr>
            <p:ph type="ftr" sz="quarter" idx="11"/>
          </p:nvPr>
        </p:nvSpPr>
        <p:spPr>
          <a:xfrm>
            <a:off x="1277634" y="6616730"/>
            <a:ext cx="6516724" cy="368660"/>
          </a:xfrm>
        </p:spPr>
        <p:txBody>
          <a:bodyPr/>
          <a:lstStyle/>
          <a:p>
            <a:pPr algn="ctr">
              <a:defRPr/>
            </a:pPr>
            <a:r>
              <a:rPr lang="cs-CZ" sz="1100" dirty="0">
                <a:latin typeface="Arial" pitchFamily="34" charset="0"/>
                <a:cs typeface="Arial" pitchFamily="34" charset="0"/>
              </a:rPr>
              <a:t>Autorem materiálu a všech jeho částí, není-li uvedeno jinak, je Mgr. </a:t>
            </a:r>
            <a:r>
              <a:rPr lang="cs-CZ" sz="1100" dirty="0" smtClean="0">
                <a:latin typeface="Arial" pitchFamily="34" charset="0"/>
                <a:cs typeface="Arial" pitchFamily="34" charset="0"/>
              </a:rPr>
              <a:t>Gabriela Divišová</a:t>
            </a:r>
          </a:p>
          <a:p>
            <a:pPr algn="ctr">
              <a:defRPr/>
            </a:pPr>
            <a:endParaRPr lang="cs-CZ" sz="1100" dirty="0" smtClean="0">
              <a:latin typeface="Arial" pitchFamily="34" charset="0"/>
              <a:cs typeface="Arial" pitchFamily="34" charset="0"/>
            </a:endParaRPr>
          </a:p>
        </p:txBody>
      </p:sp>
      <p:sp>
        <p:nvSpPr>
          <p:cNvPr id="4" name="TextovéPole 3"/>
          <p:cNvSpPr txBox="1"/>
          <p:nvPr/>
        </p:nvSpPr>
        <p:spPr>
          <a:xfrm>
            <a:off x="4311760" y="2978146"/>
            <a:ext cx="5159152" cy="861774"/>
          </a:xfrm>
          <a:prstGeom prst="rect">
            <a:avLst/>
          </a:prstGeom>
          <a:noFill/>
        </p:spPr>
        <p:txBody>
          <a:bodyPr wrap="square" rtlCol="0">
            <a:spAutoFit/>
          </a:bodyPr>
          <a:lstStyle/>
          <a:p>
            <a:pPr algn="ctr"/>
            <a:r>
              <a:rPr lang="cs-CZ" sz="3200" b="1" dirty="0" smtClean="0">
                <a:latin typeface="Arial" pitchFamily="34" charset="0"/>
                <a:cs typeface="Arial" pitchFamily="34" charset="0"/>
              </a:rPr>
              <a:t>Rozhledny-Petřín</a:t>
            </a:r>
          </a:p>
          <a:p>
            <a:pPr algn="ctr"/>
            <a:endParaRPr lang="cs-CZ" dirty="0"/>
          </a:p>
        </p:txBody>
      </p:sp>
      <p:sp>
        <p:nvSpPr>
          <p:cNvPr id="1331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13313" name="Object 1"/>
          <p:cNvGraphicFramePr>
            <a:graphicFrameLocks noChangeAspect="1"/>
          </p:cNvGraphicFramePr>
          <p:nvPr/>
        </p:nvGraphicFramePr>
        <p:xfrm>
          <a:off x="7667971" y="548680"/>
          <a:ext cx="900473" cy="720080"/>
        </p:xfrm>
        <a:graphic>
          <a:graphicData uri="http://schemas.openxmlformats.org/presentationml/2006/ole">
            <mc:AlternateContent xmlns:mc="http://schemas.openxmlformats.org/markup-compatibility/2006">
              <mc:Choice xmlns:v="urn:schemas-microsoft-com:vml" Requires="v">
                <p:oleObj spid="_x0000_s1037" name="Acrobat Document" r:id="rId3" imgW="9523810" imgH="7621064" progId="AcroExch.Document.7">
                  <p:embed/>
                </p:oleObj>
              </mc:Choice>
              <mc:Fallback>
                <p:oleObj name="Acrobat Document" r:id="rId3" imgW="9523810" imgH="7621064" progId="AcroExch.Document.7">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7971" y="548680"/>
                        <a:ext cx="900473" cy="72008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 name="TextovéPole 2"/>
          <p:cNvSpPr txBox="1"/>
          <p:nvPr/>
        </p:nvSpPr>
        <p:spPr>
          <a:xfrm>
            <a:off x="5131641" y="6092636"/>
            <a:ext cx="3519391" cy="276999"/>
          </a:xfrm>
          <a:prstGeom prst="rect">
            <a:avLst/>
          </a:prstGeom>
          <a:noFill/>
        </p:spPr>
        <p:txBody>
          <a:bodyPr wrap="square" rtlCol="0">
            <a:spAutoFit/>
          </a:bodyPr>
          <a:lstStyle/>
          <a:p>
            <a:pPr algn="r"/>
            <a:r>
              <a:rPr lang="cs-CZ" sz="1200" dirty="0" smtClean="0">
                <a:latin typeface="Arial" pitchFamily="34" charset="0"/>
                <a:cs typeface="Arial" pitchFamily="34" charset="0"/>
              </a:rPr>
              <a:t>Dostupné na portálu </a:t>
            </a:r>
            <a:r>
              <a:rPr lang="cs-CZ" sz="1200" dirty="0" smtClean="0">
                <a:latin typeface="Arial" pitchFamily="34" charset="0"/>
                <a:cs typeface="Arial" pitchFamily="34" charset="0"/>
                <a:hlinkClick r:id="rId5"/>
              </a:rPr>
              <a:t>http://dumy.cz/</a:t>
            </a:r>
            <a:endParaRPr lang="cs-CZ" sz="1200" dirty="0">
              <a:latin typeface="Arial" pitchFamily="34" charset="0"/>
              <a:cs typeface="Arial" pitchFamily="34" charset="0"/>
            </a:endParaRPr>
          </a:p>
        </p:txBody>
      </p:sp>
      <p:pic>
        <p:nvPicPr>
          <p:cNvPr id="13340" name="Picture 28" descr="http://www.zssvat.cz/wp-content/uploads/2010/10/logo-eu-2.png"/>
          <p:cNvPicPr>
            <a:picLocks noChangeAspect="1" noChangeArrowheads="1"/>
          </p:cNvPicPr>
          <p:nvPr/>
        </p:nvPicPr>
        <p:blipFill>
          <a:blip r:embed="rId6" cstate="print"/>
          <a:srcRect/>
          <a:stretch>
            <a:fillRect/>
          </a:stretch>
        </p:blipFill>
        <p:spPr bwMode="auto">
          <a:xfrm>
            <a:off x="1476375" y="4284095"/>
            <a:ext cx="6191250" cy="1352550"/>
          </a:xfrm>
          <a:prstGeom prst="rect">
            <a:avLst/>
          </a:prstGeom>
          <a:noFill/>
        </p:spPr>
      </p:pic>
    </p:spTree>
    <p:extLst>
      <p:ext uri="{BB962C8B-B14F-4D97-AF65-F5344CB8AC3E}">
        <p14:creationId xmlns:p14="http://schemas.microsoft.com/office/powerpoint/2010/main" val="18693105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a:xfrm>
            <a:off x="193638" y="6250164"/>
            <a:ext cx="8698842" cy="365125"/>
          </a:xfrm>
        </p:spPr>
        <p:txBody>
          <a:bodyPr/>
          <a:lstStyle/>
          <a:p>
            <a:pPr algn="ctr">
              <a:defRPr/>
            </a:pPr>
            <a:r>
              <a:rPr lang="cs-CZ" dirty="0" smtClean="0"/>
              <a:t>Autorem materiálu a všech jeho částí, není-li uvedeno jinak, je Mgr. Gabriela Divišová</a:t>
            </a:r>
            <a:endParaRPr lang="cs-CZ" dirty="0"/>
          </a:p>
        </p:txBody>
      </p:sp>
      <p:sp>
        <p:nvSpPr>
          <p:cNvPr id="3" name="TextovéPole 2"/>
          <p:cNvSpPr txBox="1"/>
          <p:nvPr/>
        </p:nvSpPr>
        <p:spPr>
          <a:xfrm>
            <a:off x="323528" y="908720"/>
            <a:ext cx="8424936" cy="6401753"/>
          </a:xfrm>
          <a:prstGeom prst="rect">
            <a:avLst/>
          </a:prstGeom>
          <a:noFill/>
        </p:spPr>
        <p:txBody>
          <a:bodyPr wrap="square" rtlCol="0">
            <a:spAutoFit/>
          </a:bodyPr>
          <a:lstStyle/>
          <a:p>
            <a:r>
              <a:rPr lang="cs-CZ" sz="2600" b="1" dirty="0" smtClean="0"/>
              <a:t>Anotace:</a:t>
            </a:r>
          </a:p>
          <a:p>
            <a:r>
              <a:rPr lang="cs-CZ" sz="2600" dirty="0" smtClean="0"/>
              <a:t>Materiál </a:t>
            </a:r>
            <a:r>
              <a:rPr lang="cs-CZ" sz="2600" dirty="0"/>
              <a:t>je určen pro žáky 4. třídy.</a:t>
            </a:r>
          </a:p>
          <a:p>
            <a:r>
              <a:rPr lang="cs-CZ" sz="2600" dirty="0"/>
              <a:t>Žáci hravou formou poznávají zajímavá místa svého okolí. Lépe si zapamatují novou látku, protože zde vidí názorné ukázky.  Pro některé žáky je takto připravený materiál motivací ke zdokonalení svých znalostí. Dále se naučí vyhledávat podrobnější informace o těchto místech a pracovat s počítačovou technikou. Soubor obsahuje kontrolní otázky a správné odpovědi. </a:t>
            </a:r>
          </a:p>
          <a:p>
            <a:r>
              <a:rPr lang="cs-CZ" sz="2600" dirty="0"/>
              <a:t> </a:t>
            </a:r>
          </a:p>
          <a:p>
            <a:r>
              <a:rPr lang="cs-CZ" sz="2600" b="1" dirty="0"/>
              <a:t>Pomůcky:</a:t>
            </a:r>
            <a:r>
              <a:rPr lang="cs-CZ" sz="2600" dirty="0"/>
              <a:t> tabulka na psaní + fix (papír a tužka),</a:t>
            </a:r>
          </a:p>
          <a:p>
            <a:r>
              <a:rPr lang="cs-CZ" sz="2600" dirty="0"/>
              <a:t>fixy na tabuli (možnost využití popisovače v programu Microsoft PowerPoint)</a:t>
            </a:r>
          </a:p>
          <a:p>
            <a:r>
              <a:rPr lang="cs-CZ" dirty="0"/>
              <a:t> </a:t>
            </a:r>
          </a:p>
          <a:p>
            <a:r>
              <a:rPr lang="cs-CZ" dirty="0"/>
              <a:t> </a:t>
            </a:r>
          </a:p>
          <a:p>
            <a:r>
              <a:rPr lang="cs-CZ" dirty="0"/>
              <a:t> </a:t>
            </a:r>
          </a:p>
          <a:p>
            <a:endParaRPr lang="cs-CZ" dirty="0">
              <a:latin typeface="Arial" pitchFamily="34" charset="0"/>
              <a:cs typeface="Arial" pitchFamily="34" charset="0"/>
            </a:endParaRPr>
          </a:p>
        </p:txBody>
      </p:sp>
    </p:spTree>
    <p:extLst>
      <p:ext uri="{BB962C8B-B14F-4D97-AF65-F5344CB8AC3E}">
        <p14:creationId xmlns:p14="http://schemas.microsoft.com/office/powerpoint/2010/main" val="35057766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Zástupný symbol pro obsah 4"/>
          <p:cNvSpPr>
            <a:spLocks noGrp="1"/>
          </p:cNvSpPr>
          <p:nvPr>
            <p:ph idx="1"/>
          </p:nvPr>
        </p:nvSpPr>
        <p:spPr>
          <a:xfrm>
            <a:off x="749036" y="2348880"/>
            <a:ext cx="7408333" cy="3450696"/>
          </a:xfrm>
        </p:spPr>
        <p:txBody>
          <a:bodyPr>
            <a:normAutofit/>
          </a:bodyPr>
          <a:lstStyle/>
          <a:p>
            <a:pPr marL="0" indent="0">
              <a:buNone/>
            </a:pPr>
            <a:r>
              <a:rPr lang="cs-CZ" sz="2200" dirty="0" smtClean="0">
                <a:solidFill>
                  <a:srgbClr val="EC2B04"/>
                </a:solidFill>
                <a:hlinkClick r:id="rId3"/>
              </a:rPr>
              <a:t>Petřín</a:t>
            </a:r>
            <a:r>
              <a:rPr lang="cs-CZ" sz="2200" dirty="0" smtClean="0"/>
              <a:t> je výletní restaurace s 20metrovou vysokou vyhlídkovou věží, počet schodů 91(29 železných,</a:t>
            </a:r>
          </a:p>
          <a:p>
            <a:pPr marL="0" indent="0">
              <a:buNone/>
            </a:pPr>
            <a:r>
              <a:rPr lang="cs-CZ" sz="2200" dirty="0" smtClean="0"/>
              <a:t>62 dřevěných), výška vyhlídkové plošiny 15metrů.</a:t>
            </a:r>
          </a:p>
          <a:p>
            <a:pPr marL="0" indent="0">
              <a:buNone/>
            </a:pPr>
            <a:r>
              <a:rPr lang="cs-CZ" sz="2200" dirty="0" smtClean="0"/>
              <a:t>V </a:t>
            </a:r>
            <a:r>
              <a:rPr lang="cs-CZ" sz="2200" dirty="0"/>
              <a:t>roce </a:t>
            </a:r>
            <a:r>
              <a:rPr lang="cs-CZ" sz="2200" dirty="0" smtClean="0"/>
              <a:t>1906  </a:t>
            </a:r>
            <a:r>
              <a:rPr lang="cs-CZ" sz="2200" dirty="0"/>
              <a:t>ji </a:t>
            </a:r>
            <a:r>
              <a:rPr lang="cs-CZ" sz="2200" dirty="0" smtClean="0"/>
              <a:t>nechal postavit německý soukromník</a:t>
            </a:r>
          </a:p>
          <a:p>
            <a:pPr marL="0" indent="0">
              <a:buNone/>
            </a:pPr>
            <a:r>
              <a:rPr lang="cs-CZ" sz="2200" dirty="0" smtClean="0"/>
              <a:t> Richard </a:t>
            </a:r>
            <a:r>
              <a:rPr lang="cs-CZ" sz="2200" dirty="0" err="1" smtClean="0"/>
              <a:t>Fellinghauer</a:t>
            </a:r>
            <a:r>
              <a:rPr lang="cs-CZ" sz="2200" dirty="0" smtClean="0"/>
              <a:t>. Objekt se stal rychle oblíbeným výletním místem jabloneckých občanů.</a:t>
            </a:r>
          </a:p>
          <a:p>
            <a:pPr eaLnBrk="1" hangingPunct="1"/>
            <a:endParaRPr lang="cs-CZ" sz="2200" dirty="0" smtClean="0"/>
          </a:p>
          <a:p>
            <a:pPr eaLnBrk="1" hangingPunct="1"/>
            <a:endParaRPr lang="cs-CZ" sz="2200" dirty="0"/>
          </a:p>
          <a:p>
            <a:pPr eaLnBrk="1" hangingPunct="1"/>
            <a:endParaRPr lang="cs-CZ" sz="2200" dirty="0" smtClean="0"/>
          </a:p>
          <a:p>
            <a:pPr eaLnBrk="1" hangingPunct="1"/>
            <a:endParaRPr lang="cs-CZ" sz="2200" dirty="0"/>
          </a:p>
          <a:p>
            <a:pPr eaLnBrk="1" hangingPunct="1"/>
            <a:endParaRPr lang="cs-CZ" sz="1600" dirty="0" smtClean="0"/>
          </a:p>
        </p:txBody>
      </p:sp>
      <p:sp>
        <p:nvSpPr>
          <p:cNvPr id="3074" name="Nadpis 3"/>
          <p:cNvSpPr>
            <a:spLocks noGrp="1"/>
          </p:cNvSpPr>
          <p:nvPr>
            <p:ph type="title"/>
          </p:nvPr>
        </p:nvSpPr>
        <p:spPr/>
        <p:txBody>
          <a:bodyPr>
            <a:normAutofit fontScale="90000"/>
          </a:bodyPr>
          <a:lstStyle/>
          <a:p>
            <a:pPr eaLnBrk="1" hangingPunct="1"/>
            <a:r>
              <a:rPr lang="cs-CZ" smtClean="0">
                <a:solidFill>
                  <a:schemeClr val="hlink"/>
                </a:solidFill>
              </a:rPr>
              <a:t>Rozhledny Jablonecka</a:t>
            </a:r>
            <a:br>
              <a:rPr lang="cs-CZ" smtClean="0">
                <a:solidFill>
                  <a:schemeClr val="hlink"/>
                </a:solidFill>
              </a:rPr>
            </a:br>
            <a:r>
              <a:rPr lang="cs-CZ" smtClean="0">
                <a:solidFill>
                  <a:schemeClr val="hlink"/>
                </a:solidFill>
              </a:rPr>
              <a:t>Petřín</a:t>
            </a:r>
            <a:endParaRPr lang="cs-CZ" smtClean="0"/>
          </a:p>
        </p:txBody>
      </p:sp>
      <p:pic>
        <p:nvPicPr>
          <p:cNvPr id="3076" name="Picture 4" descr="E:\User\divis\Gabča\Prezentace\Petřín\P61406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68143" y="4292890"/>
            <a:ext cx="1832819" cy="2444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Obdélník 1"/>
          <p:cNvSpPr>
            <a:spLocks noChangeArrowheads="1"/>
          </p:cNvSpPr>
          <p:nvPr/>
        </p:nvSpPr>
        <p:spPr bwMode="auto">
          <a:xfrm>
            <a:off x="7812088" y="6237288"/>
            <a:ext cx="6905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50000"/>
              </a:spcBef>
            </a:pPr>
            <a:r>
              <a:rPr lang="cs-CZ" i="1" dirty="0"/>
              <a:t>Obr.1</a:t>
            </a:r>
          </a:p>
        </p:txBody>
      </p:sp>
      <p:sp>
        <p:nvSpPr>
          <p:cNvPr id="2" name="Zástupný symbol pro zápatí 1"/>
          <p:cNvSpPr>
            <a:spLocks noGrp="1"/>
          </p:cNvSpPr>
          <p:nvPr>
            <p:ph type="ftr" sz="quarter" idx="11"/>
          </p:nvPr>
        </p:nvSpPr>
        <p:spPr>
          <a:xfrm>
            <a:off x="755576" y="6463506"/>
            <a:ext cx="5242458" cy="365125"/>
          </a:xfrm>
        </p:spPr>
        <p:txBody>
          <a:bodyPr/>
          <a:lstStyle/>
          <a:p>
            <a:pPr>
              <a:defRPr/>
            </a:pPr>
            <a:r>
              <a:rPr lang="cs-CZ" dirty="0" smtClean="0"/>
              <a:t>Autorem materiálu a všech jeho částí, není-li uvedeno jinak, je Mgr. Gabriela Divišová</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3"/>
          <p:cNvSpPr>
            <a:spLocks noGrp="1"/>
          </p:cNvSpPr>
          <p:nvPr>
            <p:ph type="title"/>
          </p:nvPr>
        </p:nvSpPr>
        <p:spPr>
          <a:xfrm>
            <a:off x="4427984" y="2321252"/>
            <a:ext cx="4473979" cy="3672409"/>
          </a:xfrm>
        </p:spPr>
        <p:txBody>
          <a:bodyPr>
            <a:normAutofit fontScale="90000"/>
          </a:bodyPr>
          <a:lstStyle/>
          <a:p>
            <a:pPr algn="l" eaLnBrk="1" hangingPunct="1"/>
            <a:r>
              <a:rPr lang="cs-CZ" sz="2200" dirty="0" smtClean="0">
                <a:solidFill>
                  <a:schemeClr val="tx1"/>
                </a:solidFill>
              </a:rPr>
              <a:t>Po 2.světové válce sloužil objekt</a:t>
            </a:r>
            <a:br>
              <a:rPr lang="cs-CZ" sz="2200" dirty="0" smtClean="0">
                <a:solidFill>
                  <a:schemeClr val="tx1"/>
                </a:solidFill>
              </a:rPr>
            </a:br>
            <a:r>
              <a:rPr lang="cs-CZ" sz="2200" dirty="0" smtClean="0">
                <a:solidFill>
                  <a:schemeClr val="tx1"/>
                </a:solidFill>
              </a:rPr>
              <a:t> na Petříně jako dětský domov.</a:t>
            </a:r>
            <a:br>
              <a:rPr lang="cs-CZ" sz="2200" dirty="0" smtClean="0">
                <a:solidFill>
                  <a:schemeClr val="tx1"/>
                </a:solidFill>
              </a:rPr>
            </a:br>
            <a:r>
              <a:rPr lang="cs-CZ" sz="2200" dirty="0" smtClean="0">
                <a:solidFill>
                  <a:schemeClr val="tx1"/>
                </a:solidFill>
              </a:rPr>
              <a:t> Ke svému původnímu účelu se vrátil opět až v polovině šedesátých let.</a:t>
            </a:r>
            <a:br>
              <a:rPr lang="cs-CZ" sz="2200" dirty="0" smtClean="0">
                <a:solidFill>
                  <a:schemeClr val="tx1"/>
                </a:solidFill>
              </a:rPr>
            </a:br>
            <a:r>
              <a:rPr lang="cs-CZ" sz="2200" dirty="0" smtClean="0">
                <a:solidFill>
                  <a:schemeClr val="tx1"/>
                </a:solidFill>
              </a:rPr>
              <a:t> Po roce 1989 čekaly Petřín majetkové tahanice a spory, nakonec byl v roce 1993 zavřen a chátral. Nově byl otevřen v roce 2000.</a:t>
            </a:r>
            <a:br>
              <a:rPr lang="cs-CZ" sz="2200" dirty="0" smtClean="0">
                <a:solidFill>
                  <a:schemeClr val="tx1"/>
                </a:solidFill>
              </a:rPr>
            </a:br>
            <a:r>
              <a:rPr lang="cs-CZ" sz="2200" dirty="0" smtClean="0">
                <a:solidFill>
                  <a:schemeClr val="tx1"/>
                </a:solidFill>
              </a:rPr>
              <a:t>Výhled na Jizerské hory, Krkonoše, Prosečský hřeben, Ještědský hřeben.</a:t>
            </a:r>
            <a:br>
              <a:rPr lang="cs-CZ" sz="2200" dirty="0" smtClean="0">
                <a:solidFill>
                  <a:schemeClr val="tx1"/>
                </a:solidFill>
              </a:rPr>
            </a:br>
            <a:endParaRPr lang="cs-CZ" sz="2200" dirty="0" smtClean="0">
              <a:solidFill>
                <a:schemeClr val="tx1"/>
              </a:solidFill>
            </a:endParaRPr>
          </a:p>
        </p:txBody>
      </p:sp>
      <p:pic>
        <p:nvPicPr>
          <p:cNvPr id="4099" name="Picture 2" descr="E:\User\divis\Gabča\Prezentace\Petřín\Snímek 10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429000"/>
            <a:ext cx="3722365" cy="2791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Obdélník 4"/>
          <p:cNvSpPr>
            <a:spLocks noChangeArrowheads="1"/>
          </p:cNvSpPr>
          <p:nvPr/>
        </p:nvSpPr>
        <p:spPr bwMode="auto">
          <a:xfrm>
            <a:off x="4225354" y="5808717"/>
            <a:ext cx="690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50000"/>
              </a:spcBef>
            </a:pPr>
            <a:r>
              <a:rPr lang="cs-CZ" i="1" dirty="0"/>
              <a:t>Obr.2</a:t>
            </a:r>
          </a:p>
        </p:txBody>
      </p:sp>
      <p:sp>
        <p:nvSpPr>
          <p:cNvPr id="2" name="Zástupný symbol pro zápatí 1"/>
          <p:cNvSpPr>
            <a:spLocks noGrp="1"/>
          </p:cNvSpPr>
          <p:nvPr>
            <p:ph type="ftr" sz="quarter" idx="11"/>
          </p:nvPr>
        </p:nvSpPr>
        <p:spPr>
          <a:xfrm>
            <a:off x="2184710" y="6543675"/>
            <a:ext cx="6322578" cy="365125"/>
          </a:xfrm>
        </p:spPr>
        <p:txBody>
          <a:bodyPr/>
          <a:lstStyle/>
          <a:p>
            <a:pPr>
              <a:defRPr/>
            </a:pPr>
            <a:r>
              <a:rPr lang="cs-CZ" dirty="0" smtClean="0"/>
              <a:t>Autorem materiálu a všech jeho částí, není-li uvedeno jinak, je Mgr. Gabriela Divišová</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3"/>
          <p:cNvSpPr>
            <a:spLocks noGrp="1"/>
          </p:cNvSpPr>
          <p:nvPr>
            <p:ph idx="1"/>
          </p:nvPr>
        </p:nvSpPr>
        <p:spPr/>
        <p:txBody>
          <a:bodyPr/>
          <a:lstStyle/>
          <a:p>
            <a:pPr marL="514350" indent="-514350">
              <a:buFont typeface="+mj-lt"/>
              <a:buAutoNum type="alphaLcParenR"/>
            </a:pPr>
            <a:endParaRPr lang="cs-CZ" dirty="0" smtClean="0"/>
          </a:p>
          <a:p>
            <a:pPr marL="514350" indent="-514350">
              <a:buFont typeface="+mj-lt"/>
              <a:buAutoNum type="alphaLcParenR"/>
            </a:pPr>
            <a:r>
              <a:rPr lang="cs-CZ" dirty="0" smtClean="0"/>
              <a:t>Richard </a:t>
            </a:r>
            <a:r>
              <a:rPr lang="cs-CZ" dirty="0" err="1" smtClean="0"/>
              <a:t>Fellinghauer</a:t>
            </a:r>
            <a:endParaRPr lang="cs-CZ" dirty="0" smtClean="0"/>
          </a:p>
          <a:p>
            <a:pPr marL="514350" indent="-514350">
              <a:buFont typeface="+mj-lt"/>
              <a:buAutoNum type="alphaLcParenR"/>
            </a:pPr>
            <a:endParaRPr lang="cs-CZ" dirty="0"/>
          </a:p>
          <a:p>
            <a:pPr marL="514350" indent="-514350">
              <a:buFont typeface="+mj-lt"/>
              <a:buAutoNum type="alphaLcParenR"/>
            </a:pPr>
            <a:r>
              <a:rPr lang="cs-CZ" dirty="0" smtClean="0"/>
              <a:t>Pavel Koudelka</a:t>
            </a:r>
          </a:p>
          <a:p>
            <a:pPr marL="514350" indent="-514350">
              <a:buFont typeface="+mj-lt"/>
              <a:buAutoNum type="alphaLcParenR"/>
            </a:pPr>
            <a:endParaRPr lang="cs-CZ" dirty="0"/>
          </a:p>
          <a:p>
            <a:pPr marL="514350" indent="-514350">
              <a:buFont typeface="+mj-lt"/>
              <a:buAutoNum type="alphaLcParenR"/>
            </a:pPr>
            <a:r>
              <a:rPr lang="cs-CZ" dirty="0" smtClean="0"/>
              <a:t>Robert </a:t>
            </a:r>
            <a:r>
              <a:rPr lang="cs-CZ" dirty="0" err="1" smtClean="0"/>
              <a:t>Hemmrich</a:t>
            </a:r>
            <a:endParaRPr lang="cs-CZ" dirty="0"/>
          </a:p>
        </p:txBody>
      </p:sp>
      <p:sp>
        <p:nvSpPr>
          <p:cNvPr id="3" name="Nadpis 2"/>
          <p:cNvSpPr>
            <a:spLocks noGrp="1"/>
          </p:cNvSpPr>
          <p:nvPr>
            <p:ph type="title"/>
          </p:nvPr>
        </p:nvSpPr>
        <p:spPr/>
        <p:txBody>
          <a:bodyPr>
            <a:normAutofit fontScale="90000"/>
          </a:bodyPr>
          <a:lstStyle/>
          <a:p>
            <a:r>
              <a:rPr lang="cs-CZ" dirty="0" smtClean="0"/>
              <a:t>Kdo nechal postavit rozhlednu Petřín?</a:t>
            </a:r>
            <a:endParaRPr lang="cs-CZ" dirty="0"/>
          </a:p>
        </p:txBody>
      </p:sp>
      <p:sp>
        <p:nvSpPr>
          <p:cNvPr id="5" name="Obdélník 4"/>
          <p:cNvSpPr/>
          <p:nvPr/>
        </p:nvSpPr>
        <p:spPr>
          <a:xfrm>
            <a:off x="7884368" y="6093296"/>
            <a:ext cx="690445" cy="369332"/>
          </a:xfrm>
          <a:prstGeom prst="rect">
            <a:avLst/>
          </a:prstGeom>
        </p:spPr>
        <p:txBody>
          <a:bodyPr wrap="none">
            <a:spAutoFit/>
          </a:bodyPr>
          <a:lstStyle/>
          <a:p>
            <a:pPr>
              <a:spcBef>
                <a:spcPct val="50000"/>
              </a:spcBef>
            </a:pPr>
            <a:r>
              <a:rPr lang="cs-CZ" i="1" dirty="0" smtClean="0"/>
              <a:t>Obr.3</a:t>
            </a:r>
            <a:endParaRPr lang="cs-CZ" i="1" dirty="0"/>
          </a:p>
        </p:txBody>
      </p:sp>
      <p:pic>
        <p:nvPicPr>
          <p:cNvPr id="6"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35526" y="2852936"/>
            <a:ext cx="933624" cy="1168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Zástupný symbol pro zápatí 1"/>
          <p:cNvSpPr>
            <a:spLocks noGrp="1"/>
          </p:cNvSpPr>
          <p:nvPr>
            <p:ph type="ftr" sz="quarter" idx="11"/>
          </p:nvPr>
        </p:nvSpPr>
        <p:spPr>
          <a:xfrm>
            <a:off x="2267744" y="6492875"/>
            <a:ext cx="5041888"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3511436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pPr marL="514350" indent="-514350">
              <a:buFont typeface="+mj-lt"/>
              <a:buAutoNum type="alphaLcParenR"/>
            </a:pPr>
            <a:endParaRPr lang="cs-CZ" dirty="0" smtClean="0"/>
          </a:p>
          <a:p>
            <a:pPr marL="514350" indent="-514350">
              <a:buFont typeface="+mj-lt"/>
              <a:buAutoNum type="alphaLcParenR"/>
            </a:pPr>
            <a:r>
              <a:rPr lang="cs-CZ" dirty="0" smtClean="0"/>
              <a:t>Jako nemocnice.</a:t>
            </a:r>
          </a:p>
          <a:p>
            <a:pPr marL="514350" indent="-514350">
              <a:buFont typeface="+mj-lt"/>
              <a:buAutoNum type="alphaLcParenR"/>
            </a:pPr>
            <a:endParaRPr lang="cs-CZ" dirty="0"/>
          </a:p>
          <a:p>
            <a:pPr marL="514350" indent="-514350">
              <a:buFont typeface="+mj-lt"/>
              <a:buAutoNum type="alphaLcParenR"/>
            </a:pPr>
            <a:r>
              <a:rPr lang="cs-CZ" dirty="0" smtClean="0"/>
              <a:t>Jako vězení.</a:t>
            </a:r>
          </a:p>
          <a:p>
            <a:pPr marL="514350" indent="-514350">
              <a:buFont typeface="+mj-lt"/>
              <a:buAutoNum type="alphaLcParenR"/>
            </a:pPr>
            <a:endParaRPr lang="cs-CZ" dirty="0"/>
          </a:p>
          <a:p>
            <a:pPr marL="514350" indent="-514350">
              <a:buFont typeface="+mj-lt"/>
              <a:buAutoNum type="alphaLcParenR"/>
            </a:pPr>
            <a:r>
              <a:rPr lang="cs-CZ" dirty="0" smtClean="0"/>
              <a:t>Jako dětský domov.</a:t>
            </a:r>
            <a:endParaRPr lang="cs-CZ" dirty="0"/>
          </a:p>
        </p:txBody>
      </p:sp>
      <p:sp>
        <p:nvSpPr>
          <p:cNvPr id="2" name="Nadpis 1"/>
          <p:cNvSpPr>
            <a:spLocks noGrp="1"/>
          </p:cNvSpPr>
          <p:nvPr>
            <p:ph type="title"/>
          </p:nvPr>
        </p:nvSpPr>
        <p:spPr/>
        <p:txBody>
          <a:bodyPr>
            <a:normAutofit fontScale="90000"/>
          </a:bodyPr>
          <a:lstStyle/>
          <a:p>
            <a:r>
              <a:rPr lang="cs-CZ" dirty="0" smtClean="0"/>
              <a:t>K čemu po 2. světové válce sloužil tento objekt?</a:t>
            </a:r>
            <a:endParaRPr lang="cs-CZ" dirty="0"/>
          </a:p>
        </p:txBody>
      </p:sp>
      <p:sp>
        <p:nvSpPr>
          <p:cNvPr id="4" name="Obdélník 3"/>
          <p:cNvSpPr/>
          <p:nvPr/>
        </p:nvSpPr>
        <p:spPr>
          <a:xfrm>
            <a:off x="8028384" y="6021288"/>
            <a:ext cx="690445" cy="369332"/>
          </a:xfrm>
          <a:prstGeom prst="rect">
            <a:avLst/>
          </a:prstGeom>
        </p:spPr>
        <p:txBody>
          <a:bodyPr wrap="none">
            <a:spAutoFit/>
          </a:bodyPr>
          <a:lstStyle/>
          <a:p>
            <a:pPr>
              <a:spcBef>
                <a:spcPct val="50000"/>
              </a:spcBef>
            </a:pPr>
            <a:r>
              <a:rPr lang="cs-CZ" i="1" dirty="0" smtClean="0"/>
              <a:t>Obr.4</a:t>
            </a:r>
            <a:endParaRPr lang="cs-CZ" i="1" dirty="0"/>
          </a:p>
        </p:txBody>
      </p:sp>
      <p:pic>
        <p:nvPicPr>
          <p:cNvPr id="6" name="Picture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88024" y="4437112"/>
            <a:ext cx="1077070" cy="1348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Zástupný symbol pro zápatí 4"/>
          <p:cNvSpPr>
            <a:spLocks noGrp="1"/>
          </p:cNvSpPr>
          <p:nvPr>
            <p:ph type="ftr" sz="quarter" idx="11"/>
          </p:nvPr>
        </p:nvSpPr>
        <p:spPr>
          <a:xfrm>
            <a:off x="2483768" y="6543675"/>
            <a:ext cx="5314466"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42737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sz="2000" dirty="0">
                <a:hlinkClick r:id="rId2"/>
              </a:rPr>
              <a:t>http://rozhledny.webzdarma.cz</a:t>
            </a:r>
            <a:r>
              <a:rPr lang="cs-CZ" sz="2000" dirty="0" smtClean="0">
                <a:hlinkClick r:id="rId2"/>
              </a:rPr>
              <a:t>/</a:t>
            </a:r>
            <a:endParaRPr lang="cs-CZ" sz="2000" dirty="0" smtClean="0"/>
          </a:p>
          <a:p>
            <a:r>
              <a:rPr lang="cs-CZ" sz="2000" dirty="0"/>
              <a:t>Obr.1: Vlastní </a:t>
            </a:r>
            <a:r>
              <a:rPr lang="cs-CZ" sz="2000" dirty="0" smtClean="0"/>
              <a:t>archív</a:t>
            </a:r>
            <a:r>
              <a:rPr lang="en-US" sz="2000" dirty="0" smtClean="0"/>
              <a:t>[</a:t>
            </a:r>
            <a:r>
              <a:rPr lang="cs-CZ" sz="2000" dirty="0" smtClean="0"/>
              <a:t>cit.2012-02-28</a:t>
            </a:r>
            <a:r>
              <a:rPr lang="en-US" sz="2000" dirty="0" smtClean="0"/>
              <a:t>].</a:t>
            </a:r>
            <a:endParaRPr lang="cs-CZ" sz="2000" dirty="0"/>
          </a:p>
          <a:p>
            <a:r>
              <a:rPr lang="cs-CZ" sz="2000" dirty="0"/>
              <a:t>Obr.2: Vlastní </a:t>
            </a:r>
            <a:r>
              <a:rPr lang="cs-CZ" sz="2000" dirty="0" smtClean="0"/>
              <a:t>archív</a:t>
            </a:r>
            <a:r>
              <a:rPr lang="en-US" sz="2000" dirty="0"/>
              <a:t> [</a:t>
            </a:r>
            <a:r>
              <a:rPr lang="cs-CZ" sz="2000" dirty="0"/>
              <a:t>cit.2012-02-28</a:t>
            </a:r>
            <a:r>
              <a:rPr lang="en-US" sz="2000" dirty="0"/>
              <a:t>].</a:t>
            </a:r>
            <a:endParaRPr lang="cs-CZ" sz="2000" dirty="0"/>
          </a:p>
          <a:p>
            <a:r>
              <a:rPr lang="cs-CZ" sz="2000" dirty="0"/>
              <a:t>Obr.3: </a:t>
            </a:r>
            <a:r>
              <a:rPr lang="cs-CZ" sz="2000" dirty="0" smtClean="0"/>
              <a:t>Vlastní archív</a:t>
            </a:r>
            <a:r>
              <a:rPr lang="en-US" sz="2000" dirty="0"/>
              <a:t> [</a:t>
            </a:r>
            <a:r>
              <a:rPr lang="cs-CZ" sz="2000" dirty="0"/>
              <a:t>cit.2012-02-28</a:t>
            </a:r>
            <a:r>
              <a:rPr lang="en-US" sz="2000" dirty="0"/>
              <a:t>].</a:t>
            </a:r>
            <a:endParaRPr lang="cs-CZ" sz="2000" dirty="0"/>
          </a:p>
          <a:p>
            <a:r>
              <a:rPr lang="cs-CZ" sz="2000" dirty="0"/>
              <a:t>Obr.4: </a:t>
            </a:r>
            <a:r>
              <a:rPr lang="cs-CZ" sz="2000" dirty="0" smtClean="0"/>
              <a:t>vlastní archív</a:t>
            </a:r>
            <a:r>
              <a:rPr lang="en-US" sz="2000" dirty="0"/>
              <a:t> [</a:t>
            </a:r>
            <a:r>
              <a:rPr lang="cs-CZ" sz="2000" dirty="0"/>
              <a:t>cit.2012-02-28</a:t>
            </a:r>
            <a:r>
              <a:rPr lang="en-US" sz="2000" dirty="0"/>
              <a:t>].</a:t>
            </a:r>
            <a:endParaRPr lang="cs-CZ" sz="2000" dirty="0"/>
          </a:p>
          <a:p>
            <a:pPr marL="0" indent="0">
              <a:buNone/>
            </a:pPr>
            <a:endParaRPr lang="cs-CZ" sz="2000" dirty="0"/>
          </a:p>
          <a:p>
            <a:endParaRPr lang="cs-CZ" sz="2000" dirty="0"/>
          </a:p>
        </p:txBody>
      </p:sp>
      <p:sp>
        <p:nvSpPr>
          <p:cNvPr id="2" name="Nadpis 1"/>
          <p:cNvSpPr>
            <a:spLocks noGrp="1"/>
          </p:cNvSpPr>
          <p:nvPr>
            <p:ph type="title"/>
          </p:nvPr>
        </p:nvSpPr>
        <p:spPr/>
        <p:txBody>
          <a:bodyPr/>
          <a:lstStyle/>
          <a:p>
            <a:r>
              <a:rPr lang="cs-CZ" dirty="0"/>
              <a:t>Použité zdroje.</a:t>
            </a:r>
          </a:p>
        </p:txBody>
      </p:sp>
      <p:sp>
        <p:nvSpPr>
          <p:cNvPr id="4" name="Zástupný symbol pro zápatí 3"/>
          <p:cNvSpPr>
            <a:spLocks noGrp="1"/>
          </p:cNvSpPr>
          <p:nvPr>
            <p:ph type="ftr" sz="quarter" idx="11"/>
          </p:nvPr>
        </p:nvSpPr>
        <p:spPr>
          <a:xfrm>
            <a:off x="2267744" y="6469211"/>
            <a:ext cx="4752528" cy="365125"/>
          </a:xfrm>
        </p:spPr>
        <p:txBody>
          <a:bodyPr/>
          <a:lstStyle/>
          <a:p>
            <a:pPr>
              <a:defRPr/>
            </a:pPr>
            <a:r>
              <a:rPr lang="cs-CZ" dirty="0" smtClean="0"/>
              <a:t>Autorem materiálu a všech jeho částí, není-li uvedeno jinak, je Mgr. Gabriela Divišová</a:t>
            </a:r>
            <a:endParaRPr lang="cs-CZ" dirty="0"/>
          </a:p>
        </p:txBody>
      </p:sp>
    </p:spTree>
    <p:extLst>
      <p:ext uri="{BB962C8B-B14F-4D97-AF65-F5344CB8AC3E}">
        <p14:creationId xmlns:p14="http://schemas.microsoft.com/office/powerpoint/2010/main" val="403796855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Stupně šedé">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88</TotalTime>
  <Words>295</Words>
  <Application>Microsoft Office PowerPoint</Application>
  <PresentationFormat>Předvádění na obrazovce (4:3)</PresentationFormat>
  <Paragraphs>53</Paragraphs>
  <Slides>7</Slides>
  <Notes>1</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7</vt:i4>
      </vt:variant>
    </vt:vector>
  </HeadingPairs>
  <TitlesOfParts>
    <vt:vector size="9" baseType="lpstr">
      <vt:lpstr>Vlnění</vt:lpstr>
      <vt:lpstr>Acrobat Document</vt:lpstr>
      <vt:lpstr>Název školy: Svobodná základní škola, o.p.s. Autor: Gabriela Divišová Název materiálu: VY_32_INOVACE_07_ČR-naše vlast  Rozhledny Název: Rozhledny Jablonecka-Petřín Číslo projektu: CZ.1.07/1.4.00/21.0929</vt:lpstr>
      <vt:lpstr>Prezentace aplikace PowerPoint</vt:lpstr>
      <vt:lpstr>Rozhledny Jablonecka Petřín</vt:lpstr>
      <vt:lpstr>Po 2.světové válce sloužil objekt  na Petříně jako dětský domov.  Ke svému původnímu účelu se vrátil opět až v polovině šedesátých let.  Po roce 1989 čekaly Petřín majetkové tahanice a spory, nakonec byl v roce 1993 zavřen a chátral. Nově byl otevřen v roce 2000. Výhled na Jizerské hory, Krkonoše, Prosečský hřeben, Ještědský hřeben. </vt:lpstr>
      <vt:lpstr>Kdo nechal postavit rozhlednu Petřín?</vt:lpstr>
      <vt:lpstr>K čemu po 2. světové válce sloužil tento objekt?</vt:lpstr>
      <vt:lpstr>Použité zdroje.</vt:lpstr>
    </vt:vector>
  </TitlesOfParts>
  <Company>PRECIOSA, a.s.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Gabriela Divišová</dc:creator>
  <cp:lastModifiedBy>katka</cp:lastModifiedBy>
  <cp:revision>34</cp:revision>
  <dcterms:created xsi:type="dcterms:W3CDTF">2012-02-28T08:40:51Z</dcterms:created>
  <dcterms:modified xsi:type="dcterms:W3CDTF">2012-08-10T11:40:33Z</dcterms:modified>
</cp:coreProperties>
</file>