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3" r:id="rId2"/>
    <p:sldId id="264" r:id="rId3"/>
    <p:sldId id="257" r:id="rId4"/>
    <p:sldId id="258" r:id="rId5"/>
    <p:sldId id="259" r:id="rId6"/>
    <p:sldId id="260" r:id="rId7"/>
    <p:sldId id="262" r:id="rId8"/>
    <p:sldId id="261"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54" autoAdjust="0"/>
    <p:restoredTop sz="94660"/>
  </p:normalViewPr>
  <p:slideViewPr>
    <p:cSldViewPr>
      <p:cViewPr varScale="1">
        <p:scale>
          <a:sx n="70" d="100"/>
          <a:sy n="70" d="100"/>
        </p:scale>
        <p:origin x="-52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366D89-197A-4B6B-AE86-EE2B9209291A}" type="datetimeFigureOut">
              <a:rPr lang="cs-CZ" smtClean="0"/>
              <a:pPr/>
              <a:t>20.8.2012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048B3E-A1CF-4EBA-ACDA-729C58FD29A1}" type="slidenum">
              <a:rPr lang="cs-CZ" smtClean="0"/>
              <a:pPr/>
              <a:t>‹#›</a:t>
            </a:fld>
            <a:endParaRPr lang="cs-CZ"/>
          </a:p>
        </p:txBody>
      </p:sp>
    </p:spTree>
    <p:extLst>
      <p:ext uri="{BB962C8B-B14F-4D97-AF65-F5344CB8AC3E}">
        <p14:creationId xmlns:p14="http://schemas.microsoft.com/office/powerpoint/2010/main" val="1257867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A048B3E-A1CF-4EBA-ACDA-729C58FD29A1}" type="slidenum">
              <a:rPr lang="cs-CZ" smtClean="0"/>
              <a:pPr/>
              <a:t>8</a:t>
            </a:fld>
            <a:endParaRPr lang="cs-CZ"/>
          </a:p>
        </p:txBody>
      </p:sp>
    </p:spTree>
    <p:extLst>
      <p:ext uri="{BB962C8B-B14F-4D97-AF65-F5344CB8AC3E}">
        <p14:creationId xmlns:p14="http://schemas.microsoft.com/office/powerpoint/2010/main" val="2096407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1D1793E9-0FBA-47FA-9079-3E25876154F5}" type="datetimeFigureOut">
              <a:rPr lang="cs-CZ" smtClean="0"/>
              <a:pPr/>
              <a:t>20.8.2012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1570CAF-A0F5-4AC1-B993-78DE15A56B66}"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D1793E9-0FBA-47FA-9079-3E25876154F5}" type="datetimeFigureOut">
              <a:rPr lang="cs-CZ" smtClean="0"/>
              <a:pPr/>
              <a:t>20.8.2012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1570CAF-A0F5-4AC1-B993-78DE15A56B66}"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1D1793E9-0FBA-47FA-9079-3E25876154F5}" type="datetimeFigureOut">
              <a:rPr lang="cs-CZ" smtClean="0"/>
              <a:pPr/>
              <a:t>20.8.2012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1570CAF-A0F5-4AC1-B993-78DE15A56B66}"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1D1793E9-0FBA-47FA-9079-3E25876154F5}" type="datetimeFigureOut">
              <a:rPr lang="cs-CZ" smtClean="0"/>
              <a:pPr/>
              <a:t>20.8.2012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1570CAF-A0F5-4AC1-B993-78DE15A56B66}"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1D1793E9-0FBA-47FA-9079-3E25876154F5}" type="datetimeFigureOut">
              <a:rPr lang="cs-CZ" smtClean="0"/>
              <a:pPr/>
              <a:t>20.8.2012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1570CAF-A0F5-4AC1-B993-78DE15A56B6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1D1793E9-0FBA-47FA-9079-3E25876154F5}" type="datetimeFigureOut">
              <a:rPr lang="cs-CZ" smtClean="0"/>
              <a:pPr/>
              <a:t>20.8.2012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C1570CAF-A0F5-4AC1-B993-78DE15A56B6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1D1793E9-0FBA-47FA-9079-3E25876154F5}" type="datetimeFigureOut">
              <a:rPr lang="cs-CZ" smtClean="0"/>
              <a:pPr/>
              <a:t>20.8.2012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1570CAF-A0F5-4AC1-B993-78DE15A56B6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D1793E9-0FBA-47FA-9079-3E25876154F5}" type="datetimeFigureOut">
              <a:rPr lang="cs-CZ" smtClean="0"/>
              <a:pPr/>
              <a:t>20.8.2012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1570CAF-A0F5-4AC1-B993-78DE15A56B66}"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D1793E9-0FBA-47FA-9079-3E25876154F5}" type="datetimeFigureOut">
              <a:rPr lang="cs-CZ" smtClean="0"/>
              <a:pPr/>
              <a:t>20.8.2012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1570CAF-A0F5-4AC1-B993-78DE15A56B66}"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D1793E9-0FBA-47FA-9079-3E25876154F5}" type="datetimeFigureOut">
              <a:rPr lang="cs-CZ" smtClean="0"/>
              <a:pPr/>
              <a:t>20.8.2012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1570CAF-A0F5-4AC1-B993-78DE15A56B6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D1793E9-0FBA-47FA-9079-3E25876154F5}" type="datetimeFigureOut">
              <a:rPr lang="cs-CZ" smtClean="0"/>
              <a:pPr/>
              <a:t>20.8.2012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1570CAF-A0F5-4AC1-B993-78DE15A56B66}"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1D1793E9-0FBA-47FA-9079-3E25876154F5}" type="datetimeFigureOut">
              <a:rPr lang="cs-CZ" smtClean="0"/>
              <a:pPr/>
              <a:t>20.8.2012</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1570CAF-A0F5-4AC1-B993-78DE15A56B66}"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cs.wikipedia.org/wiki/Hv%C4%9Bzda_(Krkono%C5%A1e)" TargetMode="External"/><Relationship Id="rId2" Type="http://schemas.openxmlformats.org/officeDocument/2006/relationships/hyperlink" Target="http://stepanka.ceskehory.cz/"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commons.wikimedia.org/wiki/File:20090424_%C5%A0t%C4%9Bp%C3%A1nka_Jizersk%C3%A9_hory.jpg" TargetMode="External"/><Relationship Id="rId2" Type="http://schemas.openxmlformats.org/officeDocument/2006/relationships/hyperlink" Target="http://commons.wikimedia.org/wiki/File:Stepanka_lookout_tower.JPG"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3" y="773705"/>
            <a:ext cx="8111479" cy="2232248"/>
          </a:xfrm>
        </p:spPr>
        <p:txBody>
          <a:bodyPr>
            <a:noAutofit/>
          </a:bodyPr>
          <a:lstStyle/>
          <a:p>
            <a:pPr algn="l">
              <a:lnSpc>
                <a:spcPct val="150000"/>
              </a:lnSpc>
            </a:pPr>
            <a:r>
              <a:rPr lang="cs-CZ" sz="2000" b="0" dirty="0">
                <a:solidFill>
                  <a:schemeClr val="tx1"/>
                </a:solidFill>
                <a:effectLst/>
                <a:latin typeface="Arial" pitchFamily="34" charset="0"/>
                <a:cs typeface="Arial" pitchFamily="34" charset="0"/>
              </a:rPr>
              <a:t>Název školy: Svobodná základní škola</a:t>
            </a:r>
            <a:r>
              <a:rPr lang="cs-CZ" sz="2000" b="0" dirty="0" smtClean="0">
                <a:solidFill>
                  <a:schemeClr val="tx1"/>
                </a:solidFill>
                <a:effectLst/>
                <a:latin typeface="Arial" pitchFamily="34" charset="0"/>
                <a:cs typeface="Arial" pitchFamily="34" charset="0"/>
              </a:rPr>
              <a:t>, o.p.s</a:t>
            </a:r>
            <a:r>
              <a:rPr lang="cs-CZ" sz="2000" b="0" dirty="0">
                <a:solidFill>
                  <a:schemeClr val="tx1"/>
                </a:solidFill>
                <a:effectLst/>
                <a:latin typeface="Arial" pitchFamily="34" charset="0"/>
                <a:cs typeface="Arial" pitchFamily="34" charset="0"/>
              </a:rPr>
              <a:t>.</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Autor: </a:t>
            </a:r>
            <a:r>
              <a:rPr lang="cs-CZ" sz="2000" dirty="0" smtClean="0">
                <a:solidFill>
                  <a:schemeClr val="tx1"/>
                </a:solidFill>
                <a:latin typeface="Arial" pitchFamily="34" charset="0"/>
                <a:cs typeface="Arial" pitchFamily="34" charset="0"/>
              </a:rPr>
              <a:t>Gabriela</a:t>
            </a:r>
            <a:r>
              <a:rPr lang="cs-CZ" sz="2000" dirty="0" smtClean="0">
                <a:latin typeface="Arial" pitchFamily="34" charset="0"/>
                <a:cs typeface="Arial" pitchFamily="34" charset="0"/>
              </a:rPr>
              <a:t> </a:t>
            </a:r>
            <a:r>
              <a:rPr lang="cs-CZ" sz="2000" dirty="0" smtClean="0">
                <a:solidFill>
                  <a:schemeClr val="tx1"/>
                </a:solidFill>
                <a:latin typeface="Arial" pitchFamily="34" charset="0"/>
                <a:cs typeface="Arial" pitchFamily="34" charset="0"/>
              </a:rPr>
              <a:t>Divišová</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a:t>
            </a:r>
            <a:r>
              <a:rPr lang="cs-CZ" sz="2000" b="0" dirty="0">
                <a:solidFill>
                  <a:schemeClr val="tx1"/>
                </a:solidFill>
                <a:effectLst/>
                <a:latin typeface="Arial" pitchFamily="34" charset="0"/>
                <a:cs typeface="Arial" pitchFamily="34" charset="0"/>
              </a:rPr>
              <a:t>materiálu: </a:t>
            </a:r>
            <a:r>
              <a:rPr lang="cs-CZ" sz="2000" b="0" dirty="0" smtClean="0">
                <a:solidFill>
                  <a:schemeClr val="tx1"/>
                </a:solidFill>
                <a:effectLst/>
                <a:latin typeface="Arial" pitchFamily="34" charset="0"/>
                <a:cs typeface="Arial" pitchFamily="34" charset="0"/>
              </a:rPr>
              <a:t>VY_32_INOVACE_11_ČR-naše vlast  Rozhledny</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Rozhledny Jablonecka-Štěpánka </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Gabriela Divišová</a:t>
            </a: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4139952" y="3011128"/>
            <a:ext cx="5159152" cy="1077218"/>
          </a:xfrm>
          <a:prstGeom prst="rect">
            <a:avLst/>
          </a:prstGeom>
          <a:noFill/>
        </p:spPr>
        <p:txBody>
          <a:bodyPr wrap="square" rtlCol="0">
            <a:spAutoFit/>
          </a:bodyPr>
          <a:lstStyle/>
          <a:p>
            <a:pPr algn="ctr"/>
            <a:r>
              <a:rPr lang="cs-CZ" sz="3200" b="1" dirty="0" smtClean="0">
                <a:latin typeface="Arial" pitchFamily="34" charset="0"/>
                <a:cs typeface="Arial" pitchFamily="34" charset="0"/>
              </a:rPr>
              <a:t>Rozhledny-Štěpánka</a:t>
            </a:r>
          </a:p>
          <a:p>
            <a:pPr algn="ctr"/>
            <a:endParaRPr lang="cs-CZ" sz="3200" dirty="0"/>
          </a:p>
        </p:txBody>
      </p:sp>
      <p:sp>
        <p:nvSpPr>
          <p:cNvPr id="1331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7667971" y="548680"/>
          <a:ext cx="900473" cy="720080"/>
        </p:xfrm>
        <a:graphic>
          <a:graphicData uri="http://schemas.openxmlformats.org/presentationml/2006/ole">
            <mc:AlternateContent xmlns:mc="http://schemas.openxmlformats.org/markup-compatibility/2006">
              <mc:Choice xmlns:v="urn:schemas-microsoft-com:vml" Requires="v">
                <p:oleObj spid="_x0000_s1036"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971" y="548680"/>
                        <a:ext cx="900473" cy="7200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5"/>
              </a:rPr>
              <a:t>http://dumy.cz/</a:t>
            </a:r>
            <a:endParaRPr lang="cs-CZ" sz="12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476375" y="4284095"/>
            <a:ext cx="6191250" cy="1352550"/>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908720"/>
            <a:ext cx="8496944" cy="6401753"/>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r>
              <a:rPr lang="cs-CZ" dirty="0"/>
              <a:t> </a:t>
            </a:r>
          </a:p>
          <a:p>
            <a:r>
              <a:rPr lang="cs-CZ" dirty="0"/>
              <a:t> </a:t>
            </a:r>
          </a:p>
          <a:p>
            <a:r>
              <a:rPr lang="cs-CZ" dirty="0"/>
              <a:t> </a:t>
            </a:r>
          </a:p>
          <a:p>
            <a:endParaRPr lang="cs-CZ" dirty="0"/>
          </a:p>
        </p:txBody>
      </p:sp>
      <p:sp>
        <p:nvSpPr>
          <p:cNvPr id="3" name="TextovéPole 2"/>
          <p:cNvSpPr txBox="1"/>
          <p:nvPr/>
        </p:nvSpPr>
        <p:spPr>
          <a:xfrm>
            <a:off x="179512" y="6525344"/>
            <a:ext cx="8784976" cy="523220"/>
          </a:xfrm>
          <a:prstGeom prst="rect">
            <a:avLst/>
          </a:prstGeom>
          <a:noFill/>
        </p:spPr>
        <p:txBody>
          <a:bodyPr wrap="square" rtlCol="0">
            <a:spAutoFit/>
          </a:bodyPr>
          <a:lstStyle/>
          <a:p>
            <a:pPr algn="ctr"/>
            <a:r>
              <a:rPr lang="cs-CZ" sz="1000" dirty="0">
                <a:latin typeface="Arial" pitchFamily="34" charset="0"/>
                <a:cs typeface="Arial" pitchFamily="34" charset="0"/>
              </a:rPr>
              <a:t>Autorem materiálu a všech jeho částí, není-li uvedeno jinak, je Mgr. Gabriela Divišová</a:t>
            </a:r>
          </a:p>
          <a:p>
            <a:endParaRPr lang="cs-CZ" dirty="0"/>
          </a:p>
        </p:txBody>
      </p:sp>
    </p:spTree>
    <p:extLst>
      <p:ext uri="{BB962C8B-B14F-4D97-AF65-F5344CB8AC3E}">
        <p14:creationId xmlns:p14="http://schemas.microsoft.com/office/powerpoint/2010/main" val="11745975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2564904"/>
            <a:ext cx="8229600" cy="2577393"/>
          </a:xfrm>
        </p:spPr>
        <p:txBody>
          <a:bodyPr>
            <a:normAutofit/>
          </a:bodyPr>
          <a:lstStyle/>
          <a:p>
            <a:endParaRPr lang="cs-CZ" sz="2200" dirty="0" smtClean="0"/>
          </a:p>
          <a:p>
            <a:pPr marL="0" indent="0">
              <a:buNone/>
            </a:pPr>
            <a:r>
              <a:rPr lang="cs-CZ" sz="2200" dirty="0" smtClean="0"/>
              <a:t>Kamenná novogotická rozhledna</a:t>
            </a:r>
            <a:r>
              <a:rPr lang="cs-CZ" sz="2200" dirty="0" smtClean="0">
                <a:hlinkClick r:id="rId2"/>
              </a:rPr>
              <a:t> Štěpánka </a:t>
            </a:r>
            <a:r>
              <a:rPr lang="cs-CZ" sz="2200" dirty="0" smtClean="0"/>
              <a:t>na vrchu </a:t>
            </a:r>
            <a:r>
              <a:rPr lang="cs-CZ" sz="2200" dirty="0" smtClean="0">
                <a:hlinkClick r:id="rId3"/>
              </a:rPr>
              <a:t>Hvězda</a:t>
            </a:r>
            <a:endParaRPr lang="cs-CZ" sz="2200" dirty="0" smtClean="0"/>
          </a:p>
          <a:p>
            <a:pPr marL="0" indent="0">
              <a:buNone/>
            </a:pPr>
            <a:r>
              <a:rPr lang="cs-CZ" sz="2200" dirty="0" smtClean="0"/>
              <a:t> (959 </a:t>
            </a:r>
            <a:r>
              <a:rPr lang="cs-CZ" sz="2200" dirty="0" err="1" smtClean="0"/>
              <a:t>m.n.m</a:t>
            </a:r>
            <a:r>
              <a:rPr lang="cs-CZ" sz="2200" dirty="0" smtClean="0"/>
              <a:t>.) na </a:t>
            </a:r>
            <a:r>
              <a:rPr lang="cs-CZ" sz="2200" dirty="0" err="1" smtClean="0"/>
              <a:t>Příšovickém</a:t>
            </a:r>
            <a:r>
              <a:rPr lang="cs-CZ" sz="2200" dirty="0" smtClean="0"/>
              <a:t> hřebeni je nejstarší rozhlednou</a:t>
            </a:r>
          </a:p>
          <a:p>
            <a:pPr marL="0" indent="0">
              <a:buNone/>
            </a:pPr>
            <a:r>
              <a:rPr lang="cs-CZ" sz="2200" dirty="0" smtClean="0"/>
              <a:t> v Jizerských horách. Rozhledna se počala stavět již roku 1847, ale stavební činnost záhy ustala a celá stavba byla dokončena až roku 1892. Výška rozhledny je 24 m. </a:t>
            </a:r>
          </a:p>
          <a:p>
            <a:endParaRPr lang="cs-CZ" sz="2200" dirty="0" smtClean="0">
              <a:hlinkClick r:id="rId2"/>
            </a:endParaRPr>
          </a:p>
          <a:p>
            <a:endParaRPr lang="cs-CZ" sz="2200" dirty="0" smtClean="0">
              <a:hlinkClick r:id="rId2"/>
            </a:endParaRPr>
          </a:p>
          <a:p>
            <a:endParaRPr lang="cs-CZ" sz="1600" dirty="0" smtClean="0">
              <a:hlinkClick r:id="rId2"/>
            </a:endParaRPr>
          </a:p>
          <a:p>
            <a:endParaRPr lang="cs-CZ" sz="1600" dirty="0">
              <a:hlinkClick r:id="rId2"/>
            </a:endParaRPr>
          </a:p>
          <a:p>
            <a:pPr>
              <a:buNone/>
            </a:pPr>
            <a:endParaRPr lang="cs-CZ" dirty="0" smtClean="0"/>
          </a:p>
          <a:p>
            <a:endParaRPr lang="cs-CZ" dirty="0"/>
          </a:p>
        </p:txBody>
      </p:sp>
      <p:sp>
        <p:nvSpPr>
          <p:cNvPr id="7" name="Zástupný symbol pro zápatí 4"/>
          <p:cNvSpPr>
            <a:spLocks noGrp="1"/>
          </p:cNvSpPr>
          <p:nvPr>
            <p:ph type="ftr" sz="quarter" idx="11"/>
          </p:nvPr>
        </p:nvSpPr>
        <p:spPr>
          <a:xfrm>
            <a:off x="1583668" y="6416675"/>
            <a:ext cx="5976664" cy="365125"/>
          </a:xfrm>
        </p:spPr>
        <p:txBody>
          <a:bodyPr/>
          <a:lstStyle/>
          <a:p>
            <a:pPr algn="ctr">
              <a:defRPr/>
            </a:pPr>
            <a:r>
              <a:rPr lang="cs-CZ" sz="1000" dirty="0"/>
              <a:t>Autorem materiálu a všech jeho částí, není-li uvedeno jinak, je Mgr. </a:t>
            </a:r>
            <a:r>
              <a:rPr lang="cs-CZ" sz="1000" dirty="0" smtClean="0"/>
              <a:t>Gabriela Divišová</a:t>
            </a:r>
            <a:endParaRPr lang="cs-CZ" sz="1000" dirty="0"/>
          </a:p>
        </p:txBody>
      </p:sp>
      <p:sp>
        <p:nvSpPr>
          <p:cNvPr id="2" name="Nadpis 1"/>
          <p:cNvSpPr>
            <a:spLocks noGrp="1"/>
          </p:cNvSpPr>
          <p:nvPr>
            <p:ph type="title"/>
          </p:nvPr>
        </p:nvSpPr>
        <p:spPr/>
        <p:txBody>
          <a:bodyPr>
            <a:normAutofit fontScale="90000"/>
          </a:bodyPr>
          <a:lstStyle/>
          <a:p>
            <a:r>
              <a:rPr lang="cs-CZ" dirty="0" smtClean="0">
                <a:solidFill>
                  <a:schemeClr val="bg1"/>
                </a:solidFill>
              </a:rPr>
              <a:t>Rozhledny Jablonecka</a:t>
            </a:r>
            <a:br>
              <a:rPr lang="cs-CZ" dirty="0" smtClean="0">
                <a:solidFill>
                  <a:schemeClr val="bg1"/>
                </a:solidFill>
              </a:rPr>
            </a:br>
            <a:r>
              <a:rPr lang="cs-CZ" dirty="0" smtClean="0">
                <a:solidFill>
                  <a:schemeClr val="bg1"/>
                </a:solidFill>
              </a:rPr>
              <a:t>Štěpánka</a:t>
            </a:r>
            <a:endParaRPr lang="cs-CZ" dirty="0">
              <a:solidFill>
                <a:schemeClr val="bg1"/>
              </a:solidFill>
            </a:endParaRPr>
          </a:p>
        </p:txBody>
      </p:sp>
      <p:sp>
        <p:nvSpPr>
          <p:cNvPr id="6" name="Obdélník 5"/>
          <p:cNvSpPr/>
          <p:nvPr/>
        </p:nvSpPr>
        <p:spPr>
          <a:xfrm>
            <a:off x="6560273" y="6093296"/>
            <a:ext cx="530466" cy="276999"/>
          </a:xfrm>
          <a:prstGeom prst="rect">
            <a:avLst/>
          </a:prstGeom>
        </p:spPr>
        <p:txBody>
          <a:bodyPr wrap="none">
            <a:spAutoFit/>
          </a:bodyPr>
          <a:lstStyle/>
          <a:p>
            <a:pPr>
              <a:spcBef>
                <a:spcPct val="50000"/>
              </a:spcBef>
            </a:pPr>
            <a:r>
              <a:rPr lang="cs-CZ" sz="1200" i="1" dirty="0">
                <a:latin typeface="Times New Roman" pitchFamily="18" charset="0"/>
                <a:cs typeface="Times New Roman" pitchFamily="18" charset="0"/>
              </a:rPr>
              <a:t>Obr.1</a:t>
            </a:r>
          </a:p>
        </p:txBody>
      </p:sp>
      <p:pic>
        <p:nvPicPr>
          <p:cNvPr id="6146" name="Picture 2" descr="File:Stepanka lookout tower.JPG"/>
          <p:cNvPicPr>
            <a:picLocks noChangeAspect="1" noChangeArrowheads="1"/>
          </p:cNvPicPr>
          <p:nvPr/>
        </p:nvPicPr>
        <p:blipFill>
          <a:blip r:embed="rId4" cstate="print"/>
          <a:srcRect/>
          <a:stretch>
            <a:fillRect/>
          </a:stretch>
        </p:blipFill>
        <p:spPr bwMode="auto">
          <a:xfrm>
            <a:off x="7118690" y="4690986"/>
            <a:ext cx="1599642" cy="2132856"/>
          </a:xfrm>
          <a:prstGeom prst="rect">
            <a:avLst/>
          </a:prstGeom>
          <a:noFill/>
        </p:spPr>
      </p:pic>
    </p:spTree>
    <p:extLst>
      <p:ext uri="{BB962C8B-B14F-4D97-AF65-F5344CB8AC3E}">
        <p14:creationId xmlns:p14="http://schemas.microsoft.com/office/powerpoint/2010/main" val="42860061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306628" y="5589240"/>
            <a:ext cx="530466" cy="276999"/>
          </a:xfrm>
          <a:prstGeom prst="rect">
            <a:avLst/>
          </a:prstGeom>
        </p:spPr>
        <p:txBody>
          <a:bodyPr wrap="none">
            <a:spAutoFit/>
          </a:bodyPr>
          <a:lstStyle/>
          <a:p>
            <a:r>
              <a:rPr lang="cs-CZ" sz="1200" i="1" dirty="0">
                <a:latin typeface="Times New Roman" pitchFamily="18" charset="0"/>
                <a:cs typeface="Times New Roman" pitchFamily="18" charset="0"/>
              </a:rPr>
              <a:t>Obr.2</a:t>
            </a:r>
          </a:p>
        </p:txBody>
      </p:sp>
      <p:sp>
        <p:nvSpPr>
          <p:cNvPr id="6" name="Zástupný symbol pro zápatí 4"/>
          <p:cNvSpPr>
            <a:spLocks noGrp="1"/>
          </p:cNvSpPr>
          <p:nvPr>
            <p:ph type="ftr" sz="quarter" idx="11"/>
          </p:nvPr>
        </p:nvSpPr>
        <p:spPr>
          <a:xfrm>
            <a:off x="1583668" y="6416675"/>
            <a:ext cx="5976664" cy="365125"/>
          </a:xfrm>
        </p:spPr>
        <p:txBody>
          <a:bodyPr/>
          <a:lstStyle/>
          <a:p>
            <a:pPr algn="ctr">
              <a:defRPr/>
            </a:pPr>
            <a:r>
              <a:rPr lang="cs-CZ" sz="1000" dirty="0"/>
              <a:t>Autorem materiálu a všech jeho částí, není-li uvedeno jinak, je Mgr. </a:t>
            </a:r>
            <a:r>
              <a:rPr lang="cs-CZ" sz="1000" dirty="0" smtClean="0"/>
              <a:t>Gabriela Divišová</a:t>
            </a:r>
            <a:endParaRPr lang="cs-CZ" sz="1000" dirty="0"/>
          </a:p>
        </p:txBody>
      </p:sp>
      <p:pic>
        <p:nvPicPr>
          <p:cNvPr id="5122" name="Picture 2" descr="File:20090424 Štěpánka Jizerské hory.jpg"/>
          <p:cNvPicPr>
            <a:picLocks noChangeAspect="1" noChangeArrowheads="1"/>
          </p:cNvPicPr>
          <p:nvPr/>
        </p:nvPicPr>
        <p:blipFill>
          <a:blip r:embed="rId2" cstate="print"/>
          <a:srcRect/>
          <a:stretch>
            <a:fillRect/>
          </a:stretch>
        </p:blipFill>
        <p:spPr bwMode="auto">
          <a:xfrm>
            <a:off x="1659405" y="1768021"/>
            <a:ext cx="2637608" cy="3959718"/>
          </a:xfrm>
          <a:prstGeom prst="rect">
            <a:avLst/>
          </a:prstGeom>
          <a:noFill/>
        </p:spPr>
      </p:pic>
    </p:spTree>
    <p:extLst>
      <p:ext uri="{BB962C8B-B14F-4D97-AF65-F5344CB8AC3E}">
        <p14:creationId xmlns:p14="http://schemas.microsoft.com/office/powerpoint/2010/main" val="4325241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Font typeface="+mj-lt"/>
              <a:buAutoNum type="alphaLcParenR"/>
            </a:pPr>
            <a:r>
              <a:rPr lang="cs-CZ" dirty="0" smtClean="0"/>
              <a:t>1892</a:t>
            </a:r>
          </a:p>
          <a:p>
            <a:pPr marL="514350" indent="-514350">
              <a:buFont typeface="+mj-lt"/>
              <a:buAutoNum type="alphaLcParenR"/>
            </a:pPr>
            <a:endParaRPr lang="cs-CZ" dirty="0" smtClean="0"/>
          </a:p>
          <a:p>
            <a:pPr marL="514350" indent="-514350">
              <a:buFont typeface="+mj-lt"/>
              <a:buAutoNum type="alphaLcParenR"/>
            </a:pPr>
            <a:r>
              <a:rPr lang="cs-CZ" dirty="0" smtClean="0"/>
              <a:t>1990</a:t>
            </a:r>
          </a:p>
          <a:p>
            <a:pPr marL="514350" indent="-514350">
              <a:buFont typeface="+mj-lt"/>
              <a:buAutoNum type="alphaLcParenR"/>
            </a:pPr>
            <a:endParaRPr lang="cs-CZ" dirty="0" smtClean="0"/>
          </a:p>
          <a:p>
            <a:pPr marL="514350" indent="-514350">
              <a:buFont typeface="+mj-lt"/>
              <a:buAutoNum type="alphaLcParenR"/>
            </a:pPr>
            <a:r>
              <a:rPr lang="cs-CZ" dirty="0" smtClean="0"/>
              <a:t>1756</a:t>
            </a:r>
          </a:p>
          <a:p>
            <a:pPr marL="514350" indent="-514350">
              <a:buFont typeface="+mj-lt"/>
              <a:buAutoNum type="alphaLcParenR"/>
            </a:pPr>
            <a:endParaRPr lang="cs-CZ" dirty="0"/>
          </a:p>
        </p:txBody>
      </p:sp>
      <p:sp>
        <p:nvSpPr>
          <p:cNvPr id="6" name="Zástupný symbol pro zápatí 4"/>
          <p:cNvSpPr>
            <a:spLocks noGrp="1"/>
          </p:cNvSpPr>
          <p:nvPr>
            <p:ph type="ftr" sz="quarter" idx="11"/>
          </p:nvPr>
        </p:nvSpPr>
        <p:spPr>
          <a:xfrm>
            <a:off x="1583668" y="6416675"/>
            <a:ext cx="5976664" cy="365125"/>
          </a:xfrm>
        </p:spPr>
        <p:txBody>
          <a:bodyPr/>
          <a:lstStyle/>
          <a:p>
            <a:pPr algn="ctr">
              <a:defRPr/>
            </a:pPr>
            <a:r>
              <a:rPr lang="cs-CZ" sz="1000" dirty="0"/>
              <a:t>Autorem materiálu a všech jeho částí, není-li uvedeno jinak, je Mgr. </a:t>
            </a:r>
            <a:r>
              <a:rPr lang="cs-CZ" sz="1000" dirty="0" smtClean="0"/>
              <a:t>Gabriela Divišová</a:t>
            </a:r>
            <a:endParaRPr lang="cs-CZ" sz="1000" dirty="0"/>
          </a:p>
        </p:txBody>
      </p:sp>
      <p:sp>
        <p:nvSpPr>
          <p:cNvPr id="2" name="Nadpis 1"/>
          <p:cNvSpPr>
            <a:spLocks noGrp="1"/>
          </p:cNvSpPr>
          <p:nvPr>
            <p:ph type="title"/>
          </p:nvPr>
        </p:nvSpPr>
        <p:spPr/>
        <p:txBody>
          <a:bodyPr>
            <a:normAutofit fontScale="90000"/>
          </a:bodyPr>
          <a:lstStyle/>
          <a:p>
            <a:r>
              <a:rPr lang="cs-CZ" dirty="0" smtClean="0"/>
              <a:t>V jakém roce byla dokončena stavba rozhledny Štěpánka ?</a:t>
            </a:r>
            <a:endParaRPr lang="cs-CZ" dirty="0"/>
          </a:p>
        </p:txBody>
      </p:sp>
      <p:sp>
        <p:nvSpPr>
          <p:cNvPr id="5" name="Obdélník 4"/>
          <p:cNvSpPr/>
          <p:nvPr/>
        </p:nvSpPr>
        <p:spPr>
          <a:xfrm>
            <a:off x="8172400" y="6381328"/>
            <a:ext cx="690445" cy="369332"/>
          </a:xfrm>
          <a:prstGeom prst="rect">
            <a:avLst/>
          </a:prstGeom>
        </p:spPr>
        <p:txBody>
          <a:bodyPr wrap="none">
            <a:spAutoFit/>
          </a:bodyPr>
          <a:lstStyle/>
          <a:p>
            <a:pPr>
              <a:spcBef>
                <a:spcPct val="50000"/>
              </a:spcBef>
            </a:pPr>
            <a:r>
              <a:rPr lang="cs-CZ" i="1" dirty="0" smtClean="0"/>
              <a:t>Obr.3</a:t>
            </a:r>
            <a:endParaRPr lang="cs-CZ" i="1" dirty="0"/>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2502316"/>
            <a:ext cx="720966" cy="902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995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Napiš tři informace, které si pamatuješ.</a:t>
            </a:r>
            <a:endParaRPr lang="cs-CZ" dirty="0"/>
          </a:p>
        </p:txBody>
      </p:sp>
      <p:sp>
        <p:nvSpPr>
          <p:cNvPr id="12" name="Zástupný symbol pro zápatí 4"/>
          <p:cNvSpPr>
            <a:spLocks noGrp="1"/>
          </p:cNvSpPr>
          <p:nvPr>
            <p:ph type="ftr" sz="quarter" idx="11"/>
          </p:nvPr>
        </p:nvSpPr>
        <p:spPr>
          <a:xfrm>
            <a:off x="1583668" y="6416675"/>
            <a:ext cx="5976664" cy="365125"/>
          </a:xfrm>
        </p:spPr>
        <p:txBody>
          <a:bodyPr/>
          <a:lstStyle/>
          <a:p>
            <a:pPr algn="ctr">
              <a:defRPr/>
            </a:pPr>
            <a:r>
              <a:rPr lang="cs-CZ" sz="1000" dirty="0"/>
              <a:t>Autorem materiálu a všech jeho částí, není-li uvedeno jinak, je Mgr. </a:t>
            </a:r>
            <a:r>
              <a:rPr lang="cs-CZ" sz="1000" dirty="0" smtClean="0"/>
              <a:t>Gabriela Divišová</a:t>
            </a:r>
            <a:endParaRPr lang="cs-CZ" sz="1000" dirty="0"/>
          </a:p>
        </p:txBody>
      </p:sp>
      <p:sp>
        <p:nvSpPr>
          <p:cNvPr id="4" name="Zaoblený obdélník 3"/>
          <p:cNvSpPr/>
          <p:nvPr/>
        </p:nvSpPr>
        <p:spPr>
          <a:xfrm>
            <a:off x="614034" y="1412776"/>
            <a:ext cx="2520280" cy="1656184"/>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cs-CZ"/>
          </a:p>
        </p:txBody>
      </p:sp>
      <p:sp>
        <p:nvSpPr>
          <p:cNvPr id="6" name="Zaoblený obdélník 5"/>
          <p:cNvSpPr/>
          <p:nvPr/>
        </p:nvSpPr>
        <p:spPr>
          <a:xfrm>
            <a:off x="5076056" y="1556792"/>
            <a:ext cx="2592288" cy="1872208"/>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cs-CZ"/>
          </a:p>
        </p:txBody>
      </p:sp>
      <p:sp>
        <p:nvSpPr>
          <p:cNvPr id="7" name="Zaoblený obdélník 6"/>
          <p:cNvSpPr/>
          <p:nvPr/>
        </p:nvSpPr>
        <p:spPr>
          <a:xfrm>
            <a:off x="6300192" y="4534763"/>
            <a:ext cx="2592288" cy="1844824"/>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cs-CZ"/>
          </a:p>
        </p:txBody>
      </p:sp>
      <p:sp>
        <p:nvSpPr>
          <p:cNvPr id="9" name="Obláček 8"/>
          <p:cNvSpPr/>
          <p:nvPr/>
        </p:nvSpPr>
        <p:spPr>
          <a:xfrm>
            <a:off x="251520" y="2852936"/>
            <a:ext cx="2376264" cy="1678507"/>
          </a:xfrm>
          <a:prstGeom prst="cloudCallout">
            <a:avLst>
              <a:gd name="adj1" fmla="val 27543"/>
              <a:gd name="adj2" fmla="val 84543"/>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s-CZ" sz="2400" dirty="0" smtClean="0">
                <a:solidFill>
                  <a:schemeClr val="tx1"/>
                </a:solidFill>
              </a:rPr>
              <a:t>Stavěla se 45 let.</a:t>
            </a:r>
            <a:endParaRPr lang="cs-CZ" sz="2400" dirty="0">
              <a:solidFill>
                <a:schemeClr val="tx1"/>
              </a:solidFill>
            </a:endParaRPr>
          </a:p>
        </p:txBody>
      </p:sp>
      <p:sp>
        <p:nvSpPr>
          <p:cNvPr id="10" name="Obláček 9"/>
          <p:cNvSpPr/>
          <p:nvPr/>
        </p:nvSpPr>
        <p:spPr>
          <a:xfrm>
            <a:off x="3134313" y="2605229"/>
            <a:ext cx="2933343" cy="1926214"/>
          </a:xfrm>
          <a:prstGeom prst="cloudCallout">
            <a:avLst>
              <a:gd name="adj1" fmla="val -64484"/>
              <a:gd name="adj2" fmla="val 87675"/>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s-CZ" sz="2400" dirty="0" smtClean="0">
                <a:solidFill>
                  <a:schemeClr val="tx1"/>
                </a:solidFill>
              </a:rPr>
              <a:t>Je vysoká 24 metrů.</a:t>
            </a:r>
            <a:endParaRPr lang="cs-CZ" sz="2400" dirty="0">
              <a:solidFill>
                <a:schemeClr val="tx1"/>
              </a:solidFill>
            </a:endParaRPr>
          </a:p>
        </p:txBody>
      </p:sp>
      <p:sp>
        <p:nvSpPr>
          <p:cNvPr id="11" name="Obláček 10"/>
          <p:cNvSpPr/>
          <p:nvPr/>
        </p:nvSpPr>
        <p:spPr>
          <a:xfrm>
            <a:off x="4860032" y="4149080"/>
            <a:ext cx="2778212" cy="2341923"/>
          </a:xfrm>
          <a:prstGeom prst="cloudCallout">
            <a:avLst>
              <a:gd name="adj1" fmla="val -104478"/>
              <a:gd name="adj2" fmla="val 30792"/>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s-CZ" sz="2400" dirty="0" smtClean="0">
                <a:solidFill>
                  <a:schemeClr val="tx1"/>
                </a:solidFill>
              </a:rPr>
              <a:t>Je nejstarší rozhlednou  v Jizerských horách.</a:t>
            </a:r>
            <a:endParaRPr lang="cs-CZ" sz="2400" dirty="0">
              <a:solidFill>
                <a:schemeClr val="tx1"/>
              </a:solidFill>
            </a:endParaRPr>
          </a:p>
        </p:txBody>
      </p:sp>
      <p:pic>
        <p:nvPicPr>
          <p:cNvPr id="1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42845" y="5155599"/>
            <a:ext cx="977895" cy="122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179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4"/>
          <p:cNvSpPr>
            <a:spLocks noGrp="1"/>
          </p:cNvSpPr>
          <p:nvPr>
            <p:ph type="title"/>
          </p:nvPr>
        </p:nvSpPr>
        <p:spPr/>
        <p:txBody>
          <a:bodyPr/>
          <a:lstStyle/>
          <a:p>
            <a:r>
              <a:rPr lang="cs-CZ" dirty="0" smtClean="0"/>
              <a:t>Použité zdroje.</a:t>
            </a:r>
            <a:endParaRPr lang="cs-CZ" dirty="0"/>
          </a:p>
        </p:txBody>
      </p:sp>
      <p:sp>
        <p:nvSpPr>
          <p:cNvPr id="5" name="TextovéPole 4"/>
          <p:cNvSpPr txBox="1"/>
          <p:nvPr/>
        </p:nvSpPr>
        <p:spPr>
          <a:xfrm>
            <a:off x="827584" y="1628800"/>
            <a:ext cx="7560840" cy="3970318"/>
          </a:xfrm>
          <a:prstGeom prst="rect">
            <a:avLst/>
          </a:prstGeom>
          <a:noFill/>
        </p:spPr>
        <p:txBody>
          <a:bodyPr wrap="square" rtlCol="0">
            <a:spAutoFit/>
          </a:bodyPr>
          <a:lstStyle/>
          <a:p>
            <a:pPr>
              <a:lnSpc>
                <a:spcPct val="150000"/>
              </a:lnSpc>
              <a:buFont typeface="Arial" pitchFamily="34" charset="0"/>
              <a:buChar char="•"/>
            </a:pPr>
            <a:r>
              <a:rPr lang="cs-CZ" sz="1600" b="1" dirty="0" smtClean="0">
                <a:latin typeface="Times New Roman" pitchFamily="18" charset="0"/>
                <a:cs typeface="Times New Roman" pitchFamily="18" charset="0"/>
              </a:rPr>
              <a:t>Obr. 01: </a:t>
            </a:r>
            <a:r>
              <a:rPr lang="cs-CZ" sz="1600" dirty="0" smtClean="0">
                <a:latin typeface="Times New Roman" pitchFamily="18" charset="0"/>
                <a:cs typeface="Times New Roman" pitchFamily="18" charset="0"/>
              </a:rPr>
              <a:t>LOVECZ., </a:t>
            </a:r>
            <a:r>
              <a:rPr lang="cs-CZ" sz="1600" dirty="0" err="1" smtClean="0">
                <a:latin typeface="Times New Roman" pitchFamily="18" charset="0"/>
                <a:cs typeface="Times New Roman" pitchFamily="18" charset="0"/>
              </a:rPr>
              <a:t>Commons.wikimedia.org</a:t>
            </a:r>
            <a:r>
              <a:rPr lang="cs-CZ" sz="1600" dirty="0" smtClean="0">
                <a:latin typeface="Times New Roman" pitchFamily="18" charset="0"/>
                <a:cs typeface="Times New Roman" pitchFamily="18" charset="0"/>
              </a:rPr>
              <a:t>: </a:t>
            </a:r>
            <a:r>
              <a:rPr lang="cs-CZ" sz="1600" dirty="0" err="1" smtClean="0">
                <a:latin typeface="Times New Roman" pitchFamily="18" charset="0"/>
                <a:cs typeface="Times New Roman" pitchFamily="18" charset="0"/>
              </a:rPr>
              <a:t>Stepanka</a:t>
            </a:r>
            <a:r>
              <a:rPr lang="cs-CZ" sz="1600" dirty="0" smtClean="0">
                <a:latin typeface="Times New Roman" pitchFamily="18" charset="0"/>
                <a:cs typeface="Times New Roman" pitchFamily="18" charset="0"/>
              </a:rPr>
              <a:t> </a:t>
            </a:r>
            <a:r>
              <a:rPr lang="cs-CZ" sz="1600" dirty="0" err="1" smtClean="0">
                <a:latin typeface="Times New Roman" pitchFamily="18" charset="0"/>
                <a:cs typeface="Times New Roman" pitchFamily="18" charset="0"/>
              </a:rPr>
              <a:t>lookout</a:t>
            </a:r>
            <a:r>
              <a:rPr lang="cs-CZ" sz="1600" dirty="0" smtClean="0">
                <a:latin typeface="Times New Roman" pitchFamily="18" charset="0"/>
                <a:cs typeface="Times New Roman" pitchFamily="18" charset="0"/>
              </a:rPr>
              <a:t> </a:t>
            </a:r>
            <a:r>
              <a:rPr lang="cs-CZ" sz="1600" dirty="0" err="1" smtClean="0">
                <a:latin typeface="Times New Roman" pitchFamily="18" charset="0"/>
                <a:cs typeface="Times New Roman" pitchFamily="18" charset="0"/>
              </a:rPr>
              <a:t>tower.JPG</a:t>
            </a:r>
            <a:r>
              <a:rPr lang="cs-CZ" sz="1600" dirty="0" smtClean="0">
                <a:latin typeface="Times New Roman" pitchFamily="18" charset="0"/>
                <a:cs typeface="Times New Roman" pitchFamily="18" charset="0"/>
              </a:rPr>
              <a:t> </a:t>
            </a:r>
            <a:r>
              <a:rPr lang="en-US" sz="1600" dirty="0" smtClean="0">
                <a:latin typeface="Times New Roman" pitchFamily="18" charset="0"/>
                <a:cs typeface="Times New Roman" pitchFamily="18" charset="0"/>
              </a:rPr>
              <a:t>[online]. 20</a:t>
            </a:r>
            <a:r>
              <a:rPr lang="cs-CZ" sz="1600" dirty="0" smtClean="0">
                <a:latin typeface="Times New Roman" pitchFamily="18" charset="0"/>
                <a:cs typeface="Times New Roman" pitchFamily="18" charset="0"/>
              </a:rPr>
              <a:t>06-02-06 </a:t>
            </a:r>
            <a:r>
              <a:rPr lang="en-US" sz="1600" dirty="0" smtClean="0">
                <a:latin typeface="Times New Roman" pitchFamily="18" charset="0"/>
                <a:cs typeface="Times New Roman" pitchFamily="18" charset="0"/>
              </a:rPr>
              <a:t>[</a:t>
            </a:r>
            <a:r>
              <a:rPr lang="cs-CZ" sz="1600" dirty="0" smtClean="0">
                <a:latin typeface="Times New Roman" pitchFamily="18" charset="0"/>
                <a:cs typeface="Times New Roman" pitchFamily="18" charset="0"/>
              </a:rPr>
              <a:t>cit. 2012-0</a:t>
            </a:r>
            <a:r>
              <a:rPr lang="en-US" sz="1600" dirty="0" smtClean="0">
                <a:latin typeface="Times New Roman" pitchFamily="18" charset="0"/>
                <a:cs typeface="Times New Roman" pitchFamily="18" charset="0"/>
              </a:rPr>
              <a:t>4</a:t>
            </a:r>
            <a:r>
              <a:rPr lang="cs-CZ" sz="1600" dirty="0" smtClean="0">
                <a:latin typeface="Times New Roman" pitchFamily="18" charset="0"/>
                <a:cs typeface="Times New Roman" pitchFamily="18" charset="0"/>
              </a:rPr>
              <a:t>-04</a:t>
            </a:r>
            <a:r>
              <a:rPr lang="en-US" sz="1600" dirty="0" smtClean="0">
                <a:latin typeface="Times New Roman" pitchFamily="18" charset="0"/>
                <a:cs typeface="Times New Roman" pitchFamily="18" charset="0"/>
              </a:rPr>
              <a:t>]</a:t>
            </a:r>
            <a:r>
              <a:rPr lang="cs-CZ" sz="1600" dirty="0" smtClean="0">
                <a:latin typeface="Times New Roman" pitchFamily="18" charset="0"/>
                <a:cs typeface="Times New Roman" pitchFamily="18" charset="0"/>
              </a:rPr>
              <a:t>. Dostupný pod licencí Public </a:t>
            </a:r>
            <a:r>
              <a:rPr lang="cs-CZ" sz="1600" dirty="0" err="1" smtClean="0">
                <a:latin typeface="Times New Roman" pitchFamily="18" charset="0"/>
                <a:cs typeface="Times New Roman" pitchFamily="18" charset="0"/>
              </a:rPr>
              <a:t>domain</a:t>
            </a:r>
            <a:r>
              <a:rPr lang="cs-CZ" sz="1600" dirty="0" smtClean="0">
                <a:latin typeface="Times New Roman" pitchFamily="18" charset="0"/>
                <a:cs typeface="Times New Roman" pitchFamily="18" charset="0"/>
              </a:rPr>
              <a:t> na </a:t>
            </a:r>
            <a:r>
              <a:rPr lang="en-US" sz="1600" dirty="0" smtClean="0">
                <a:latin typeface="Times New Roman" pitchFamily="18" charset="0"/>
                <a:cs typeface="Times New Roman" pitchFamily="18" charset="0"/>
              </a:rPr>
              <a:t>WWW</a:t>
            </a:r>
            <a:r>
              <a:rPr lang="cs-CZ" sz="1600" dirty="0" smtClean="0">
                <a:latin typeface="Times New Roman" pitchFamily="18" charset="0"/>
                <a:cs typeface="Times New Roman" pitchFamily="18" charset="0"/>
              </a:rPr>
              <a:t>: </a:t>
            </a:r>
            <a:r>
              <a:rPr lang="cs-CZ" sz="1600" dirty="0" smtClean="0">
                <a:latin typeface="Times New Roman" pitchFamily="18" charset="0"/>
                <a:cs typeface="Times New Roman" pitchFamily="18" charset="0"/>
                <a:hlinkClick r:id="rId2"/>
              </a:rPr>
              <a:t>http://commons.wikimedia.org/wiki/File:Stepanka_lookout_tower.JPG</a:t>
            </a:r>
            <a:r>
              <a:rPr lang="cs-CZ" sz="1600" dirty="0" smtClean="0">
                <a:latin typeface="Times New Roman" pitchFamily="18" charset="0"/>
                <a:cs typeface="Times New Roman" pitchFamily="18" charset="0"/>
              </a:rPr>
              <a:t>.</a:t>
            </a:r>
          </a:p>
          <a:p>
            <a:pPr>
              <a:lnSpc>
                <a:spcPct val="150000"/>
              </a:lnSpc>
              <a:buFont typeface="Arial" pitchFamily="34" charset="0"/>
              <a:buChar char="•"/>
            </a:pPr>
            <a:r>
              <a:rPr lang="cs-CZ" sz="1600" b="1" dirty="0" smtClean="0">
                <a:latin typeface="Times New Roman" pitchFamily="18" charset="0"/>
                <a:cs typeface="Times New Roman" pitchFamily="18" charset="0"/>
              </a:rPr>
              <a:t>Obr. 02: </a:t>
            </a:r>
            <a:r>
              <a:rPr lang="cs-CZ" sz="1600" dirty="0" smtClean="0">
                <a:latin typeface="Times New Roman" pitchFamily="18" charset="0"/>
                <a:cs typeface="Times New Roman" pitchFamily="18" charset="0"/>
              </a:rPr>
              <a:t>CZOMBIK, WOJCIECH., </a:t>
            </a:r>
            <a:r>
              <a:rPr lang="cs-CZ" sz="1600" dirty="0" err="1" smtClean="0">
                <a:latin typeface="Times New Roman" pitchFamily="18" charset="0"/>
                <a:cs typeface="Times New Roman" pitchFamily="18" charset="0"/>
              </a:rPr>
              <a:t>Commons.wikimedia.org</a:t>
            </a:r>
            <a:r>
              <a:rPr lang="cs-CZ" sz="1600" dirty="0" smtClean="0">
                <a:latin typeface="Times New Roman" pitchFamily="18" charset="0"/>
                <a:cs typeface="Times New Roman" pitchFamily="18" charset="0"/>
              </a:rPr>
              <a:t>: 20090424 Štěpánka Jizerské hory.</a:t>
            </a:r>
            <a:r>
              <a:rPr lang="cs-CZ" sz="1600" dirty="0" err="1" smtClean="0">
                <a:latin typeface="Times New Roman" pitchFamily="18" charset="0"/>
                <a:cs typeface="Times New Roman" pitchFamily="18" charset="0"/>
              </a:rPr>
              <a:t>jpg</a:t>
            </a:r>
            <a:r>
              <a:rPr lang="cs-CZ" sz="1600" dirty="0" smtClean="0">
                <a:latin typeface="Times New Roman" pitchFamily="18" charset="0"/>
                <a:cs typeface="Times New Roman" pitchFamily="18" charset="0"/>
              </a:rPr>
              <a:t> </a:t>
            </a:r>
            <a:r>
              <a:rPr lang="en-US" sz="1600" dirty="0" smtClean="0">
                <a:latin typeface="Times New Roman" pitchFamily="18" charset="0"/>
                <a:cs typeface="Times New Roman" pitchFamily="18" charset="0"/>
              </a:rPr>
              <a:t>[online]. 20</a:t>
            </a:r>
            <a:r>
              <a:rPr lang="cs-CZ" sz="1600" dirty="0" smtClean="0">
                <a:latin typeface="Times New Roman" pitchFamily="18" charset="0"/>
                <a:cs typeface="Times New Roman" pitchFamily="18" charset="0"/>
              </a:rPr>
              <a:t>09-04-24 </a:t>
            </a:r>
            <a:r>
              <a:rPr lang="en-US" sz="1600" dirty="0" smtClean="0">
                <a:latin typeface="Times New Roman" pitchFamily="18" charset="0"/>
                <a:cs typeface="Times New Roman" pitchFamily="18" charset="0"/>
              </a:rPr>
              <a:t>[</a:t>
            </a:r>
            <a:r>
              <a:rPr lang="cs-CZ" sz="1600" dirty="0" smtClean="0">
                <a:latin typeface="Times New Roman" pitchFamily="18" charset="0"/>
                <a:cs typeface="Times New Roman" pitchFamily="18" charset="0"/>
              </a:rPr>
              <a:t>cit. 2012-0</a:t>
            </a:r>
            <a:r>
              <a:rPr lang="en-US" sz="1600" dirty="0" smtClean="0">
                <a:latin typeface="Times New Roman" pitchFamily="18" charset="0"/>
                <a:cs typeface="Times New Roman" pitchFamily="18" charset="0"/>
              </a:rPr>
              <a:t>4</a:t>
            </a:r>
            <a:r>
              <a:rPr lang="cs-CZ" sz="1600" dirty="0" smtClean="0">
                <a:latin typeface="Times New Roman" pitchFamily="18" charset="0"/>
                <a:cs typeface="Times New Roman" pitchFamily="18" charset="0"/>
              </a:rPr>
              <a:t>-04</a:t>
            </a:r>
            <a:r>
              <a:rPr lang="en-US" sz="1600" dirty="0" smtClean="0">
                <a:latin typeface="Times New Roman" pitchFamily="18" charset="0"/>
                <a:cs typeface="Times New Roman" pitchFamily="18" charset="0"/>
              </a:rPr>
              <a:t>]</a:t>
            </a:r>
            <a:r>
              <a:rPr lang="cs-CZ" sz="1600" dirty="0" smtClean="0">
                <a:latin typeface="Times New Roman" pitchFamily="18" charset="0"/>
                <a:cs typeface="Times New Roman" pitchFamily="18" charset="0"/>
              </a:rPr>
              <a:t>. Dostupný pod licencí </a:t>
            </a:r>
            <a:r>
              <a:rPr lang="cs-CZ" sz="1600" dirty="0" err="1" smtClean="0">
                <a:latin typeface="Times New Roman" pitchFamily="18" charset="0"/>
                <a:cs typeface="Times New Roman" pitchFamily="18" charset="0"/>
              </a:rPr>
              <a:t>Creative</a:t>
            </a:r>
            <a:r>
              <a:rPr lang="cs-CZ" sz="1600" dirty="0" smtClean="0">
                <a:latin typeface="Times New Roman" pitchFamily="18" charset="0"/>
                <a:cs typeface="Times New Roman" pitchFamily="18" charset="0"/>
              </a:rPr>
              <a:t> </a:t>
            </a:r>
            <a:r>
              <a:rPr lang="cs-CZ" sz="1600" dirty="0" err="1" smtClean="0">
                <a:latin typeface="Times New Roman" pitchFamily="18" charset="0"/>
                <a:cs typeface="Times New Roman" pitchFamily="18" charset="0"/>
              </a:rPr>
              <a:t>Commons</a:t>
            </a:r>
            <a:r>
              <a:rPr lang="cs-CZ" sz="1600" dirty="0" smtClean="0">
                <a:latin typeface="Times New Roman" pitchFamily="18" charset="0"/>
                <a:cs typeface="Times New Roman" pitchFamily="18" charset="0"/>
              </a:rPr>
              <a:t> </a:t>
            </a:r>
            <a:r>
              <a:rPr lang="cs-CZ" sz="1600" dirty="0" err="1" smtClean="0">
                <a:latin typeface="Times New Roman" pitchFamily="18" charset="0"/>
                <a:cs typeface="Times New Roman" pitchFamily="18" charset="0"/>
              </a:rPr>
              <a:t>Attribution</a:t>
            </a:r>
            <a:r>
              <a:rPr lang="cs-CZ" sz="1600" dirty="0" smtClean="0">
                <a:latin typeface="Times New Roman" pitchFamily="18" charset="0"/>
                <a:cs typeface="Times New Roman" pitchFamily="18" charset="0"/>
              </a:rPr>
              <a:t> 3.0 </a:t>
            </a:r>
            <a:r>
              <a:rPr lang="cs-CZ" sz="1600" dirty="0" err="1" smtClean="0">
                <a:latin typeface="Times New Roman" pitchFamily="18" charset="0"/>
                <a:cs typeface="Times New Roman" pitchFamily="18" charset="0"/>
              </a:rPr>
              <a:t>Unported</a:t>
            </a:r>
            <a:r>
              <a:rPr lang="cs-CZ" sz="1600" dirty="0" smtClean="0">
                <a:latin typeface="Times New Roman" pitchFamily="18" charset="0"/>
                <a:cs typeface="Times New Roman" pitchFamily="18" charset="0"/>
              </a:rPr>
              <a:t> na </a:t>
            </a:r>
            <a:r>
              <a:rPr lang="en-US" sz="1600" dirty="0" smtClean="0">
                <a:latin typeface="Times New Roman" pitchFamily="18" charset="0"/>
                <a:cs typeface="Times New Roman" pitchFamily="18" charset="0"/>
              </a:rPr>
              <a:t>WWW</a:t>
            </a:r>
            <a:r>
              <a:rPr lang="cs-CZ" sz="1600" dirty="0" smtClean="0">
                <a:latin typeface="Times New Roman" pitchFamily="18" charset="0"/>
                <a:cs typeface="Times New Roman" pitchFamily="18" charset="0"/>
              </a:rPr>
              <a:t>: </a:t>
            </a:r>
            <a:r>
              <a:rPr lang="cs-CZ" sz="1600" dirty="0" smtClean="0">
                <a:latin typeface="Times New Roman" pitchFamily="18" charset="0"/>
                <a:cs typeface="Times New Roman" pitchFamily="18" charset="0"/>
                <a:hlinkClick r:id="rId3"/>
              </a:rPr>
              <a:t>http://commons.wikimedia.org/wiki/File:20090424_%C5%A0t%C4%9Bp%C3%A1nka_Jizersk%C3%A9_hory.jpg</a:t>
            </a:r>
            <a:r>
              <a:rPr lang="cs-CZ" sz="1600" dirty="0" smtClean="0">
                <a:latin typeface="Times New Roman" pitchFamily="18" charset="0"/>
                <a:cs typeface="Times New Roman" pitchFamily="18" charset="0"/>
              </a:rPr>
              <a:t>.</a:t>
            </a:r>
          </a:p>
          <a:p>
            <a:pPr>
              <a:lnSpc>
                <a:spcPct val="150000"/>
              </a:lnSpc>
            </a:pP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539552" y="2708920"/>
            <a:ext cx="8229600" cy="3157811"/>
          </a:xfrm>
        </p:spPr>
        <p:txBody>
          <a:bodyPr>
            <a:normAutofit/>
          </a:bodyPr>
          <a:lstStyle/>
          <a:p>
            <a:pPr marL="0" indent="0">
              <a:buNone/>
            </a:pPr>
            <a:endParaRPr lang="cs-CZ" sz="2200" dirty="0" smtClean="0">
              <a:latin typeface="Times New Roman" pitchFamily="18" charset="0"/>
              <a:cs typeface="Times New Roman" pitchFamily="18" charset="0"/>
            </a:endParaRPr>
          </a:p>
          <a:p>
            <a:r>
              <a:rPr lang="cs-CZ" sz="2200" dirty="0" smtClean="0">
                <a:latin typeface="Times New Roman" pitchFamily="18" charset="0"/>
                <a:cs typeface="Times New Roman" pitchFamily="18" charset="0"/>
              </a:rPr>
              <a:t>Obr.3: Vlastní archív</a:t>
            </a:r>
            <a:r>
              <a:rPr lang="en-US" sz="2200" dirty="0" smtClean="0">
                <a:latin typeface="Times New Roman" pitchFamily="18" charset="0"/>
                <a:cs typeface="Times New Roman" pitchFamily="18" charset="0"/>
              </a:rPr>
              <a:t>[cit.</a:t>
            </a:r>
            <a:r>
              <a:rPr lang="cs-CZ" sz="2200" dirty="0" smtClean="0">
                <a:latin typeface="Times New Roman" pitchFamily="18" charset="0"/>
                <a:cs typeface="Times New Roman" pitchFamily="18" charset="0"/>
              </a:rPr>
              <a:t>2012-02-27</a:t>
            </a:r>
            <a:r>
              <a:rPr lang="en-US" sz="2200" dirty="0" smtClean="0">
                <a:latin typeface="Times New Roman" pitchFamily="18" charset="0"/>
                <a:cs typeface="Times New Roman" pitchFamily="18" charset="0"/>
              </a:rPr>
              <a:t>]</a:t>
            </a:r>
            <a:r>
              <a:rPr lang="cs-CZ" sz="2200" dirty="0" smtClean="0">
                <a:latin typeface="Times New Roman" pitchFamily="18" charset="0"/>
                <a:cs typeface="Times New Roman" pitchFamily="18" charset="0"/>
              </a:rPr>
              <a:t>.</a:t>
            </a:r>
          </a:p>
          <a:p>
            <a:r>
              <a:rPr lang="cs-CZ" sz="2200" dirty="0" smtClean="0">
                <a:latin typeface="Times New Roman" pitchFamily="18" charset="0"/>
                <a:cs typeface="Times New Roman" pitchFamily="18" charset="0"/>
              </a:rPr>
              <a:t>Obr.4: Vlastní archív </a:t>
            </a:r>
            <a:r>
              <a:rPr lang="en-US" sz="2200" dirty="0" smtClean="0">
                <a:latin typeface="Times New Roman" pitchFamily="18" charset="0"/>
                <a:cs typeface="Times New Roman" pitchFamily="18" charset="0"/>
              </a:rPr>
              <a:t>[cit.</a:t>
            </a:r>
            <a:r>
              <a:rPr lang="cs-CZ" sz="2200" dirty="0" smtClean="0">
                <a:latin typeface="Times New Roman" pitchFamily="18" charset="0"/>
                <a:cs typeface="Times New Roman" pitchFamily="18" charset="0"/>
              </a:rPr>
              <a:t>2012-02-27</a:t>
            </a:r>
            <a:r>
              <a:rPr lang="en-US" sz="2200" dirty="0" smtClean="0">
                <a:latin typeface="Times New Roman" pitchFamily="18" charset="0"/>
                <a:cs typeface="Times New Roman" pitchFamily="18" charset="0"/>
              </a:rPr>
              <a:t>]</a:t>
            </a:r>
            <a:r>
              <a:rPr lang="cs-CZ" sz="2200" dirty="0" smtClean="0">
                <a:latin typeface="Times New Roman" pitchFamily="18" charset="0"/>
                <a:cs typeface="Times New Roman" pitchFamily="18" charset="0"/>
              </a:rPr>
              <a:t>.</a:t>
            </a:r>
          </a:p>
          <a:p>
            <a:pPr marL="0" indent="0">
              <a:buNone/>
            </a:pPr>
            <a:endParaRPr lang="cs-CZ" sz="2200" dirty="0"/>
          </a:p>
        </p:txBody>
      </p:sp>
      <p:sp>
        <p:nvSpPr>
          <p:cNvPr id="4" name="Zástupný symbol pro zápatí 4"/>
          <p:cNvSpPr>
            <a:spLocks noGrp="1"/>
          </p:cNvSpPr>
          <p:nvPr>
            <p:ph type="ftr" sz="quarter" idx="11"/>
          </p:nvPr>
        </p:nvSpPr>
        <p:spPr>
          <a:xfrm>
            <a:off x="1583668" y="6416675"/>
            <a:ext cx="5976664" cy="365125"/>
          </a:xfrm>
        </p:spPr>
        <p:txBody>
          <a:bodyPr/>
          <a:lstStyle/>
          <a:p>
            <a:pPr algn="ctr">
              <a:defRPr/>
            </a:pPr>
            <a:r>
              <a:rPr lang="cs-CZ" sz="1000" dirty="0"/>
              <a:t>Autorem materiálu a všech jeho částí, není-li uvedeno jinak, je Mgr. </a:t>
            </a:r>
            <a:r>
              <a:rPr lang="cs-CZ" sz="1000" dirty="0" smtClean="0"/>
              <a:t>Gabriela Divišová</a:t>
            </a:r>
            <a:endParaRPr lang="cs-CZ" sz="1000" dirty="0"/>
          </a:p>
        </p:txBody>
      </p:sp>
      <p:sp>
        <p:nvSpPr>
          <p:cNvPr id="5" name="Nadpis 4"/>
          <p:cNvSpPr>
            <a:spLocks noGrp="1"/>
          </p:cNvSpPr>
          <p:nvPr>
            <p:ph type="title"/>
          </p:nvPr>
        </p:nvSpPr>
        <p:spPr/>
        <p:txBody>
          <a:bodyPr/>
          <a:lstStyle/>
          <a:p>
            <a:r>
              <a:rPr lang="cs-CZ" dirty="0" smtClean="0"/>
              <a:t>Použité zdroje.</a:t>
            </a:r>
            <a:endParaRPr lang="cs-CZ" dirty="0"/>
          </a:p>
        </p:txBody>
      </p:sp>
      <p:sp>
        <p:nvSpPr>
          <p:cNvPr id="7" name="Obdélník 6"/>
          <p:cNvSpPr/>
          <p:nvPr/>
        </p:nvSpPr>
        <p:spPr>
          <a:xfrm>
            <a:off x="6588224" y="2060848"/>
            <a:ext cx="530466" cy="276999"/>
          </a:xfrm>
          <a:prstGeom prst="rect">
            <a:avLst/>
          </a:prstGeom>
        </p:spPr>
        <p:txBody>
          <a:bodyPr wrap="none">
            <a:spAutoFit/>
          </a:bodyPr>
          <a:lstStyle/>
          <a:p>
            <a:pPr>
              <a:spcBef>
                <a:spcPct val="50000"/>
              </a:spcBef>
            </a:pPr>
            <a:r>
              <a:rPr lang="cs-CZ" sz="1200" dirty="0">
                <a:latin typeface="Times New Roman" pitchFamily="18" charset="0"/>
                <a:cs typeface="Times New Roman" pitchFamily="18" charset="0"/>
              </a:rPr>
              <a:t>Obr.1</a:t>
            </a:r>
          </a:p>
        </p:txBody>
      </p:sp>
    </p:spTree>
    <p:extLst>
      <p:ext uri="{BB962C8B-B14F-4D97-AF65-F5344CB8AC3E}">
        <p14:creationId xmlns:p14="http://schemas.microsoft.com/office/powerpoint/2010/main" val="422307729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158</TotalTime>
  <Words>368</Words>
  <Application>Microsoft Office PowerPoint</Application>
  <PresentationFormat>Předvádění na obrazovce (4:3)</PresentationFormat>
  <Paragraphs>50</Paragraphs>
  <Slides>8</Slides>
  <Notes>1</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8</vt:i4>
      </vt:variant>
    </vt:vector>
  </HeadingPairs>
  <TitlesOfParts>
    <vt:vector size="10" baseType="lpstr">
      <vt:lpstr>Vlnění</vt:lpstr>
      <vt:lpstr>Acrobat Document</vt:lpstr>
      <vt:lpstr>Název školy: Svobodná základní škola, o.p.s. Autor: Gabriela Divišová Název materiálu: VY_32_INOVACE_11_ČR-naše vlast  Rozhledny Název: Rozhledny Jablonecka-Štěpánka  Číslo projektu: CZ.1.07/1.4.00/21.0929</vt:lpstr>
      <vt:lpstr>Prezentace aplikace PowerPoint</vt:lpstr>
      <vt:lpstr>Rozhledny Jablonecka Štěpánka</vt:lpstr>
      <vt:lpstr>Prezentace aplikace PowerPoint</vt:lpstr>
      <vt:lpstr>V jakém roce byla dokončena stavba rozhledny Štěpánka ?</vt:lpstr>
      <vt:lpstr>Napiš tři informace, které si pamatuješ.</vt:lpstr>
      <vt:lpstr>Použité zdroje.</vt:lpstr>
      <vt:lpstr>Použité zdroje.</vt:lpstr>
    </vt:vector>
  </TitlesOfParts>
  <Company>PRECIOSA,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Svobodná základní škola, o.p.s Autor: Gabriela Divišová Název materiálu: VY_32_INOVACE_04_JABLONECKO_ROZHLEDNY Název: Rozhledny Číslo projektu: …………………</dc:title>
  <dc:creator>Gabriela Divišová</dc:creator>
  <cp:lastModifiedBy>PC</cp:lastModifiedBy>
  <cp:revision>36</cp:revision>
  <dcterms:created xsi:type="dcterms:W3CDTF">2012-02-27T15:12:39Z</dcterms:created>
  <dcterms:modified xsi:type="dcterms:W3CDTF">2012-08-20T08:53:10Z</dcterms:modified>
</cp:coreProperties>
</file>