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wav" ContentType="audio/wav"/>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71" r:id="rId2"/>
    <p:sldId id="272" r:id="rId3"/>
    <p:sldId id="256" r:id="rId4"/>
    <p:sldId id="258" r:id="rId5"/>
    <p:sldId id="260" r:id="rId6"/>
    <p:sldId id="262" r:id="rId7"/>
    <p:sldId id="264" r:id="rId8"/>
    <p:sldId id="266" r:id="rId9"/>
    <p:sldId id="269" r:id="rId10"/>
    <p:sldId id="270"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4" autoAdjust="0"/>
    <p:restoredTop sz="94660" autoAdjust="0"/>
  </p:normalViewPr>
  <p:slideViewPr>
    <p:cSldViewPr>
      <p:cViewPr varScale="1">
        <p:scale>
          <a:sx n="70" d="100"/>
          <a:sy n="70" d="100"/>
        </p:scale>
        <p:origin x="-816"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AB0236-71FA-4A07-8133-30CF8E51D9DD}" type="datetimeFigureOut">
              <a:rPr lang="cs-CZ" smtClean="0"/>
              <a:t>12.8.2012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BEC2B6-A5BE-4CF1-9178-0B9784803318}" type="slidenum">
              <a:rPr lang="cs-CZ" smtClean="0"/>
              <a:t>‹#›</a:t>
            </a:fld>
            <a:endParaRPr lang="cs-CZ"/>
          </a:p>
        </p:txBody>
      </p:sp>
    </p:spTree>
    <p:extLst>
      <p:ext uri="{BB962C8B-B14F-4D97-AF65-F5344CB8AC3E}">
        <p14:creationId xmlns:p14="http://schemas.microsoft.com/office/powerpoint/2010/main" val="1500365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5981709E-33EB-4FA9-AB24-C8F64558730C}" type="datetime1">
              <a:rPr lang="cs-CZ" smtClean="0"/>
              <a:t>12.8.2012</a:t>
            </a:fld>
            <a:endParaRPr lang="cs-CZ"/>
          </a:p>
        </p:txBody>
      </p:sp>
      <p:sp>
        <p:nvSpPr>
          <p:cNvPr id="8" name="Slide Number Placeholder 7"/>
          <p:cNvSpPr>
            <a:spLocks noGrp="1"/>
          </p:cNvSpPr>
          <p:nvPr>
            <p:ph type="sldNum" sz="quarter" idx="11"/>
          </p:nvPr>
        </p:nvSpPr>
        <p:spPr/>
        <p:txBody>
          <a:bodyPr/>
          <a:lstStyle/>
          <a:p>
            <a:fld id="{61584E87-BE16-42DB-9DBE-EB169F7AD9CB}" type="slidenum">
              <a:rPr lang="cs-CZ" smtClean="0"/>
              <a:t>‹#›</a:t>
            </a:fld>
            <a:endParaRPr lang="cs-CZ"/>
          </a:p>
        </p:txBody>
      </p:sp>
      <p:sp>
        <p:nvSpPr>
          <p:cNvPr id="9" name="Footer Placeholder 8"/>
          <p:cNvSpPr>
            <a:spLocks noGrp="1"/>
          </p:cNvSpPr>
          <p:nvPr>
            <p:ph type="ftr" sz="quarter" idx="12"/>
          </p:nvPr>
        </p:nvSpPr>
        <p:spPr/>
        <p:txBody>
          <a:bodyPr/>
          <a:lstStyle/>
          <a:p>
            <a:r>
              <a:rPr lang="cs-CZ" smtClean="0"/>
              <a:t>Autorem materiálu a všech jeho částí, není-li uvedeno jinak, je Mgr. Gabriela Divišová</a:t>
            </a:r>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FD2D2A9B-13E1-4E86-A80C-BDFD6D00F2C2}" type="datetime1">
              <a:rPr lang="cs-CZ" smtClean="0"/>
              <a:t>12.8.2012</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fld id="{61584E87-BE16-42DB-9DBE-EB169F7AD9CB}"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33D4B43F-1135-4796-AB1A-49D3DA74B767}" type="datetime1">
              <a:rPr lang="cs-CZ" smtClean="0"/>
              <a:t>12.8.2012</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fld id="{61584E87-BE16-42DB-9DBE-EB169F7AD9CB}" type="slidenum">
              <a:rPr lang="cs-CZ" smtClean="0"/>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A1823804-33C7-41C3-8977-79CB09386C31}" type="datetime1">
              <a:rPr lang="cs-CZ" smtClean="0"/>
              <a:t>12.8.2012</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fld id="{61584E87-BE16-42DB-9DBE-EB169F7AD9CB}" type="slidenum">
              <a:rPr lang="cs-CZ" smtClean="0"/>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A7184826-AEA5-4221-B2A1-3E2572E20769}" type="datetime1">
              <a:rPr lang="cs-CZ" smtClean="0"/>
              <a:t>12.8.2012</a:t>
            </a:fld>
            <a:endParaRPr lang="cs-CZ"/>
          </a:p>
        </p:txBody>
      </p:sp>
      <p:sp>
        <p:nvSpPr>
          <p:cNvPr id="8" name="Footer Placeholder 7"/>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fld id="{61584E87-BE16-42DB-9DBE-EB169F7AD9CB}" type="slidenum">
              <a:rPr lang="cs-CZ" smtClean="0"/>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FC498802-C1BC-4B3F-A513-94DBDA4770CC}" type="datetime1">
              <a:rPr lang="cs-CZ" smtClean="0"/>
              <a:t>12.8.2012</a:t>
            </a:fld>
            <a:endParaRPr lang="cs-CZ"/>
          </a:p>
        </p:txBody>
      </p:sp>
      <p:sp>
        <p:nvSpPr>
          <p:cNvPr id="4" name="Footer Placeholder 3"/>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fld id="{61584E87-BE16-42DB-9DBE-EB169F7AD9CB}"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C24B0D-7D18-45AD-BA66-DD95F716B26F}" type="datetime1">
              <a:rPr lang="cs-CZ" smtClean="0"/>
              <a:t>12.8.2012</a:t>
            </a:fld>
            <a:endParaRPr lang="cs-CZ"/>
          </a:p>
        </p:txBody>
      </p:sp>
      <p:sp>
        <p:nvSpPr>
          <p:cNvPr id="3" name="Footer Placeholder 2"/>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fld id="{61584E87-BE16-42DB-9DBE-EB169F7AD9CB}"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03140C51-A8B4-430A-BC67-8EBA492149F0}" type="datetime1">
              <a:rPr lang="cs-CZ" smtClean="0"/>
              <a:t>12.8.2012</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fld id="{61584E87-BE16-42DB-9DBE-EB169F7AD9CB}"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6AD3B4EB-4359-41F8-A64A-5CE28EDA873E}" type="datetime1">
              <a:rPr lang="cs-CZ" smtClean="0"/>
              <a:t>12.8.2012</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fld id="{61584E87-BE16-42DB-9DBE-EB169F7AD9CB}"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F78C336-EE61-44EC-AE67-9D6117AE6756}" type="datetime1">
              <a:rPr lang="cs-CZ" smtClean="0"/>
              <a:t>12.8.2012</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fld id="{61584E87-BE16-42DB-9DBE-EB169F7AD9CB}"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837FE15-6142-4226-BD6D-1C7AD4CC1279}" type="datetime1">
              <a:rPr lang="cs-CZ" smtClean="0"/>
              <a:t>12.8.2012</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fld id="{61584E87-BE16-42DB-9DBE-EB169F7AD9CB}"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442FD879-4EF1-4CDE-B7BF-1BF6354BE318}" type="datetime1">
              <a:rPr lang="cs-CZ" smtClean="0"/>
              <a:t>12.8.2012</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1584E87-BE16-42DB-9DBE-EB169F7AD9CB}" type="slidenum">
              <a:rPr lang="cs-CZ" smtClean="0"/>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hyperlink" Target="http://commons.wikimedia.org/wiki/File:20090424_%C5%A0t%C4%9Bp%C3%A1nka_Jizersk%C3%A9_hory.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16260" y="980728"/>
            <a:ext cx="8304212" cy="2232248"/>
          </a:xfrm>
        </p:spPr>
        <p:txBody>
          <a:bodyPr>
            <a:noAutofit/>
          </a:bodyPr>
          <a:lstStyle/>
          <a:p>
            <a:pPr algn="l">
              <a:lnSpc>
                <a:spcPct val="150000"/>
              </a:lnSpc>
            </a:pPr>
            <a:r>
              <a:rPr lang="cs-CZ" sz="2000" b="0" dirty="0">
                <a:solidFill>
                  <a:schemeClr val="tx1"/>
                </a:solidFill>
                <a:effectLst/>
                <a:latin typeface="Arial" pitchFamily="34" charset="0"/>
                <a:cs typeface="Arial" pitchFamily="34" charset="0"/>
              </a:rPr>
              <a:t>Název školy: Svobodná základní </a:t>
            </a:r>
            <a:r>
              <a:rPr lang="cs-CZ" sz="2000" b="0">
                <a:solidFill>
                  <a:schemeClr val="tx1"/>
                </a:solidFill>
                <a:effectLst/>
                <a:latin typeface="Arial" pitchFamily="34" charset="0"/>
                <a:cs typeface="Arial" pitchFamily="34" charset="0"/>
              </a:rPr>
              <a:t>škola</a:t>
            </a:r>
            <a:r>
              <a:rPr lang="cs-CZ" sz="2000" b="0" smtClean="0">
                <a:solidFill>
                  <a:schemeClr val="tx1"/>
                </a:solidFill>
                <a:effectLst/>
                <a:latin typeface="Arial" pitchFamily="34" charset="0"/>
                <a:cs typeface="Arial" pitchFamily="34" charset="0"/>
              </a:rPr>
              <a:t>, o.p.s</a:t>
            </a:r>
            <a:r>
              <a:rPr lang="cs-CZ" sz="2000" b="0" dirty="0">
                <a:solidFill>
                  <a:schemeClr val="tx1"/>
                </a:solidFill>
                <a:effectLst/>
                <a:latin typeface="Arial" pitchFamily="34" charset="0"/>
                <a:cs typeface="Arial" pitchFamily="34" charset="0"/>
              </a:rPr>
              <a:t>.</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Autor: </a:t>
            </a:r>
            <a:r>
              <a:rPr lang="cs-CZ" sz="2000" dirty="0" smtClean="0">
                <a:solidFill>
                  <a:schemeClr val="tx1"/>
                </a:solidFill>
                <a:latin typeface="Arial" pitchFamily="34" charset="0"/>
                <a:cs typeface="Arial" pitchFamily="34" charset="0"/>
              </a:rPr>
              <a:t>Gabriela Divišová</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a:t>
            </a:r>
            <a:r>
              <a:rPr lang="cs-CZ" sz="2000" b="0" dirty="0">
                <a:solidFill>
                  <a:schemeClr val="tx1"/>
                </a:solidFill>
                <a:effectLst/>
                <a:latin typeface="Arial" pitchFamily="34" charset="0"/>
                <a:cs typeface="Arial" pitchFamily="34" charset="0"/>
              </a:rPr>
              <a:t>materiálu: </a:t>
            </a:r>
            <a:r>
              <a:rPr lang="cs-CZ" sz="2000" b="0" dirty="0" smtClean="0">
                <a:solidFill>
                  <a:schemeClr val="tx1"/>
                </a:solidFill>
                <a:effectLst/>
                <a:latin typeface="Arial" pitchFamily="34" charset="0"/>
                <a:cs typeface="Arial" pitchFamily="34" charset="0"/>
              </a:rPr>
              <a:t>VY_32_INOVACE_12_ČR-naše vlast  12_Rozhledny</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Rozhledny Jablonecka-</a:t>
            </a:r>
            <a:r>
              <a:rPr lang="cs-CZ" sz="2000" b="0" dirty="0" err="1" smtClean="0">
                <a:solidFill>
                  <a:schemeClr val="tx1"/>
                </a:solidFill>
                <a:effectLst/>
                <a:latin typeface="Arial" pitchFamily="34" charset="0"/>
                <a:cs typeface="Arial" pitchFamily="34" charset="0"/>
              </a:rPr>
              <a:t>poznávačka</a:t>
            </a:r>
            <a:r>
              <a:rPr lang="cs-CZ" sz="2000" b="0" dirty="0" smtClean="0">
                <a:solidFill>
                  <a:schemeClr val="tx1"/>
                </a:solidFill>
                <a:effectLst/>
                <a:latin typeface="Arial" pitchFamily="34" charset="0"/>
                <a:cs typeface="Arial" pitchFamily="34" charset="0"/>
              </a:rPr>
              <a:t> </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Číslo projektu: CZ.1.07/1.4.00/21.0929</a:t>
            </a:r>
          </a:p>
        </p:txBody>
      </p:sp>
      <p:sp>
        <p:nvSpPr>
          <p:cNvPr id="8" name="Zástupný symbol pro zápatí 4"/>
          <p:cNvSpPr>
            <a:spLocks noGrp="1"/>
          </p:cNvSpPr>
          <p:nvPr>
            <p:ph type="ftr" sz="quarter" idx="12"/>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Gabriela Divišová</a:t>
            </a: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4067944" y="3206877"/>
            <a:ext cx="5159152" cy="1077218"/>
          </a:xfrm>
          <a:prstGeom prst="rect">
            <a:avLst/>
          </a:prstGeom>
          <a:noFill/>
        </p:spPr>
        <p:txBody>
          <a:bodyPr wrap="square" rtlCol="0">
            <a:spAutoFit/>
          </a:bodyPr>
          <a:lstStyle/>
          <a:p>
            <a:pPr algn="ctr"/>
            <a:r>
              <a:rPr lang="cs-CZ" sz="3200" b="1" dirty="0" smtClean="0">
                <a:latin typeface="Arial" pitchFamily="34" charset="0"/>
                <a:cs typeface="Arial" pitchFamily="34" charset="0"/>
              </a:rPr>
              <a:t>Rozhledny-</a:t>
            </a:r>
            <a:r>
              <a:rPr lang="cs-CZ" sz="3200" b="1" dirty="0" err="1" smtClean="0">
                <a:latin typeface="Arial" pitchFamily="34" charset="0"/>
                <a:cs typeface="Arial" pitchFamily="34" charset="0"/>
              </a:rPr>
              <a:t>poznávačka</a:t>
            </a:r>
            <a:endParaRPr lang="cs-CZ" sz="3200" b="1" dirty="0" smtClean="0">
              <a:latin typeface="Arial" pitchFamily="34" charset="0"/>
              <a:cs typeface="Arial" pitchFamily="34" charset="0"/>
            </a:endParaRPr>
          </a:p>
          <a:p>
            <a:pPr algn="ctr"/>
            <a:endParaRPr lang="cs-CZ" sz="3200" dirty="0"/>
          </a:p>
        </p:txBody>
      </p:sp>
      <p:sp>
        <p:nvSpPr>
          <p:cNvPr id="1331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7667971" y="548680"/>
          <a:ext cx="900473" cy="720080"/>
        </p:xfrm>
        <a:graphic>
          <a:graphicData uri="http://schemas.openxmlformats.org/presentationml/2006/ole">
            <mc:AlternateContent xmlns:mc="http://schemas.openxmlformats.org/markup-compatibility/2006">
              <mc:Choice xmlns:v="urn:schemas-microsoft-com:vml" Requires="v">
                <p:oleObj spid="_x0000_s2063"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971" y="548680"/>
                        <a:ext cx="900473" cy="72008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5"/>
              </a:rPr>
              <a:t>http://dumy.cz/</a:t>
            </a:r>
            <a:endParaRPr lang="cs-CZ" sz="12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476375" y="4284095"/>
            <a:ext cx="6191250" cy="1352550"/>
          </a:xfrm>
          <a:prstGeom prst="rect">
            <a:avLst/>
          </a:prstGeom>
          <a:noFill/>
        </p:spPr>
      </p:pic>
    </p:spTree>
    <p:extLst>
      <p:ext uri="{BB962C8B-B14F-4D97-AF65-F5344CB8AC3E}">
        <p14:creationId xmlns:p14="http://schemas.microsoft.com/office/powerpoint/2010/main" val="550324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659165" y="6356350"/>
            <a:ext cx="7945283" cy="365125"/>
          </a:xfrm>
        </p:spPr>
        <p:txBody>
          <a:bodyPr/>
          <a:lstStyle/>
          <a:p>
            <a:pPr algn="ctr"/>
            <a:r>
              <a:rPr lang="cs-CZ" dirty="0" smtClean="0"/>
              <a:t>Autorem materiálu a všech jeho částí, není-li uvedeno jinak, je Mgr. Gabriela Divišová</a:t>
            </a:r>
            <a:endParaRPr lang="cs-CZ" dirty="0"/>
          </a:p>
        </p:txBody>
      </p:sp>
      <p:sp>
        <p:nvSpPr>
          <p:cNvPr id="3" name="TextovéPole 2"/>
          <p:cNvSpPr txBox="1"/>
          <p:nvPr/>
        </p:nvSpPr>
        <p:spPr>
          <a:xfrm>
            <a:off x="323528" y="260648"/>
            <a:ext cx="8423948" cy="6401753"/>
          </a:xfrm>
          <a:prstGeom prst="rect">
            <a:avLst/>
          </a:prstGeom>
          <a:noFill/>
        </p:spPr>
        <p:txBody>
          <a:bodyPr wrap="square" rtlCol="0">
            <a:spAutoFit/>
          </a:bodyPr>
          <a:lstStyle/>
          <a:p>
            <a:r>
              <a:rPr lang="cs-CZ" sz="2600" b="1"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r>
              <a:rPr lang="cs-CZ" dirty="0"/>
              <a:t> </a:t>
            </a:r>
          </a:p>
          <a:p>
            <a:r>
              <a:rPr lang="cs-CZ" dirty="0"/>
              <a:t> </a:t>
            </a:r>
          </a:p>
          <a:p>
            <a:r>
              <a:rPr lang="cs-CZ" dirty="0"/>
              <a:t> </a:t>
            </a:r>
          </a:p>
          <a:p>
            <a:endParaRPr lang="cs-CZ" dirty="0"/>
          </a:p>
        </p:txBody>
      </p:sp>
    </p:spTree>
    <p:extLst>
      <p:ext uri="{BB962C8B-B14F-4D97-AF65-F5344CB8AC3E}">
        <p14:creationId xmlns:p14="http://schemas.microsoft.com/office/powerpoint/2010/main" val="34935165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solidFill>
                  <a:srgbClr val="0066FF"/>
                </a:solidFill>
              </a:rPr>
              <a:t>Rozhledny Jablonecka</a:t>
            </a:r>
            <a:endParaRPr lang="cs-CZ" dirty="0">
              <a:solidFill>
                <a:srgbClr val="0066FF"/>
              </a:solidFill>
            </a:endParaRPr>
          </a:p>
        </p:txBody>
      </p:sp>
      <p:sp>
        <p:nvSpPr>
          <p:cNvPr id="5" name="Zástupný symbol pro obsah 4"/>
          <p:cNvSpPr>
            <a:spLocks noGrp="1"/>
          </p:cNvSpPr>
          <p:nvPr>
            <p:ph idx="1"/>
          </p:nvPr>
        </p:nvSpPr>
        <p:spPr>
          <a:xfrm>
            <a:off x="467544" y="1052736"/>
            <a:ext cx="8229600" cy="4525963"/>
          </a:xfrm>
        </p:spPr>
        <p:txBody>
          <a:bodyPr>
            <a:normAutofit/>
          </a:bodyPr>
          <a:lstStyle/>
          <a:p>
            <a:pPr marL="137160" indent="0">
              <a:buNone/>
            </a:pPr>
            <a:endParaRPr lang="cs-CZ" dirty="0" smtClean="0"/>
          </a:p>
          <a:p>
            <a:r>
              <a:rPr lang="cs-CZ" dirty="0" smtClean="0"/>
              <a:t>Tak co, poznáš mě?</a:t>
            </a:r>
          </a:p>
          <a:p>
            <a:r>
              <a:rPr lang="cs-CZ" dirty="0" smtClean="0"/>
              <a:t> Vezmi do ruky tužku a napiš můj název rozhledny vedle mé fotografie.                                  </a:t>
            </a:r>
          </a:p>
          <a:p>
            <a:pPr marL="0" indent="0">
              <a:buNone/>
            </a:pPr>
            <a:r>
              <a:rPr lang="cs-CZ" dirty="0"/>
              <a:t> </a:t>
            </a:r>
            <a:r>
              <a:rPr lang="cs-CZ" dirty="0" smtClean="0"/>
              <a:t>                                 </a:t>
            </a:r>
          </a:p>
          <a:p>
            <a:pPr marL="0" indent="0">
              <a:buNone/>
            </a:pPr>
            <a:r>
              <a:rPr lang="cs-CZ" dirty="0" smtClean="0"/>
              <a:t>						</a:t>
            </a:r>
            <a:endParaRPr lang="cs-CZ" sz="2000" dirty="0"/>
          </a:p>
        </p:txBody>
      </p:sp>
      <p:sp>
        <p:nvSpPr>
          <p:cNvPr id="3" name="Zástupný symbol pro zápatí 2"/>
          <p:cNvSpPr>
            <a:spLocks noGrp="1"/>
          </p:cNvSpPr>
          <p:nvPr>
            <p:ph type="ftr" sz="quarter" idx="11"/>
          </p:nvPr>
        </p:nvSpPr>
        <p:spPr>
          <a:xfrm>
            <a:off x="1259632" y="6492875"/>
            <a:ext cx="6554552" cy="365125"/>
          </a:xfrm>
        </p:spPr>
        <p:txBody>
          <a:bodyPr/>
          <a:lstStyle/>
          <a:p>
            <a:r>
              <a:rPr lang="cs-CZ" dirty="0" smtClean="0"/>
              <a:t>Autorem materiálu a všech jeho částí, není-li uvedeno jinak, je Mgr. Gabriela Divišová</a:t>
            </a: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3928" y="3100809"/>
            <a:ext cx="2451920" cy="30689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8326478" y="5798006"/>
            <a:ext cx="599331" cy="307777"/>
          </a:xfrm>
          <a:prstGeom prst="rect">
            <a:avLst/>
          </a:prstGeom>
        </p:spPr>
        <p:txBody>
          <a:bodyPr wrap="none">
            <a:spAutoFit/>
          </a:bodyPr>
          <a:lstStyle/>
          <a:p>
            <a:r>
              <a:rPr lang="cs-CZ" sz="1400" i="1" dirty="0"/>
              <a:t>Obr.1</a:t>
            </a:r>
          </a:p>
        </p:txBody>
      </p:sp>
    </p:spTree>
    <p:extLst>
      <p:ext uri="{BB962C8B-B14F-4D97-AF65-F5344CB8AC3E}">
        <p14:creationId xmlns:p14="http://schemas.microsoft.com/office/powerpoint/2010/main" val="313627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Effect transition="in" filter="barn(inVertical)">
                                      <p:cBhvr>
                                        <p:cTn id="28" dur="500"/>
                                        <p:tgtEl>
                                          <p:spTgt spid="1026"/>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1000"/>
                                        <p:tgtEl>
                                          <p:spTgt spid="2"/>
                                        </p:tgtEl>
                                      </p:cBhvr>
                                    </p:animEffect>
                                    <p:anim calcmode="lin" valueType="num">
                                      <p:cBhvr>
                                        <p:cTn id="34" dur="1000" fill="hold"/>
                                        <p:tgtEl>
                                          <p:spTgt spid="2"/>
                                        </p:tgtEl>
                                        <p:attrNameLst>
                                          <p:attrName>ppt_x</p:attrName>
                                        </p:attrNameLst>
                                      </p:cBhvr>
                                      <p:tavLst>
                                        <p:tav tm="0">
                                          <p:val>
                                            <p:strVal val="#ppt_x"/>
                                          </p:val>
                                        </p:tav>
                                        <p:tav tm="100000">
                                          <p:val>
                                            <p:strVal val="#ppt_x"/>
                                          </p:val>
                                        </p:tav>
                                      </p:tavLst>
                                    </p:anim>
                                    <p:anim calcmode="lin" valueType="num">
                                      <p:cBhvr>
                                        <p:cTn id="3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Nadpis 10"/>
          <p:cNvSpPr>
            <a:spLocks noGrp="1"/>
          </p:cNvSpPr>
          <p:nvPr>
            <p:ph type="ctrTitle"/>
          </p:nvPr>
        </p:nvSpPr>
        <p:spPr/>
        <p:txBody>
          <a:bodyPr/>
          <a:lstStyle/>
          <a:p>
            <a:r>
              <a:rPr lang="cs-CZ" dirty="0" smtClean="0"/>
              <a:t> </a:t>
            </a:r>
            <a:endParaRPr lang="cs-CZ" dirty="0"/>
          </a:p>
        </p:txBody>
      </p:sp>
      <p:sp>
        <p:nvSpPr>
          <p:cNvPr id="12" name="Podnadpis 11"/>
          <p:cNvSpPr>
            <a:spLocks noGrp="1"/>
          </p:cNvSpPr>
          <p:nvPr>
            <p:ph type="subTitle" idx="1"/>
          </p:nvPr>
        </p:nvSpPr>
        <p:spPr>
          <a:xfrm>
            <a:off x="3275856" y="596684"/>
            <a:ext cx="5328592" cy="5976664"/>
          </a:xfrm>
        </p:spPr>
        <p:txBody>
          <a:bodyPr>
            <a:normAutofit/>
          </a:bodyPr>
          <a:lstStyle/>
          <a:p>
            <a:endParaRPr lang="cs-CZ" sz="2400" dirty="0" smtClean="0">
              <a:solidFill>
                <a:schemeClr val="tx1"/>
              </a:solidFill>
            </a:endParaRPr>
          </a:p>
          <a:p>
            <a:endParaRPr lang="cs-CZ" sz="2400" dirty="0">
              <a:solidFill>
                <a:schemeClr val="tx1"/>
              </a:solidFill>
            </a:endParaRPr>
          </a:p>
          <a:p>
            <a:pPr algn="l"/>
            <a:r>
              <a:rPr lang="cs-CZ" dirty="0" smtClean="0">
                <a:solidFill>
                  <a:schemeClr val="tx1"/>
                </a:solidFill>
              </a:rPr>
              <a:t>_________________</a:t>
            </a:r>
          </a:p>
          <a:p>
            <a:pPr algn="l"/>
            <a:r>
              <a:rPr lang="cs-CZ" dirty="0" smtClean="0">
                <a:solidFill>
                  <a:schemeClr val="tx1"/>
                </a:solidFill>
              </a:rPr>
              <a:t>Černá Studnice</a:t>
            </a:r>
          </a:p>
          <a:p>
            <a:pPr algn="l"/>
            <a:r>
              <a:rPr lang="cs-CZ" sz="1400" i="1" dirty="0" smtClean="0">
                <a:solidFill>
                  <a:schemeClr val="tx1"/>
                </a:solidFill>
              </a:rPr>
              <a:t>Obr.2</a:t>
            </a:r>
          </a:p>
          <a:p>
            <a:pPr algn="l"/>
            <a:endParaRPr lang="cs-CZ" dirty="0">
              <a:solidFill>
                <a:schemeClr val="tx1"/>
              </a:solidFill>
            </a:endParaRPr>
          </a:p>
          <a:p>
            <a:pPr algn="l"/>
            <a:endParaRPr lang="cs-CZ" dirty="0" smtClean="0">
              <a:solidFill>
                <a:schemeClr val="tx1"/>
              </a:solidFill>
            </a:endParaRPr>
          </a:p>
          <a:p>
            <a:pPr algn="l"/>
            <a:endParaRPr lang="cs-CZ" dirty="0">
              <a:solidFill>
                <a:schemeClr val="tx1"/>
              </a:solidFill>
            </a:endParaRPr>
          </a:p>
          <a:p>
            <a:pPr algn="l"/>
            <a:r>
              <a:rPr lang="cs-CZ" dirty="0" smtClean="0">
                <a:solidFill>
                  <a:schemeClr val="tx1"/>
                </a:solidFill>
              </a:rPr>
              <a:t>_________________</a:t>
            </a:r>
          </a:p>
          <a:p>
            <a:pPr algn="l"/>
            <a:r>
              <a:rPr lang="cs-CZ" dirty="0" err="1" smtClean="0">
                <a:solidFill>
                  <a:schemeClr val="tx1"/>
                </a:solidFill>
              </a:rPr>
              <a:t>Královka</a:t>
            </a:r>
            <a:endParaRPr lang="cs-CZ" dirty="0" smtClean="0">
              <a:solidFill>
                <a:schemeClr val="tx1"/>
              </a:solidFill>
            </a:endParaRPr>
          </a:p>
          <a:p>
            <a:pPr algn="l"/>
            <a:r>
              <a:rPr lang="cs-CZ" sz="1400" i="1" dirty="0" smtClean="0">
                <a:solidFill>
                  <a:schemeClr val="tx1"/>
                </a:solidFill>
              </a:rPr>
              <a:t>Obr.3</a:t>
            </a:r>
            <a:endParaRPr lang="cs-CZ" sz="1400" i="1" dirty="0">
              <a:solidFill>
                <a:schemeClr val="tx1"/>
              </a:solidFill>
            </a:endParaRPr>
          </a:p>
        </p:txBody>
      </p:sp>
      <p:sp>
        <p:nvSpPr>
          <p:cNvPr id="2" name="Zástupný symbol pro zápatí 1"/>
          <p:cNvSpPr>
            <a:spLocks noGrp="1"/>
          </p:cNvSpPr>
          <p:nvPr>
            <p:ph type="ftr" sz="quarter" idx="12"/>
          </p:nvPr>
        </p:nvSpPr>
        <p:spPr>
          <a:xfrm>
            <a:off x="1475656" y="6545826"/>
            <a:ext cx="6480720" cy="365125"/>
          </a:xfrm>
        </p:spPr>
        <p:txBody>
          <a:bodyPr/>
          <a:lstStyle/>
          <a:p>
            <a:r>
              <a:rPr lang="cs-CZ" dirty="0" smtClean="0"/>
              <a:t>Autorem materiálu a všech jeho částí, není-li uvedeno jinak, je Mgr. Gabriela Divišová</a:t>
            </a:r>
            <a:endParaRPr lang="cs-CZ" dirty="0"/>
          </a:p>
        </p:txBody>
      </p:sp>
      <p:pic>
        <p:nvPicPr>
          <p:cNvPr id="4" name="Zástupný symbol pro obsah 3"/>
          <p:cNvPicPr>
            <a:picLocks noGrp="1" noChangeAspect="1"/>
          </p:cNvPicPr>
          <p:nvPr>
            <p:ph idx="4294967295"/>
          </p:nvPr>
        </p:nvPicPr>
        <p:blipFill>
          <a:blip r:embed="rId2">
            <a:lum/>
            <a:alphaModFix/>
          </a:blip>
          <a:stretch>
            <a:fillRect/>
          </a:stretch>
        </p:blipFill>
        <p:spPr>
          <a:xfrm>
            <a:off x="644286" y="548680"/>
            <a:ext cx="2109788" cy="2808288"/>
          </a:xfrm>
          <a:prstGeom prst="rect">
            <a:avLst/>
          </a:prstGeom>
          <a:noFill/>
          <a:ln>
            <a:noFill/>
          </a:ln>
        </p:spPr>
      </p:pic>
      <p:pic>
        <p:nvPicPr>
          <p:cNvPr id="7" name="Obrázek 6"/>
          <p:cNvPicPr>
            <a:picLocks noChangeAspect="1"/>
          </p:cNvPicPr>
          <p:nvPr/>
        </p:nvPicPr>
        <p:blipFill>
          <a:blip r:embed="rId3">
            <a:lum/>
            <a:alphaModFix/>
          </a:blip>
          <a:srcRect/>
          <a:stretch>
            <a:fillRect/>
          </a:stretch>
        </p:blipFill>
        <p:spPr>
          <a:xfrm>
            <a:off x="539552" y="3789039"/>
            <a:ext cx="2088232" cy="2784309"/>
          </a:xfrm>
          <a:prstGeom prst="rect">
            <a:avLst/>
          </a:prstGeom>
          <a:noFill/>
          <a:ln>
            <a:noFill/>
          </a:ln>
        </p:spPr>
      </p:pic>
      <p:sp>
        <p:nvSpPr>
          <p:cNvPr id="14" name="Obdélník 13"/>
          <p:cNvSpPr/>
          <p:nvPr/>
        </p:nvSpPr>
        <p:spPr>
          <a:xfrm>
            <a:off x="2771799" y="6198719"/>
            <a:ext cx="184731" cy="369332"/>
          </a:xfrm>
          <a:prstGeom prst="rect">
            <a:avLst/>
          </a:prstGeom>
        </p:spPr>
        <p:txBody>
          <a:bodyPr wrap="none">
            <a:spAutoFit/>
          </a:bodyPr>
          <a:lstStyle/>
          <a:p>
            <a:pPr>
              <a:spcBef>
                <a:spcPct val="50000"/>
              </a:spcBef>
            </a:pPr>
            <a:endParaRPr lang="cs-CZ" dirty="0"/>
          </a:p>
        </p:txBody>
      </p:sp>
    </p:spTree>
    <p:extLst>
      <p:ext uri="{BB962C8B-B14F-4D97-AF65-F5344CB8AC3E}">
        <p14:creationId xmlns:p14="http://schemas.microsoft.com/office/powerpoint/2010/main" val="4000740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2000"/>
                                        <p:tgtEl>
                                          <p:spTgt spid="7"/>
                                        </p:tgtEl>
                                      </p:cBhvr>
                                    </p:animEffect>
                                    <p:anim calcmode="lin" valueType="num">
                                      <p:cBhvr>
                                        <p:cTn id="15" dur="2000" fill="hold"/>
                                        <p:tgtEl>
                                          <p:spTgt spid="7"/>
                                        </p:tgtEl>
                                        <p:attrNameLst>
                                          <p:attrName>ppt_w</p:attrName>
                                        </p:attrNameLst>
                                      </p:cBhvr>
                                      <p:tavLst>
                                        <p:tav tm="0" fmla="#ppt_w*sin(2.5*pi*$)">
                                          <p:val>
                                            <p:fltVal val="0"/>
                                          </p:val>
                                        </p:tav>
                                        <p:tav tm="100000">
                                          <p:val>
                                            <p:fltVal val="1"/>
                                          </p:val>
                                        </p:tav>
                                      </p:tavLst>
                                    </p:anim>
                                    <p:anim calcmode="lin" valueType="num">
                                      <p:cBhvr>
                                        <p:cTn id="16"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Effect transition="in" filter="fade">
                                      <p:cBhvr>
                                        <p:cTn id="21" dur="1000"/>
                                        <p:tgtEl>
                                          <p:spTgt spid="12">
                                            <p:txEl>
                                              <p:pRg st="2" end="2"/>
                                            </p:txEl>
                                          </p:spTgt>
                                        </p:tgtEl>
                                      </p:cBhvr>
                                    </p:animEffect>
                                    <p:anim calcmode="lin" valueType="num">
                                      <p:cBhvr>
                                        <p:cTn id="22"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
                                            <p:txEl>
                                              <p:pRg st="8" end="8"/>
                                            </p:txEl>
                                          </p:spTgt>
                                        </p:tgtEl>
                                        <p:attrNameLst>
                                          <p:attrName>style.visibility</p:attrName>
                                        </p:attrNameLst>
                                      </p:cBhvr>
                                      <p:to>
                                        <p:strVal val="visible"/>
                                      </p:to>
                                    </p:set>
                                    <p:animEffect transition="in" filter="fade">
                                      <p:cBhvr>
                                        <p:cTn id="28" dur="1000"/>
                                        <p:tgtEl>
                                          <p:spTgt spid="12">
                                            <p:txEl>
                                              <p:pRg st="8" end="8"/>
                                            </p:txEl>
                                          </p:spTgt>
                                        </p:tgtEl>
                                      </p:cBhvr>
                                    </p:animEffect>
                                    <p:anim calcmode="lin" valueType="num">
                                      <p:cBhvr>
                                        <p:cTn id="29" dur="1000" fill="hold"/>
                                        <p:tgtEl>
                                          <p:spTgt spid="12">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1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animEffect transition="in" filter="fade">
                                      <p:cBhvr>
                                        <p:cTn id="35" dur="1000"/>
                                        <p:tgtEl>
                                          <p:spTgt spid="12">
                                            <p:txEl>
                                              <p:pRg st="3" end="3"/>
                                            </p:txEl>
                                          </p:spTgt>
                                        </p:tgtEl>
                                      </p:cBhvr>
                                    </p:animEffect>
                                    <p:anim calcmode="lin" valueType="num">
                                      <p:cBhvr>
                                        <p:cTn id="36"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2">
                                            <p:txEl>
                                              <p:pRg st="3" end="3"/>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12">
                                            <p:txEl>
                                              <p:pRg st="4" end="4"/>
                                            </p:txEl>
                                          </p:spTgt>
                                        </p:tgtEl>
                                        <p:attrNameLst>
                                          <p:attrName>style.visibility</p:attrName>
                                        </p:attrNameLst>
                                      </p:cBhvr>
                                      <p:to>
                                        <p:strVal val="visible"/>
                                      </p:to>
                                    </p:set>
                                    <p:animEffect transition="in" filter="fade">
                                      <p:cBhvr>
                                        <p:cTn id="40" dur="1000"/>
                                        <p:tgtEl>
                                          <p:spTgt spid="12">
                                            <p:txEl>
                                              <p:pRg st="4" end="4"/>
                                            </p:txEl>
                                          </p:spTgt>
                                        </p:tgtEl>
                                      </p:cBhvr>
                                    </p:animEffect>
                                    <p:anim calcmode="lin" valueType="num">
                                      <p:cBhvr>
                                        <p:cTn id="41" dur="1000" fill="hold"/>
                                        <p:tgtEl>
                                          <p:spTgt spid="12">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12">
                                            <p:txEl>
                                              <p:pRg st="9" end="9"/>
                                            </p:txEl>
                                          </p:spTgt>
                                        </p:tgtEl>
                                        <p:attrNameLst>
                                          <p:attrName>style.visibility</p:attrName>
                                        </p:attrNameLst>
                                      </p:cBhvr>
                                      <p:to>
                                        <p:strVal val="visible"/>
                                      </p:to>
                                    </p:set>
                                    <p:animEffect transition="in" filter="fade">
                                      <p:cBhvr>
                                        <p:cTn id="47" dur="1000"/>
                                        <p:tgtEl>
                                          <p:spTgt spid="12">
                                            <p:txEl>
                                              <p:pRg st="9" end="9"/>
                                            </p:txEl>
                                          </p:spTgt>
                                        </p:tgtEl>
                                      </p:cBhvr>
                                    </p:animEffect>
                                    <p:anim calcmode="lin" valueType="num">
                                      <p:cBhvr>
                                        <p:cTn id="48" dur="1000" fill="hold"/>
                                        <p:tgtEl>
                                          <p:spTgt spid="12">
                                            <p:txEl>
                                              <p:pRg st="9" end="9"/>
                                            </p:txEl>
                                          </p:spTgt>
                                        </p:tgtEl>
                                        <p:attrNameLst>
                                          <p:attrName>ppt_x</p:attrName>
                                        </p:attrNameLst>
                                      </p:cBhvr>
                                      <p:tavLst>
                                        <p:tav tm="0">
                                          <p:val>
                                            <p:strVal val="#ppt_x"/>
                                          </p:val>
                                        </p:tav>
                                        <p:tav tm="100000">
                                          <p:val>
                                            <p:strVal val="#ppt_x"/>
                                          </p:val>
                                        </p:tav>
                                      </p:tavLst>
                                    </p:anim>
                                    <p:anim calcmode="lin" valueType="num">
                                      <p:cBhvr>
                                        <p:cTn id="49" dur="1000" fill="hold"/>
                                        <p:tgtEl>
                                          <p:spTgt spid="12">
                                            <p:txEl>
                                              <p:pRg st="9" end="9"/>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12">
                                            <p:txEl>
                                              <p:pRg st="10" end="10"/>
                                            </p:txEl>
                                          </p:spTgt>
                                        </p:tgtEl>
                                        <p:attrNameLst>
                                          <p:attrName>style.visibility</p:attrName>
                                        </p:attrNameLst>
                                      </p:cBhvr>
                                      <p:to>
                                        <p:strVal val="visible"/>
                                      </p:to>
                                    </p:set>
                                    <p:animEffect transition="in" filter="fade">
                                      <p:cBhvr>
                                        <p:cTn id="52" dur="1000"/>
                                        <p:tgtEl>
                                          <p:spTgt spid="12">
                                            <p:txEl>
                                              <p:pRg st="10" end="10"/>
                                            </p:txEl>
                                          </p:spTgt>
                                        </p:tgtEl>
                                      </p:cBhvr>
                                    </p:animEffect>
                                    <p:anim calcmode="lin" valueType="num">
                                      <p:cBhvr>
                                        <p:cTn id="53" dur="1000" fill="hold"/>
                                        <p:tgtEl>
                                          <p:spTgt spid="12">
                                            <p:txEl>
                                              <p:pRg st="10" end="10"/>
                                            </p:txEl>
                                          </p:spTgt>
                                        </p:tgtEl>
                                        <p:attrNameLst>
                                          <p:attrName>ppt_x</p:attrName>
                                        </p:attrNameLst>
                                      </p:cBhvr>
                                      <p:tavLst>
                                        <p:tav tm="0">
                                          <p:val>
                                            <p:strVal val="#ppt_x"/>
                                          </p:val>
                                        </p:tav>
                                        <p:tav tm="100000">
                                          <p:val>
                                            <p:strVal val="#ppt_x"/>
                                          </p:val>
                                        </p:tav>
                                      </p:tavLst>
                                    </p:anim>
                                    <p:anim calcmode="lin" valueType="num">
                                      <p:cBhvr>
                                        <p:cTn id="54" dur="1000" fill="hold"/>
                                        <p:tgtEl>
                                          <p:spTgt spid="12">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a:lum/>
            <a:alphaModFix/>
          </a:blip>
          <a:srcRect/>
          <a:stretch>
            <a:fillRect/>
          </a:stretch>
        </p:blipFill>
        <p:spPr>
          <a:xfrm>
            <a:off x="467544" y="260648"/>
            <a:ext cx="1842929" cy="2976863"/>
          </a:xfrm>
          <a:prstGeom prst="rect">
            <a:avLst/>
          </a:prstGeom>
          <a:noFill/>
          <a:ln>
            <a:noFill/>
          </a:ln>
        </p:spPr>
      </p:pic>
      <p:pic>
        <p:nvPicPr>
          <p:cNvPr id="5" name="Picture 4" descr="E:\User\divis\Gabča\Prezentace\Petřín\P61406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581" y="3615903"/>
            <a:ext cx="2120851" cy="2904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Nadpis 5"/>
          <p:cNvSpPr>
            <a:spLocks noGrp="1"/>
          </p:cNvSpPr>
          <p:nvPr>
            <p:ph type="ctrTitle"/>
          </p:nvPr>
        </p:nvSpPr>
        <p:spPr>
          <a:xfrm>
            <a:off x="1043608" y="255611"/>
            <a:ext cx="7772400" cy="1470025"/>
          </a:xfrm>
        </p:spPr>
        <p:txBody>
          <a:bodyPr/>
          <a:lstStyle/>
          <a:p>
            <a:r>
              <a:rPr lang="cs-CZ" dirty="0" smtClean="0"/>
              <a:t> </a:t>
            </a:r>
            <a:endParaRPr lang="cs-CZ" dirty="0"/>
          </a:p>
        </p:txBody>
      </p:sp>
      <p:sp>
        <p:nvSpPr>
          <p:cNvPr id="7" name="Podnadpis 6"/>
          <p:cNvSpPr>
            <a:spLocks noGrp="1"/>
          </p:cNvSpPr>
          <p:nvPr>
            <p:ph type="subTitle" idx="1"/>
          </p:nvPr>
        </p:nvSpPr>
        <p:spPr>
          <a:xfrm>
            <a:off x="2627784" y="260648"/>
            <a:ext cx="5144616" cy="6120680"/>
          </a:xfrm>
        </p:spPr>
        <p:txBody>
          <a:bodyPr/>
          <a:lstStyle/>
          <a:p>
            <a:endParaRPr lang="cs-CZ" dirty="0" smtClean="0"/>
          </a:p>
          <a:p>
            <a:endParaRPr lang="cs-CZ" dirty="0"/>
          </a:p>
          <a:p>
            <a:pPr algn="l"/>
            <a:r>
              <a:rPr lang="cs-CZ" dirty="0" smtClean="0">
                <a:solidFill>
                  <a:schemeClr val="tx1"/>
                </a:solidFill>
              </a:rPr>
              <a:t>________________</a:t>
            </a:r>
          </a:p>
          <a:p>
            <a:pPr algn="l"/>
            <a:r>
              <a:rPr lang="cs-CZ" dirty="0" err="1" smtClean="0">
                <a:solidFill>
                  <a:schemeClr val="tx1"/>
                </a:solidFill>
              </a:rPr>
              <a:t>Nisanka</a:t>
            </a:r>
            <a:endParaRPr lang="cs-CZ" dirty="0" smtClean="0">
              <a:solidFill>
                <a:schemeClr val="tx1"/>
              </a:solidFill>
            </a:endParaRPr>
          </a:p>
          <a:p>
            <a:pPr algn="l"/>
            <a:r>
              <a:rPr lang="cs-CZ" sz="1400" i="1" dirty="0" smtClean="0">
                <a:solidFill>
                  <a:schemeClr val="tx1"/>
                </a:solidFill>
              </a:rPr>
              <a:t>Obr.4</a:t>
            </a:r>
          </a:p>
          <a:p>
            <a:pPr algn="l"/>
            <a:endParaRPr lang="cs-CZ" dirty="0">
              <a:solidFill>
                <a:schemeClr val="tx1"/>
              </a:solidFill>
            </a:endParaRPr>
          </a:p>
          <a:p>
            <a:pPr algn="l"/>
            <a:endParaRPr lang="cs-CZ" dirty="0" smtClean="0">
              <a:solidFill>
                <a:schemeClr val="tx1"/>
              </a:solidFill>
            </a:endParaRPr>
          </a:p>
          <a:p>
            <a:pPr algn="l"/>
            <a:endParaRPr lang="cs-CZ" dirty="0">
              <a:solidFill>
                <a:schemeClr val="tx1"/>
              </a:solidFill>
            </a:endParaRPr>
          </a:p>
          <a:p>
            <a:pPr algn="l"/>
            <a:r>
              <a:rPr lang="cs-CZ" dirty="0" smtClean="0">
                <a:solidFill>
                  <a:schemeClr val="tx1"/>
                </a:solidFill>
              </a:rPr>
              <a:t>________________</a:t>
            </a:r>
          </a:p>
          <a:p>
            <a:pPr algn="l"/>
            <a:r>
              <a:rPr lang="cs-CZ" dirty="0" smtClean="0">
                <a:solidFill>
                  <a:schemeClr val="tx1"/>
                </a:solidFill>
              </a:rPr>
              <a:t>Petřín</a:t>
            </a:r>
          </a:p>
          <a:p>
            <a:pPr algn="l"/>
            <a:r>
              <a:rPr lang="cs-CZ" sz="1400" i="1" dirty="0" smtClean="0">
                <a:solidFill>
                  <a:schemeClr val="tx1"/>
                </a:solidFill>
              </a:rPr>
              <a:t>Obr.5</a:t>
            </a:r>
            <a:endParaRPr lang="cs-CZ" sz="1400" i="1" dirty="0">
              <a:solidFill>
                <a:schemeClr val="tx1"/>
              </a:solidFill>
            </a:endParaRPr>
          </a:p>
        </p:txBody>
      </p:sp>
      <p:sp>
        <p:nvSpPr>
          <p:cNvPr id="2" name="Zástupný symbol pro zápatí 1"/>
          <p:cNvSpPr>
            <a:spLocks noGrp="1"/>
          </p:cNvSpPr>
          <p:nvPr>
            <p:ph type="ftr" sz="quarter" idx="12"/>
          </p:nvPr>
        </p:nvSpPr>
        <p:spPr>
          <a:xfrm>
            <a:off x="1835696" y="6492875"/>
            <a:ext cx="7496472" cy="365125"/>
          </a:xfrm>
        </p:spPr>
        <p:txBody>
          <a:bodyPr/>
          <a:lstStyle/>
          <a:p>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29077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8" end="8"/>
                                            </p:txEl>
                                          </p:spTgt>
                                        </p:tgtEl>
                                        <p:attrNameLst>
                                          <p:attrName>style.visibility</p:attrName>
                                        </p:attrNameLst>
                                      </p:cBhvr>
                                      <p:to>
                                        <p:strVal val="visible"/>
                                      </p:to>
                                    </p:set>
                                    <p:animEffect transition="in" filter="fade">
                                      <p:cBhvr>
                                        <p:cTn id="28" dur="1000"/>
                                        <p:tgtEl>
                                          <p:spTgt spid="7">
                                            <p:txEl>
                                              <p:pRg st="8" end="8"/>
                                            </p:txEl>
                                          </p:spTgt>
                                        </p:tgtEl>
                                      </p:cBhvr>
                                    </p:animEffect>
                                    <p:anim calcmode="lin" valueType="num">
                                      <p:cBhvr>
                                        <p:cTn id="29"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animEffect transition="in" filter="fade">
                                      <p:cBhvr>
                                        <p:cTn id="35" dur="1000"/>
                                        <p:tgtEl>
                                          <p:spTgt spid="7">
                                            <p:txEl>
                                              <p:pRg st="3" end="3"/>
                                            </p:txEl>
                                          </p:spTgt>
                                        </p:tgtEl>
                                      </p:cBhvr>
                                    </p:animEffect>
                                    <p:anim calcmode="lin" valueType="num">
                                      <p:cBhvr>
                                        <p:cTn id="3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7">
                                            <p:txEl>
                                              <p:pRg st="4" end="4"/>
                                            </p:txEl>
                                          </p:spTgt>
                                        </p:tgtEl>
                                        <p:attrNameLst>
                                          <p:attrName>style.visibility</p:attrName>
                                        </p:attrNameLst>
                                      </p:cBhvr>
                                      <p:to>
                                        <p:strVal val="visible"/>
                                      </p:to>
                                    </p:set>
                                    <p:animEffect transition="in" filter="fade">
                                      <p:cBhvr>
                                        <p:cTn id="40" dur="1000"/>
                                        <p:tgtEl>
                                          <p:spTgt spid="7">
                                            <p:txEl>
                                              <p:pRg st="4" end="4"/>
                                            </p:txEl>
                                          </p:spTgt>
                                        </p:tgtEl>
                                      </p:cBhvr>
                                    </p:animEffect>
                                    <p:anim calcmode="lin" valueType="num">
                                      <p:cBhvr>
                                        <p:cTn id="41"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7">
                                            <p:txEl>
                                              <p:pRg st="9" end="9"/>
                                            </p:txEl>
                                          </p:spTgt>
                                        </p:tgtEl>
                                        <p:attrNameLst>
                                          <p:attrName>style.visibility</p:attrName>
                                        </p:attrNameLst>
                                      </p:cBhvr>
                                      <p:to>
                                        <p:strVal val="visible"/>
                                      </p:to>
                                    </p:set>
                                    <p:animEffect transition="in" filter="fade">
                                      <p:cBhvr>
                                        <p:cTn id="47" dur="1000"/>
                                        <p:tgtEl>
                                          <p:spTgt spid="7">
                                            <p:txEl>
                                              <p:pRg st="9" end="9"/>
                                            </p:txEl>
                                          </p:spTgt>
                                        </p:tgtEl>
                                      </p:cBhvr>
                                    </p:animEffect>
                                    <p:anim calcmode="lin" valueType="num">
                                      <p:cBhvr>
                                        <p:cTn id="48"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49" dur="1000" fill="hold"/>
                                        <p:tgtEl>
                                          <p:spTgt spid="7">
                                            <p:txEl>
                                              <p:pRg st="9" end="9"/>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
                                            <p:txEl>
                                              <p:pRg st="10" end="10"/>
                                            </p:txEl>
                                          </p:spTgt>
                                        </p:tgtEl>
                                        <p:attrNameLst>
                                          <p:attrName>style.visibility</p:attrName>
                                        </p:attrNameLst>
                                      </p:cBhvr>
                                      <p:to>
                                        <p:strVal val="visible"/>
                                      </p:to>
                                    </p:set>
                                    <p:animEffect transition="in" filter="fade">
                                      <p:cBhvr>
                                        <p:cTn id="52" dur="1000"/>
                                        <p:tgtEl>
                                          <p:spTgt spid="7">
                                            <p:txEl>
                                              <p:pRg st="10" end="10"/>
                                            </p:txEl>
                                          </p:spTgt>
                                        </p:tgtEl>
                                      </p:cBhvr>
                                    </p:animEffect>
                                    <p:anim calcmode="lin" valueType="num">
                                      <p:cBhvr>
                                        <p:cTn id="53"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54" dur="1000" fill="hold"/>
                                        <p:tgtEl>
                                          <p:spTgt spid="7">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SC034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424" y="361526"/>
            <a:ext cx="193357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ázek 4"/>
          <p:cNvPicPr>
            <a:picLocks noChangeAspect="1"/>
          </p:cNvPicPr>
          <p:nvPr/>
        </p:nvPicPr>
        <p:blipFill>
          <a:blip r:embed="rId3">
            <a:lum/>
            <a:alphaModFix/>
          </a:blip>
          <a:srcRect/>
          <a:stretch>
            <a:fillRect/>
          </a:stretch>
        </p:blipFill>
        <p:spPr>
          <a:xfrm>
            <a:off x="467544" y="3356992"/>
            <a:ext cx="2376264" cy="3096344"/>
          </a:xfrm>
          <a:prstGeom prst="rect">
            <a:avLst/>
          </a:prstGeom>
          <a:noFill/>
          <a:ln>
            <a:noFill/>
          </a:ln>
        </p:spPr>
      </p:pic>
      <p:sp>
        <p:nvSpPr>
          <p:cNvPr id="6" name="Nadpis 5"/>
          <p:cNvSpPr>
            <a:spLocks noGrp="1"/>
          </p:cNvSpPr>
          <p:nvPr>
            <p:ph type="ctrTitle"/>
          </p:nvPr>
        </p:nvSpPr>
        <p:spPr/>
        <p:txBody>
          <a:bodyPr/>
          <a:lstStyle/>
          <a:p>
            <a:r>
              <a:rPr lang="cs-CZ" dirty="0" smtClean="0"/>
              <a:t> </a:t>
            </a:r>
            <a:endParaRPr lang="cs-CZ" dirty="0"/>
          </a:p>
        </p:txBody>
      </p:sp>
      <p:sp>
        <p:nvSpPr>
          <p:cNvPr id="7" name="Podnadpis 6"/>
          <p:cNvSpPr>
            <a:spLocks noGrp="1"/>
          </p:cNvSpPr>
          <p:nvPr>
            <p:ph type="subTitle" idx="1"/>
          </p:nvPr>
        </p:nvSpPr>
        <p:spPr>
          <a:xfrm>
            <a:off x="2915815" y="332656"/>
            <a:ext cx="5760641" cy="5976664"/>
          </a:xfrm>
        </p:spPr>
        <p:txBody>
          <a:bodyPr/>
          <a:lstStyle/>
          <a:p>
            <a:pPr algn="l"/>
            <a:endParaRPr lang="cs-CZ" dirty="0" smtClean="0"/>
          </a:p>
          <a:p>
            <a:pPr algn="l"/>
            <a:endParaRPr lang="cs-CZ" dirty="0"/>
          </a:p>
          <a:p>
            <a:pPr algn="l"/>
            <a:r>
              <a:rPr lang="cs-CZ" dirty="0" smtClean="0">
                <a:solidFill>
                  <a:schemeClr val="tx1"/>
                </a:solidFill>
              </a:rPr>
              <a:t>______________</a:t>
            </a:r>
          </a:p>
          <a:p>
            <a:pPr algn="l"/>
            <a:r>
              <a:rPr lang="cs-CZ" dirty="0" smtClean="0">
                <a:solidFill>
                  <a:schemeClr val="tx1"/>
                </a:solidFill>
              </a:rPr>
              <a:t>Proseč</a:t>
            </a:r>
          </a:p>
          <a:p>
            <a:pPr algn="l"/>
            <a:r>
              <a:rPr lang="cs-CZ" sz="1400" i="1" dirty="0" smtClean="0">
                <a:solidFill>
                  <a:schemeClr val="tx1"/>
                </a:solidFill>
              </a:rPr>
              <a:t>Obr.6</a:t>
            </a:r>
            <a:endParaRPr lang="cs-CZ" sz="1400" i="1" dirty="0">
              <a:solidFill>
                <a:schemeClr val="tx1"/>
              </a:solidFill>
            </a:endParaRPr>
          </a:p>
          <a:p>
            <a:pPr algn="l"/>
            <a:endParaRPr lang="cs-CZ" dirty="0" smtClean="0">
              <a:solidFill>
                <a:schemeClr val="tx1"/>
              </a:solidFill>
            </a:endParaRPr>
          </a:p>
          <a:p>
            <a:pPr algn="l"/>
            <a:endParaRPr lang="cs-CZ" dirty="0">
              <a:solidFill>
                <a:schemeClr val="tx1"/>
              </a:solidFill>
            </a:endParaRPr>
          </a:p>
          <a:p>
            <a:pPr algn="l"/>
            <a:r>
              <a:rPr lang="cs-CZ" dirty="0" smtClean="0">
                <a:solidFill>
                  <a:schemeClr val="tx1"/>
                </a:solidFill>
              </a:rPr>
              <a:t>______________</a:t>
            </a:r>
          </a:p>
          <a:p>
            <a:pPr algn="l"/>
            <a:r>
              <a:rPr lang="cs-CZ" dirty="0" smtClean="0">
                <a:solidFill>
                  <a:schemeClr val="tx1"/>
                </a:solidFill>
              </a:rPr>
              <a:t>Slovanka</a:t>
            </a:r>
          </a:p>
          <a:p>
            <a:pPr algn="l"/>
            <a:r>
              <a:rPr lang="cs-CZ" sz="1400" i="1" dirty="0" smtClean="0">
                <a:solidFill>
                  <a:schemeClr val="tx1"/>
                </a:solidFill>
              </a:rPr>
              <a:t>Obr.7</a:t>
            </a:r>
            <a:endParaRPr lang="cs-CZ" sz="1400" i="1" dirty="0">
              <a:solidFill>
                <a:schemeClr val="tx1"/>
              </a:solidFill>
            </a:endParaRPr>
          </a:p>
        </p:txBody>
      </p:sp>
      <p:sp>
        <p:nvSpPr>
          <p:cNvPr id="2" name="Zástupný symbol pro zápatí 1"/>
          <p:cNvSpPr>
            <a:spLocks noGrp="1"/>
          </p:cNvSpPr>
          <p:nvPr>
            <p:ph type="ftr" sz="quarter" idx="12"/>
          </p:nvPr>
        </p:nvSpPr>
        <p:spPr>
          <a:xfrm>
            <a:off x="1451246" y="6492875"/>
            <a:ext cx="6649145" cy="365125"/>
          </a:xfrm>
        </p:spPr>
        <p:txBody>
          <a:bodyPr/>
          <a:lstStyle/>
          <a:p>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411401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7" end="7"/>
                                            </p:txEl>
                                          </p:spTgt>
                                        </p:tgtEl>
                                        <p:attrNameLst>
                                          <p:attrName>style.visibility</p:attrName>
                                        </p:attrNameLst>
                                      </p:cBhvr>
                                      <p:to>
                                        <p:strVal val="visible"/>
                                      </p:to>
                                    </p:set>
                                    <p:animEffect transition="in" filter="fade">
                                      <p:cBhvr>
                                        <p:cTn id="28" dur="1000"/>
                                        <p:tgtEl>
                                          <p:spTgt spid="7">
                                            <p:txEl>
                                              <p:pRg st="7" end="7"/>
                                            </p:txEl>
                                          </p:spTgt>
                                        </p:tgtEl>
                                      </p:cBhvr>
                                    </p:animEffect>
                                    <p:anim calcmode="lin" valueType="num">
                                      <p:cBhvr>
                                        <p:cTn id="29"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animEffect transition="in" filter="fade">
                                      <p:cBhvr>
                                        <p:cTn id="35" dur="1000"/>
                                        <p:tgtEl>
                                          <p:spTgt spid="7">
                                            <p:txEl>
                                              <p:pRg st="3" end="3"/>
                                            </p:txEl>
                                          </p:spTgt>
                                        </p:tgtEl>
                                      </p:cBhvr>
                                    </p:animEffect>
                                    <p:anim calcmode="lin" valueType="num">
                                      <p:cBhvr>
                                        <p:cTn id="3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7">
                                            <p:txEl>
                                              <p:pRg st="4" end="4"/>
                                            </p:txEl>
                                          </p:spTgt>
                                        </p:tgtEl>
                                        <p:attrNameLst>
                                          <p:attrName>style.visibility</p:attrName>
                                        </p:attrNameLst>
                                      </p:cBhvr>
                                      <p:to>
                                        <p:strVal val="visible"/>
                                      </p:to>
                                    </p:set>
                                    <p:animEffect transition="in" filter="fade">
                                      <p:cBhvr>
                                        <p:cTn id="40" dur="1000"/>
                                        <p:tgtEl>
                                          <p:spTgt spid="7">
                                            <p:txEl>
                                              <p:pRg st="4" end="4"/>
                                            </p:txEl>
                                          </p:spTgt>
                                        </p:tgtEl>
                                      </p:cBhvr>
                                    </p:animEffect>
                                    <p:anim calcmode="lin" valueType="num">
                                      <p:cBhvr>
                                        <p:cTn id="41"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7">
                                            <p:txEl>
                                              <p:pRg st="8" end="8"/>
                                            </p:txEl>
                                          </p:spTgt>
                                        </p:tgtEl>
                                        <p:attrNameLst>
                                          <p:attrName>style.visibility</p:attrName>
                                        </p:attrNameLst>
                                      </p:cBhvr>
                                      <p:to>
                                        <p:strVal val="visible"/>
                                      </p:to>
                                    </p:set>
                                    <p:animEffect transition="in" filter="fade">
                                      <p:cBhvr>
                                        <p:cTn id="47" dur="1000"/>
                                        <p:tgtEl>
                                          <p:spTgt spid="7">
                                            <p:txEl>
                                              <p:pRg st="8" end="8"/>
                                            </p:txEl>
                                          </p:spTgt>
                                        </p:tgtEl>
                                      </p:cBhvr>
                                    </p:animEffect>
                                    <p:anim calcmode="lin" valueType="num">
                                      <p:cBhvr>
                                        <p:cTn id="48"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
                                            <p:txEl>
                                              <p:pRg st="9" end="9"/>
                                            </p:txEl>
                                          </p:spTgt>
                                        </p:tgtEl>
                                        <p:attrNameLst>
                                          <p:attrName>style.visibility</p:attrName>
                                        </p:attrNameLst>
                                      </p:cBhvr>
                                      <p:to>
                                        <p:strVal val="visible"/>
                                      </p:to>
                                    </p:set>
                                    <p:animEffect transition="in" filter="fade">
                                      <p:cBhvr>
                                        <p:cTn id="52" dur="1000"/>
                                        <p:tgtEl>
                                          <p:spTgt spid="7">
                                            <p:txEl>
                                              <p:pRg st="9" end="9"/>
                                            </p:txEl>
                                          </p:spTgt>
                                        </p:tgtEl>
                                      </p:cBhvr>
                                    </p:animEffect>
                                    <p:anim calcmode="lin" valueType="num">
                                      <p:cBhvr>
                                        <p:cTn id="53"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drzkov.cz/vylety/spica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5" y="564287"/>
            <a:ext cx="2756800" cy="2648690"/>
          </a:xfrm>
          <a:prstGeom prst="rect">
            <a:avLst/>
          </a:prstGeom>
          <a:noFill/>
          <a:extLst>
            <a:ext uri="{909E8E84-426E-40DD-AFC4-6F175D3DCCD1}">
              <a14:hiddenFill xmlns:a14="http://schemas.microsoft.com/office/drawing/2010/main">
                <a:solidFill>
                  <a:srgbClr val="FFFFFF"/>
                </a:solidFill>
              </a14:hiddenFill>
            </a:ext>
          </a:extLst>
        </p:spPr>
      </p:pic>
      <p:sp>
        <p:nvSpPr>
          <p:cNvPr id="6" name="Nadpis 5"/>
          <p:cNvSpPr>
            <a:spLocks noGrp="1"/>
          </p:cNvSpPr>
          <p:nvPr>
            <p:ph type="ctrTitle"/>
          </p:nvPr>
        </p:nvSpPr>
        <p:spPr/>
        <p:txBody>
          <a:bodyPr/>
          <a:lstStyle/>
          <a:p>
            <a:r>
              <a:rPr lang="cs-CZ" dirty="0" smtClean="0"/>
              <a:t> </a:t>
            </a:r>
            <a:endParaRPr lang="cs-CZ" dirty="0"/>
          </a:p>
        </p:txBody>
      </p:sp>
      <p:sp>
        <p:nvSpPr>
          <p:cNvPr id="7" name="Podnadpis 6"/>
          <p:cNvSpPr>
            <a:spLocks noGrp="1"/>
          </p:cNvSpPr>
          <p:nvPr>
            <p:ph type="subTitle" idx="1"/>
          </p:nvPr>
        </p:nvSpPr>
        <p:spPr>
          <a:xfrm>
            <a:off x="3491880" y="539400"/>
            <a:ext cx="5432648" cy="5990943"/>
          </a:xfrm>
        </p:spPr>
        <p:txBody>
          <a:bodyPr/>
          <a:lstStyle/>
          <a:p>
            <a:pPr algn="l"/>
            <a:endParaRPr lang="cs-CZ" dirty="0" smtClean="0"/>
          </a:p>
          <a:p>
            <a:pPr algn="l"/>
            <a:endParaRPr lang="cs-CZ" dirty="0"/>
          </a:p>
          <a:p>
            <a:pPr algn="l"/>
            <a:r>
              <a:rPr lang="cs-CZ" dirty="0" smtClean="0">
                <a:solidFill>
                  <a:schemeClr val="tx1"/>
                </a:solidFill>
              </a:rPr>
              <a:t>________________</a:t>
            </a:r>
          </a:p>
          <a:p>
            <a:pPr algn="l"/>
            <a:r>
              <a:rPr lang="cs-CZ" dirty="0" smtClean="0">
                <a:solidFill>
                  <a:schemeClr val="tx1"/>
                </a:solidFill>
              </a:rPr>
              <a:t>Špičák</a:t>
            </a:r>
          </a:p>
          <a:p>
            <a:pPr algn="l"/>
            <a:r>
              <a:rPr lang="cs-CZ" sz="1400" i="1" dirty="0" smtClean="0">
                <a:solidFill>
                  <a:schemeClr val="tx1"/>
                </a:solidFill>
              </a:rPr>
              <a:t>Obr.8</a:t>
            </a:r>
            <a:endParaRPr lang="cs-CZ" sz="1400" i="1" dirty="0">
              <a:solidFill>
                <a:schemeClr val="tx1"/>
              </a:solidFill>
            </a:endParaRPr>
          </a:p>
          <a:p>
            <a:pPr algn="l"/>
            <a:endParaRPr lang="cs-CZ" dirty="0" smtClean="0">
              <a:solidFill>
                <a:schemeClr val="tx1"/>
              </a:solidFill>
            </a:endParaRPr>
          </a:p>
          <a:p>
            <a:pPr algn="l"/>
            <a:endParaRPr lang="cs-CZ" dirty="0">
              <a:solidFill>
                <a:schemeClr val="tx1"/>
              </a:solidFill>
            </a:endParaRPr>
          </a:p>
          <a:p>
            <a:pPr algn="l"/>
            <a:r>
              <a:rPr lang="cs-CZ" dirty="0" smtClean="0">
                <a:solidFill>
                  <a:schemeClr val="tx1"/>
                </a:solidFill>
              </a:rPr>
              <a:t>________________</a:t>
            </a:r>
          </a:p>
          <a:p>
            <a:pPr algn="l"/>
            <a:r>
              <a:rPr lang="cs-CZ" dirty="0" smtClean="0">
                <a:solidFill>
                  <a:schemeClr val="tx1"/>
                </a:solidFill>
              </a:rPr>
              <a:t>Štěpánka</a:t>
            </a:r>
          </a:p>
          <a:p>
            <a:pPr algn="l"/>
            <a:r>
              <a:rPr lang="cs-CZ" sz="1400" i="1" dirty="0" smtClean="0">
                <a:solidFill>
                  <a:schemeClr val="tx1"/>
                </a:solidFill>
              </a:rPr>
              <a:t>Obr.9</a:t>
            </a:r>
            <a:endParaRPr lang="cs-CZ" sz="1400" i="1" dirty="0">
              <a:solidFill>
                <a:schemeClr val="tx1"/>
              </a:solidFill>
            </a:endParaRPr>
          </a:p>
        </p:txBody>
      </p:sp>
      <p:sp>
        <p:nvSpPr>
          <p:cNvPr id="2" name="Zástupný symbol pro zápatí 1"/>
          <p:cNvSpPr>
            <a:spLocks noGrp="1"/>
          </p:cNvSpPr>
          <p:nvPr>
            <p:ph type="ftr" sz="quarter" idx="12"/>
          </p:nvPr>
        </p:nvSpPr>
        <p:spPr>
          <a:xfrm>
            <a:off x="1259632" y="6518275"/>
            <a:ext cx="6732865" cy="365125"/>
          </a:xfrm>
        </p:spPr>
        <p:txBody>
          <a:bodyPr/>
          <a:lstStyle/>
          <a:p>
            <a:r>
              <a:rPr lang="cs-CZ" dirty="0" smtClean="0"/>
              <a:t>Autorem materiálu a všech jeho částí, není-li uvedeno jinak, je Mgr. Gabriela Divišová</a:t>
            </a:r>
            <a:endParaRPr lang="cs-CZ" dirty="0"/>
          </a:p>
        </p:txBody>
      </p:sp>
      <p:pic>
        <p:nvPicPr>
          <p:cNvPr id="8" name="Picture 2" descr="File:20090424 Štěpánka Jizerské hory.jpg"/>
          <p:cNvPicPr>
            <a:picLocks noChangeAspect="1" noChangeArrowheads="1"/>
          </p:cNvPicPr>
          <p:nvPr/>
        </p:nvPicPr>
        <p:blipFill>
          <a:blip r:embed="rId3" cstate="print"/>
          <a:srcRect/>
          <a:stretch>
            <a:fillRect/>
          </a:stretch>
        </p:blipFill>
        <p:spPr bwMode="auto">
          <a:xfrm>
            <a:off x="887181" y="3645024"/>
            <a:ext cx="1917528" cy="2878695"/>
          </a:xfrm>
          <a:prstGeom prst="rect">
            <a:avLst/>
          </a:prstGeom>
          <a:noFill/>
        </p:spPr>
      </p:pic>
    </p:spTree>
    <p:extLst>
      <p:ext uri="{BB962C8B-B14F-4D97-AF65-F5344CB8AC3E}">
        <p14:creationId xmlns:p14="http://schemas.microsoft.com/office/powerpoint/2010/main" val="103044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2000"/>
                                        <p:tgtEl>
                                          <p:spTgt spid="8"/>
                                        </p:tgtEl>
                                      </p:cBhvr>
                                    </p:animEffect>
                                    <p:anim calcmode="lin" valueType="num">
                                      <p:cBhvr>
                                        <p:cTn id="15" dur="2000" fill="hold"/>
                                        <p:tgtEl>
                                          <p:spTgt spid="8"/>
                                        </p:tgtEl>
                                        <p:attrNameLst>
                                          <p:attrName>ppt_w</p:attrName>
                                        </p:attrNameLst>
                                      </p:cBhvr>
                                      <p:tavLst>
                                        <p:tav tm="0" fmla="#ppt_w*sin(2.5*pi*$)">
                                          <p:val>
                                            <p:fltVal val="0"/>
                                          </p:val>
                                        </p:tav>
                                        <p:tav tm="100000">
                                          <p:val>
                                            <p:fltVal val="1"/>
                                          </p:val>
                                        </p:tav>
                                      </p:tavLst>
                                    </p:anim>
                                    <p:anim calcmode="lin" valueType="num">
                                      <p:cBhvr>
                                        <p:cTn id="16"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7" end="7"/>
                                            </p:txEl>
                                          </p:spTgt>
                                        </p:tgtEl>
                                        <p:attrNameLst>
                                          <p:attrName>style.visibility</p:attrName>
                                        </p:attrNameLst>
                                      </p:cBhvr>
                                      <p:to>
                                        <p:strVal val="visible"/>
                                      </p:to>
                                    </p:set>
                                    <p:animEffect transition="in" filter="fade">
                                      <p:cBhvr>
                                        <p:cTn id="28" dur="1000"/>
                                        <p:tgtEl>
                                          <p:spTgt spid="7">
                                            <p:txEl>
                                              <p:pRg st="7" end="7"/>
                                            </p:txEl>
                                          </p:spTgt>
                                        </p:tgtEl>
                                      </p:cBhvr>
                                    </p:animEffect>
                                    <p:anim calcmode="lin" valueType="num">
                                      <p:cBhvr>
                                        <p:cTn id="29"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animEffect transition="in" filter="fade">
                                      <p:cBhvr>
                                        <p:cTn id="35" dur="1000"/>
                                        <p:tgtEl>
                                          <p:spTgt spid="7">
                                            <p:txEl>
                                              <p:pRg st="3" end="3"/>
                                            </p:txEl>
                                          </p:spTgt>
                                        </p:tgtEl>
                                      </p:cBhvr>
                                    </p:animEffect>
                                    <p:anim calcmode="lin" valueType="num">
                                      <p:cBhvr>
                                        <p:cTn id="3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7">
                                            <p:txEl>
                                              <p:pRg st="4" end="4"/>
                                            </p:txEl>
                                          </p:spTgt>
                                        </p:tgtEl>
                                        <p:attrNameLst>
                                          <p:attrName>style.visibility</p:attrName>
                                        </p:attrNameLst>
                                      </p:cBhvr>
                                      <p:to>
                                        <p:strVal val="visible"/>
                                      </p:to>
                                    </p:set>
                                    <p:animEffect transition="in" filter="fade">
                                      <p:cBhvr>
                                        <p:cTn id="40" dur="1000"/>
                                        <p:tgtEl>
                                          <p:spTgt spid="7">
                                            <p:txEl>
                                              <p:pRg st="4" end="4"/>
                                            </p:txEl>
                                          </p:spTgt>
                                        </p:tgtEl>
                                      </p:cBhvr>
                                    </p:animEffect>
                                    <p:anim calcmode="lin" valueType="num">
                                      <p:cBhvr>
                                        <p:cTn id="41"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7">
                                            <p:txEl>
                                              <p:pRg st="8" end="8"/>
                                            </p:txEl>
                                          </p:spTgt>
                                        </p:tgtEl>
                                        <p:attrNameLst>
                                          <p:attrName>style.visibility</p:attrName>
                                        </p:attrNameLst>
                                      </p:cBhvr>
                                      <p:to>
                                        <p:strVal val="visible"/>
                                      </p:to>
                                    </p:set>
                                    <p:animEffect transition="in" filter="fade">
                                      <p:cBhvr>
                                        <p:cTn id="47" dur="1000"/>
                                        <p:tgtEl>
                                          <p:spTgt spid="7">
                                            <p:txEl>
                                              <p:pRg st="8" end="8"/>
                                            </p:txEl>
                                          </p:spTgt>
                                        </p:tgtEl>
                                      </p:cBhvr>
                                    </p:animEffect>
                                    <p:anim calcmode="lin" valueType="num">
                                      <p:cBhvr>
                                        <p:cTn id="48"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
                                            <p:txEl>
                                              <p:pRg st="9" end="9"/>
                                            </p:txEl>
                                          </p:spTgt>
                                        </p:tgtEl>
                                        <p:attrNameLst>
                                          <p:attrName>style.visibility</p:attrName>
                                        </p:attrNameLst>
                                      </p:cBhvr>
                                      <p:to>
                                        <p:strVal val="visible"/>
                                      </p:to>
                                    </p:set>
                                    <p:animEffect transition="in" filter="fade">
                                      <p:cBhvr>
                                        <p:cTn id="52" dur="1000"/>
                                        <p:tgtEl>
                                          <p:spTgt spid="7">
                                            <p:txEl>
                                              <p:pRg st="9" end="9"/>
                                            </p:txEl>
                                          </p:spTgt>
                                        </p:tgtEl>
                                      </p:cBhvr>
                                    </p:animEffect>
                                    <p:anim calcmode="lin" valueType="num">
                                      <p:cBhvr>
                                        <p:cTn id="53"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ctrTitle"/>
          </p:nvPr>
        </p:nvSpPr>
        <p:spPr>
          <a:xfrm>
            <a:off x="482128" y="3400795"/>
            <a:ext cx="7772400" cy="1470025"/>
          </a:xfrm>
        </p:spPr>
        <p:txBody>
          <a:bodyPr/>
          <a:lstStyle/>
          <a:p>
            <a:r>
              <a:rPr lang="cs-CZ" dirty="0" smtClean="0"/>
              <a:t> </a:t>
            </a:r>
            <a:endParaRPr lang="cs-CZ" dirty="0"/>
          </a:p>
        </p:txBody>
      </p:sp>
      <p:sp>
        <p:nvSpPr>
          <p:cNvPr id="6" name="Podnadpis 5"/>
          <p:cNvSpPr>
            <a:spLocks noGrp="1"/>
          </p:cNvSpPr>
          <p:nvPr>
            <p:ph type="subTitle" idx="1"/>
          </p:nvPr>
        </p:nvSpPr>
        <p:spPr>
          <a:xfrm>
            <a:off x="3347864" y="476672"/>
            <a:ext cx="5544616" cy="6381328"/>
          </a:xfrm>
        </p:spPr>
        <p:txBody>
          <a:bodyPr/>
          <a:lstStyle/>
          <a:p>
            <a:pPr algn="l"/>
            <a:endParaRPr lang="cs-CZ" dirty="0" smtClean="0"/>
          </a:p>
          <a:p>
            <a:pPr algn="l"/>
            <a:endParaRPr lang="cs-CZ" dirty="0"/>
          </a:p>
          <a:p>
            <a:pPr algn="l"/>
            <a:r>
              <a:rPr lang="cs-CZ" dirty="0" smtClean="0">
                <a:solidFill>
                  <a:schemeClr val="tx1"/>
                </a:solidFill>
              </a:rPr>
              <a:t>_________________</a:t>
            </a:r>
          </a:p>
          <a:p>
            <a:pPr algn="l"/>
            <a:r>
              <a:rPr lang="cs-CZ" dirty="0" smtClean="0">
                <a:solidFill>
                  <a:schemeClr val="tx1"/>
                </a:solidFill>
              </a:rPr>
              <a:t>Císařský kámen</a:t>
            </a:r>
          </a:p>
          <a:p>
            <a:pPr algn="l"/>
            <a:r>
              <a:rPr lang="cs-CZ" sz="1400" i="1" dirty="0" smtClean="0">
                <a:solidFill>
                  <a:schemeClr val="tx1"/>
                </a:solidFill>
              </a:rPr>
              <a:t>Obr.10</a:t>
            </a:r>
          </a:p>
          <a:p>
            <a:pPr algn="l"/>
            <a:endParaRPr lang="cs-CZ" sz="2000" dirty="0">
              <a:solidFill>
                <a:schemeClr val="tx1"/>
              </a:solidFill>
            </a:endParaRPr>
          </a:p>
          <a:p>
            <a:pPr algn="l"/>
            <a:endParaRPr lang="cs-CZ" sz="2000" dirty="0" smtClean="0">
              <a:solidFill>
                <a:schemeClr val="tx1"/>
              </a:solidFill>
            </a:endParaRPr>
          </a:p>
          <a:p>
            <a:pPr algn="l"/>
            <a:endParaRPr lang="cs-CZ" sz="2000" dirty="0">
              <a:solidFill>
                <a:schemeClr val="tx1"/>
              </a:solidFill>
            </a:endParaRPr>
          </a:p>
          <a:p>
            <a:pPr algn="l"/>
            <a:endParaRPr lang="cs-CZ" sz="2000" dirty="0" smtClean="0">
              <a:solidFill>
                <a:schemeClr val="tx1"/>
              </a:solidFill>
            </a:endParaRPr>
          </a:p>
          <a:p>
            <a:pPr algn="l"/>
            <a:r>
              <a:rPr lang="cs-CZ" sz="2400" dirty="0" smtClean="0">
                <a:solidFill>
                  <a:schemeClr val="tx1"/>
                </a:solidFill>
              </a:rPr>
              <a:t>_______________________</a:t>
            </a:r>
          </a:p>
          <a:p>
            <a:pPr algn="l"/>
            <a:r>
              <a:rPr lang="cs-CZ" dirty="0" smtClean="0">
                <a:solidFill>
                  <a:schemeClr val="tx1"/>
                </a:solidFill>
              </a:rPr>
              <a:t>Bramberk</a:t>
            </a:r>
          </a:p>
          <a:p>
            <a:pPr algn="l"/>
            <a:r>
              <a:rPr lang="cs-CZ" sz="1400" i="1" dirty="0" smtClean="0">
                <a:solidFill>
                  <a:schemeClr val="tx1"/>
                </a:solidFill>
              </a:rPr>
              <a:t>Obr.11</a:t>
            </a:r>
            <a:endParaRPr lang="cs-CZ" sz="1400" i="1" dirty="0">
              <a:solidFill>
                <a:schemeClr val="tx1"/>
              </a:solidFill>
            </a:endParaRPr>
          </a:p>
          <a:p>
            <a:pPr algn="l"/>
            <a:endParaRPr lang="cs-CZ" dirty="0" smtClean="0">
              <a:solidFill>
                <a:schemeClr val="tx1"/>
              </a:solidFill>
            </a:endParaRPr>
          </a:p>
        </p:txBody>
      </p:sp>
      <p:sp>
        <p:nvSpPr>
          <p:cNvPr id="2" name="Zástupný symbol pro zápatí 1"/>
          <p:cNvSpPr>
            <a:spLocks noGrp="1"/>
          </p:cNvSpPr>
          <p:nvPr>
            <p:ph type="ftr" sz="quarter" idx="12"/>
          </p:nvPr>
        </p:nvSpPr>
        <p:spPr>
          <a:xfrm>
            <a:off x="2593201" y="6491756"/>
            <a:ext cx="6550800" cy="365125"/>
          </a:xfrm>
        </p:spPr>
        <p:txBody>
          <a:bodyPr/>
          <a:lstStyle/>
          <a:p>
            <a:r>
              <a:rPr lang="cs-CZ" dirty="0" smtClean="0"/>
              <a:t>Autorem materiálu a všech jeho částí, není-li uvedeno jinak, je Mgr. Gabriela Divišová</a:t>
            </a:r>
            <a:endParaRPr lang="cs-CZ" dirty="0"/>
          </a:p>
        </p:txBody>
      </p:sp>
      <p:pic>
        <p:nvPicPr>
          <p:cNvPr id="7" name="Zástupný symbol pro obsah 3"/>
          <p:cNvPicPr>
            <a:picLocks noChangeAspect="1"/>
          </p:cNvPicPr>
          <p:nvPr/>
        </p:nvPicPr>
        <p:blipFill>
          <a:blip r:embed="rId2">
            <a:lum/>
            <a:alphaModFix/>
          </a:blip>
          <a:srcRect/>
          <a:stretch>
            <a:fillRect/>
          </a:stretch>
        </p:blipFill>
        <p:spPr>
          <a:xfrm>
            <a:off x="467544" y="3790693"/>
            <a:ext cx="2160239" cy="2883626"/>
          </a:xfrm>
          <a:prstGeom prst="rect">
            <a:avLst/>
          </a:prstGeom>
          <a:noFill/>
          <a:ln>
            <a:noFill/>
          </a:ln>
        </p:spPr>
      </p:pic>
      <p:pic>
        <p:nvPicPr>
          <p:cNvPr id="3074" name="Picture 2" descr="E:\Obrázky -Projekt-Rozhledny\P130811_13.5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770" y="548680"/>
            <a:ext cx="2162719" cy="2883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542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anim calcmode="lin" valueType="num">
                                      <p:cBhvr>
                                        <p:cTn id="8" dur="2000" fill="hold"/>
                                        <p:tgtEl>
                                          <p:spTgt spid="3074"/>
                                        </p:tgtEl>
                                        <p:attrNameLst>
                                          <p:attrName>ppt_w</p:attrName>
                                        </p:attrNameLst>
                                      </p:cBhvr>
                                      <p:tavLst>
                                        <p:tav tm="0" fmla="#ppt_w*sin(2.5*pi*$)">
                                          <p:val>
                                            <p:fltVal val="0"/>
                                          </p:val>
                                        </p:tav>
                                        <p:tav tm="100000">
                                          <p:val>
                                            <p:fltVal val="1"/>
                                          </p:val>
                                        </p:tav>
                                      </p:tavLst>
                                    </p:anim>
                                    <p:anim calcmode="lin" valueType="num">
                                      <p:cBhvr>
                                        <p:cTn id="9" dur="2000" fill="hold"/>
                                        <p:tgtEl>
                                          <p:spTgt spid="307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2000"/>
                                        <p:tgtEl>
                                          <p:spTgt spid="7"/>
                                        </p:tgtEl>
                                      </p:cBhvr>
                                    </p:animEffect>
                                    <p:anim calcmode="lin" valueType="num">
                                      <p:cBhvr>
                                        <p:cTn id="15" dur="2000" fill="hold"/>
                                        <p:tgtEl>
                                          <p:spTgt spid="7"/>
                                        </p:tgtEl>
                                        <p:attrNameLst>
                                          <p:attrName>ppt_w</p:attrName>
                                        </p:attrNameLst>
                                      </p:cBhvr>
                                      <p:tavLst>
                                        <p:tav tm="0" fmla="#ppt_w*sin(2.5*pi*$)">
                                          <p:val>
                                            <p:fltVal val="0"/>
                                          </p:val>
                                        </p:tav>
                                        <p:tav tm="100000">
                                          <p:val>
                                            <p:fltVal val="1"/>
                                          </p:val>
                                        </p:tav>
                                      </p:tavLst>
                                    </p:anim>
                                    <p:anim calcmode="lin" valueType="num">
                                      <p:cBhvr>
                                        <p:cTn id="16"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9" end="9"/>
                                            </p:txEl>
                                          </p:spTgt>
                                        </p:tgtEl>
                                        <p:attrNameLst>
                                          <p:attrName>style.visibility</p:attrName>
                                        </p:attrNameLst>
                                      </p:cBhvr>
                                      <p:to>
                                        <p:strVal val="visible"/>
                                      </p:to>
                                    </p:set>
                                    <p:animEffect transition="in" filter="fade">
                                      <p:cBhvr>
                                        <p:cTn id="28" dur="1000"/>
                                        <p:tgtEl>
                                          <p:spTgt spid="6">
                                            <p:txEl>
                                              <p:pRg st="9" end="9"/>
                                            </p:txEl>
                                          </p:spTgt>
                                        </p:tgtEl>
                                      </p:cBhvr>
                                    </p:animEffect>
                                    <p:anim calcmode="lin" valueType="num">
                                      <p:cBhvr>
                                        <p:cTn id="29"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Effect transition="in" filter="fade">
                                      <p:cBhvr>
                                        <p:cTn id="35" dur="1000"/>
                                        <p:tgtEl>
                                          <p:spTgt spid="6">
                                            <p:txEl>
                                              <p:pRg st="3" end="3"/>
                                            </p:txEl>
                                          </p:spTgt>
                                        </p:tgtEl>
                                      </p:cBhvr>
                                    </p:animEffect>
                                    <p:anim calcmode="lin" valueType="num">
                                      <p:cBhvr>
                                        <p:cTn id="3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6">
                                            <p:txEl>
                                              <p:pRg st="4" end="4"/>
                                            </p:txEl>
                                          </p:spTgt>
                                        </p:tgtEl>
                                        <p:attrNameLst>
                                          <p:attrName>style.visibility</p:attrName>
                                        </p:attrNameLst>
                                      </p:cBhvr>
                                      <p:to>
                                        <p:strVal val="visible"/>
                                      </p:to>
                                    </p:set>
                                    <p:animEffect transition="in" filter="fade">
                                      <p:cBhvr>
                                        <p:cTn id="40" dur="1000"/>
                                        <p:tgtEl>
                                          <p:spTgt spid="6">
                                            <p:txEl>
                                              <p:pRg st="4" end="4"/>
                                            </p:txEl>
                                          </p:spTgt>
                                        </p:tgtEl>
                                      </p:cBhvr>
                                    </p:animEffect>
                                    <p:anim calcmode="lin" valueType="num">
                                      <p:cBhvr>
                                        <p:cTn id="41"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6">
                                            <p:txEl>
                                              <p:pRg st="10" end="10"/>
                                            </p:txEl>
                                          </p:spTgt>
                                        </p:tgtEl>
                                        <p:attrNameLst>
                                          <p:attrName>style.visibility</p:attrName>
                                        </p:attrNameLst>
                                      </p:cBhvr>
                                      <p:to>
                                        <p:strVal val="visible"/>
                                      </p:to>
                                    </p:set>
                                    <p:animEffect transition="in" filter="fade">
                                      <p:cBhvr>
                                        <p:cTn id="47" dur="1000"/>
                                        <p:tgtEl>
                                          <p:spTgt spid="6">
                                            <p:txEl>
                                              <p:pRg st="10" end="10"/>
                                            </p:txEl>
                                          </p:spTgt>
                                        </p:tgtEl>
                                      </p:cBhvr>
                                    </p:animEffect>
                                    <p:anim calcmode="lin" valueType="num">
                                      <p:cBhvr>
                                        <p:cTn id="48"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6">
                                            <p:txEl>
                                              <p:pRg st="10" end="10"/>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6">
                                            <p:txEl>
                                              <p:pRg st="11" end="11"/>
                                            </p:txEl>
                                          </p:spTgt>
                                        </p:tgtEl>
                                        <p:attrNameLst>
                                          <p:attrName>style.visibility</p:attrName>
                                        </p:attrNameLst>
                                      </p:cBhvr>
                                      <p:to>
                                        <p:strVal val="visible"/>
                                      </p:to>
                                    </p:set>
                                    <p:animEffect transition="in" filter="fade">
                                      <p:cBhvr>
                                        <p:cTn id="52" dur="1000"/>
                                        <p:tgtEl>
                                          <p:spTgt spid="6">
                                            <p:txEl>
                                              <p:pRg st="11" end="11"/>
                                            </p:txEl>
                                          </p:spTgt>
                                        </p:tgtEl>
                                      </p:cBhvr>
                                    </p:animEffect>
                                    <p:anim calcmode="lin" valueType="num">
                                      <p:cBhvr>
                                        <p:cTn id="53" dur="1000" fill="hold"/>
                                        <p:tgtEl>
                                          <p:spTgt spid="6">
                                            <p:txEl>
                                              <p:pRg st="11" end="11"/>
                                            </p:txEl>
                                          </p:spTgt>
                                        </p:tgtEl>
                                        <p:attrNameLst>
                                          <p:attrName>ppt_x</p:attrName>
                                        </p:attrNameLst>
                                      </p:cBhvr>
                                      <p:tavLst>
                                        <p:tav tm="0">
                                          <p:val>
                                            <p:strVal val="#ppt_x"/>
                                          </p:val>
                                        </p:tav>
                                        <p:tav tm="100000">
                                          <p:val>
                                            <p:strVal val="#ppt_x"/>
                                          </p:val>
                                        </p:tav>
                                      </p:tavLst>
                                    </p:anim>
                                    <p:anim calcmode="lin" valueType="num">
                                      <p:cBhvr>
                                        <p:cTn id="54" dur="1000" fill="hold"/>
                                        <p:tgtEl>
                                          <p:spTgt spid="6">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Výborně, to se Ti povedlo, mám z tebe radost.</a:t>
            </a:r>
            <a:endParaRPr lang="cs-CZ" dirty="0"/>
          </a:p>
        </p:txBody>
      </p:sp>
      <p:sp>
        <p:nvSpPr>
          <p:cNvPr id="6" name="Zástupný symbol pro zápatí 5"/>
          <p:cNvSpPr>
            <a:spLocks noGrp="1"/>
          </p:cNvSpPr>
          <p:nvPr>
            <p:ph type="ftr" sz="quarter" idx="11"/>
          </p:nvPr>
        </p:nvSpPr>
        <p:spPr>
          <a:xfrm>
            <a:off x="1159308" y="6492875"/>
            <a:ext cx="6721200" cy="365125"/>
          </a:xfrm>
        </p:spPr>
        <p:txBody>
          <a:bodyPr/>
          <a:lstStyle/>
          <a:p>
            <a:r>
              <a:rPr lang="cs-CZ" dirty="0" smtClean="0"/>
              <a:t>Autorem materiálu a všech jeho částí, není-li uvedeno jinak, je Mgr. Gabriela Divišová</a:t>
            </a:r>
            <a:endParaRPr lang="cs-CZ" dirty="0"/>
          </a:p>
        </p:txBody>
      </p:sp>
      <p:pic>
        <p:nvPicPr>
          <p:cNvPr id="3" name="j0214098.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76256" y="4509120"/>
            <a:ext cx="609600" cy="609600"/>
          </a:xfrm>
          <a:prstGeom prst="rect">
            <a:avLst/>
          </a:prstGeom>
        </p:spPr>
      </p:pic>
      <p:sp>
        <p:nvSpPr>
          <p:cNvPr id="5" name="Obdélník 4"/>
          <p:cNvSpPr/>
          <p:nvPr/>
        </p:nvSpPr>
        <p:spPr>
          <a:xfrm>
            <a:off x="755576" y="6093296"/>
            <a:ext cx="689099" cy="307777"/>
          </a:xfrm>
          <a:prstGeom prst="rect">
            <a:avLst/>
          </a:prstGeom>
        </p:spPr>
        <p:txBody>
          <a:bodyPr wrap="none">
            <a:spAutoFit/>
          </a:bodyPr>
          <a:lstStyle/>
          <a:p>
            <a:pPr>
              <a:spcBef>
                <a:spcPct val="50000"/>
              </a:spcBef>
            </a:pPr>
            <a:r>
              <a:rPr lang="cs-CZ" sz="1400" i="1" dirty="0" smtClean="0"/>
              <a:t>Obr.12</a:t>
            </a:r>
            <a:endParaRPr lang="cs-CZ" sz="1400" i="1" dirty="0"/>
          </a:p>
        </p:txBody>
      </p:sp>
      <p:pic>
        <p:nvPicPr>
          <p:cNvPr id="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1657" y="1628800"/>
            <a:ext cx="3164201" cy="3960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411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a:t>Použité zdroje.</a:t>
            </a:r>
          </a:p>
        </p:txBody>
      </p:sp>
      <p:sp>
        <p:nvSpPr>
          <p:cNvPr id="4" name="Zástupný symbol pro obsah 3"/>
          <p:cNvSpPr>
            <a:spLocks noGrp="1"/>
          </p:cNvSpPr>
          <p:nvPr>
            <p:ph idx="1"/>
          </p:nvPr>
        </p:nvSpPr>
        <p:spPr>
          <a:xfrm>
            <a:off x="457200" y="1600200"/>
            <a:ext cx="8229600" cy="4709120"/>
          </a:xfrm>
        </p:spPr>
        <p:txBody>
          <a:bodyPr>
            <a:normAutofit fontScale="85000" lnSpcReduction="20000"/>
          </a:bodyPr>
          <a:lstStyle/>
          <a:p>
            <a:r>
              <a:rPr lang="cs-CZ" sz="2000" dirty="0" smtClean="0"/>
              <a:t>Obr.1: Vlastní </a:t>
            </a:r>
            <a:r>
              <a:rPr lang="cs-CZ" sz="2000" dirty="0"/>
              <a:t> </a:t>
            </a:r>
            <a:r>
              <a:rPr lang="cs-CZ" sz="2000" dirty="0" smtClean="0"/>
              <a:t>archív</a:t>
            </a:r>
            <a:r>
              <a:rPr lang="en-US" sz="2000" dirty="0" smtClean="0"/>
              <a:t>[</a:t>
            </a:r>
            <a:r>
              <a:rPr lang="cs-CZ" sz="2000" dirty="0" smtClean="0"/>
              <a:t>2012-03-01</a:t>
            </a:r>
            <a:r>
              <a:rPr lang="en-US" sz="2000" dirty="0" smtClean="0"/>
              <a:t>].</a:t>
            </a:r>
            <a:endParaRPr lang="cs-CZ" sz="2000" dirty="0" smtClean="0"/>
          </a:p>
          <a:p>
            <a:r>
              <a:rPr lang="cs-CZ" sz="2000" dirty="0" smtClean="0"/>
              <a:t>Obr.2</a:t>
            </a:r>
            <a:r>
              <a:rPr lang="cs-CZ" sz="2000" dirty="0"/>
              <a:t>: Vlastní  </a:t>
            </a:r>
            <a:r>
              <a:rPr lang="cs-CZ" sz="2000" dirty="0" smtClean="0"/>
              <a:t>archív</a:t>
            </a:r>
            <a:r>
              <a:rPr lang="en-US" sz="2000" dirty="0"/>
              <a:t>[</a:t>
            </a:r>
            <a:r>
              <a:rPr lang="cs-CZ" sz="2000" dirty="0" smtClean="0"/>
              <a:t>2012-03-01</a:t>
            </a:r>
            <a:r>
              <a:rPr lang="en-US" sz="2000" dirty="0" smtClean="0"/>
              <a:t>].</a:t>
            </a:r>
            <a:endParaRPr lang="cs-CZ" sz="2000" dirty="0"/>
          </a:p>
          <a:p>
            <a:r>
              <a:rPr lang="cs-CZ" sz="2000" dirty="0" smtClean="0"/>
              <a:t>Obr.3</a:t>
            </a:r>
            <a:r>
              <a:rPr lang="cs-CZ" sz="2000" dirty="0"/>
              <a:t>: Vlastní  </a:t>
            </a:r>
            <a:r>
              <a:rPr lang="cs-CZ" sz="2000" dirty="0" smtClean="0"/>
              <a:t>archív</a:t>
            </a:r>
            <a:r>
              <a:rPr lang="en-US" sz="2000" dirty="0"/>
              <a:t>[</a:t>
            </a:r>
            <a:r>
              <a:rPr lang="cs-CZ" sz="2000" dirty="0" smtClean="0"/>
              <a:t>2012-03-01</a:t>
            </a:r>
            <a:r>
              <a:rPr lang="en-US" sz="2000" dirty="0" smtClean="0"/>
              <a:t>].</a:t>
            </a:r>
            <a:endParaRPr lang="cs-CZ" sz="2000" dirty="0"/>
          </a:p>
          <a:p>
            <a:r>
              <a:rPr lang="cs-CZ" sz="2000" dirty="0" smtClean="0"/>
              <a:t>Obr.4</a:t>
            </a:r>
            <a:r>
              <a:rPr lang="cs-CZ" sz="2000" dirty="0"/>
              <a:t>: Vlastní  </a:t>
            </a:r>
            <a:r>
              <a:rPr lang="cs-CZ" sz="2000" dirty="0" smtClean="0"/>
              <a:t>archív</a:t>
            </a:r>
            <a:r>
              <a:rPr lang="en-US" sz="2000" dirty="0"/>
              <a:t>[</a:t>
            </a:r>
            <a:r>
              <a:rPr lang="cs-CZ" sz="2000" dirty="0" smtClean="0"/>
              <a:t>2012-03-01</a:t>
            </a:r>
            <a:r>
              <a:rPr lang="en-US" sz="2000" dirty="0" smtClean="0"/>
              <a:t>].</a:t>
            </a:r>
            <a:endParaRPr lang="cs-CZ" sz="2000" dirty="0"/>
          </a:p>
          <a:p>
            <a:r>
              <a:rPr lang="cs-CZ" sz="2000" dirty="0" smtClean="0"/>
              <a:t>Obr.5</a:t>
            </a:r>
            <a:r>
              <a:rPr lang="cs-CZ" sz="2000" dirty="0"/>
              <a:t>: Vlastní  </a:t>
            </a:r>
            <a:r>
              <a:rPr lang="cs-CZ" sz="2000" dirty="0" smtClean="0"/>
              <a:t>archív</a:t>
            </a:r>
            <a:r>
              <a:rPr lang="en-US" sz="2000" dirty="0"/>
              <a:t>[</a:t>
            </a:r>
            <a:r>
              <a:rPr lang="cs-CZ" sz="2000" dirty="0" smtClean="0"/>
              <a:t>2012-03-01</a:t>
            </a:r>
            <a:r>
              <a:rPr lang="en-US" sz="2000" dirty="0" smtClean="0"/>
              <a:t>].</a:t>
            </a:r>
            <a:endParaRPr lang="cs-CZ" sz="2000" dirty="0"/>
          </a:p>
          <a:p>
            <a:r>
              <a:rPr lang="cs-CZ" sz="2000" dirty="0" smtClean="0"/>
              <a:t>Obr.6</a:t>
            </a:r>
            <a:r>
              <a:rPr lang="cs-CZ" sz="2000" dirty="0"/>
              <a:t>: Vlastní  </a:t>
            </a:r>
            <a:r>
              <a:rPr lang="cs-CZ" sz="2000" dirty="0" smtClean="0"/>
              <a:t>archív</a:t>
            </a:r>
            <a:r>
              <a:rPr lang="en-US" sz="2000" dirty="0"/>
              <a:t>[</a:t>
            </a:r>
            <a:r>
              <a:rPr lang="cs-CZ" sz="2000" dirty="0" smtClean="0"/>
              <a:t>2012-03-01</a:t>
            </a:r>
            <a:r>
              <a:rPr lang="en-US" sz="2000" dirty="0" smtClean="0"/>
              <a:t>].</a:t>
            </a:r>
            <a:endParaRPr lang="cs-CZ" sz="2000" dirty="0"/>
          </a:p>
          <a:p>
            <a:r>
              <a:rPr lang="cs-CZ" sz="2000" dirty="0" smtClean="0"/>
              <a:t>Obr.7: Vlastní  archív </a:t>
            </a:r>
            <a:r>
              <a:rPr lang="en-US" sz="2000" dirty="0" smtClean="0"/>
              <a:t>[</a:t>
            </a:r>
            <a:r>
              <a:rPr lang="cs-CZ" sz="2000" dirty="0" smtClean="0"/>
              <a:t>2012-03-01</a:t>
            </a:r>
            <a:r>
              <a:rPr lang="en-US" sz="2000" dirty="0" smtClean="0"/>
              <a:t>]</a:t>
            </a:r>
            <a:r>
              <a:rPr lang="cs-CZ" sz="2000" smtClean="0"/>
              <a:t>.</a:t>
            </a:r>
            <a:endParaRPr lang="cs-CZ" sz="2000" dirty="0"/>
          </a:p>
          <a:p>
            <a:r>
              <a:rPr lang="cs-CZ" sz="2000" dirty="0" smtClean="0"/>
              <a:t>Obr.8: Vlastní archív</a:t>
            </a:r>
            <a:r>
              <a:rPr lang="en-US" sz="2000" dirty="0" smtClean="0"/>
              <a:t> [2012</a:t>
            </a:r>
            <a:r>
              <a:rPr lang="cs-CZ" sz="2000" dirty="0" smtClean="0"/>
              <a:t>-03-01</a:t>
            </a:r>
            <a:r>
              <a:rPr lang="en-US" sz="2000" dirty="0" smtClean="0"/>
              <a:t>]</a:t>
            </a:r>
            <a:r>
              <a:rPr lang="cs-CZ" sz="2000" dirty="0" smtClean="0"/>
              <a:t>.</a:t>
            </a:r>
          </a:p>
          <a:p>
            <a:pPr>
              <a:lnSpc>
                <a:spcPct val="150000"/>
              </a:lnSpc>
            </a:pPr>
            <a:r>
              <a:rPr lang="cs-CZ" sz="2000" dirty="0" smtClean="0"/>
              <a:t>Obr.9:</a:t>
            </a:r>
            <a:r>
              <a:rPr lang="cs-CZ" sz="2000" dirty="0">
                <a:latin typeface="Times New Roman" pitchFamily="18" charset="0"/>
                <a:cs typeface="Times New Roman" pitchFamily="18" charset="0"/>
              </a:rPr>
              <a:t>CZOMBIK, WOJCIECH., Commons.wikimedia.org: 20090424 Štěpánka Jizerské hory.jpg </a:t>
            </a:r>
            <a:r>
              <a:rPr lang="en-US" sz="2000" dirty="0">
                <a:latin typeface="Times New Roman" pitchFamily="18" charset="0"/>
                <a:cs typeface="Times New Roman" pitchFamily="18" charset="0"/>
              </a:rPr>
              <a:t>[online]. 20</a:t>
            </a:r>
            <a:r>
              <a:rPr lang="cs-CZ" sz="2000" dirty="0">
                <a:latin typeface="Times New Roman" pitchFamily="18" charset="0"/>
                <a:cs typeface="Times New Roman" pitchFamily="18" charset="0"/>
              </a:rPr>
              <a:t>09-04-24 </a:t>
            </a:r>
            <a:r>
              <a:rPr lang="en-US" sz="2000" dirty="0">
                <a:latin typeface="Times New Roman" pitchFamily="18" charset="0"/>
                <a:cs typeface="Times New Roman" pitchFamily="18" charset="0"/>
              </a:rPr>
              <a:t>[</a:t>
            </a:r>
            <a:r>
              <a:rPr lang="cs-CZ" sz="2000" dirty="0">
                <a:latin typeface="Times New Roman" pitchFamily="18" charset="0"/>
                <a:cs typeface="Times New Roman" pitchFamily="18" charset="0"/>
              </a:rPr>
              <a:t>cit. 2012-0</a:t>
            </a:r>
            <a:r>
              <a:rPr lang="en-US" sz="2000" dirty="0">
                <a:latin typeface="Times New Roman" pitchFamily="18" charset="0"/>
                <a:cs typeface="Times New Roman" pitchFamily="18" charset="0"/>
              </a:rPr>
              <a:t>4</a:t>
            </a:r>
            <a:r>
              <a:rPr lang="cs-CZ" sz="2000" dirty="0">
                <a:latin typeface="Times New Roman" pitchFamily="18" charset="0"/>
                <a:cs typeface="Times New Roman" pitchFamily="18" charset="0"/>
              </a:rPr>
              <a:t>-04</a:t>
            </a:r>
            <a:r>
              <a:rPr lang="en-US" sz="2000" dirty="0">
                <a:latin typeface="Times New Roman" pitchFamily="18" charset="0"/>
                <a:cs typeface="Times New Roman" pitchFamily="18" charset="0"/>
              </a:rPr>
              <a:t>]</a:t>
            </a:r>
            <a:r>
              <a:rPr lang="cs-CZ" sz="2000" dirty="0">
                <a:latin typeface="Times New Roman" pitchFamily="18" charset="0"/>
                <a:cs typeface="Times New Roman" pitchFamily="18" charset="0"/>
              </a:rPr>
              <a:t>. Dostupný pod licencí </a:t>
            </a:r>
            <a:r>
              <a:rPr lang="cs-CZ" sz="2000" dirty="0" err="1">
                <a:latin typeface="Times New Roman" pitchFamily="18" charset="0"/>
                <a:cs typeface="Times New Roman" pitchFamily="18" charset="0"/>
              </a:rPr>
              <a:t>Creative</a:t>
            </a:r>
            <a:r>
              <a:rPr lang="cs-CZ" sz="2000" dirty="0">
                <a:latin typeface="Times New Roman" pitchFamily="18" charset="0"/>
                <a:cs typeface="Times New Roman" pitchFamily="18" charset="0"/>
              </a:rPr>
              <a:t> </a:t>
            </a:r>
            <a:r>
              <a:rPr lang="cs-CZ" sz="2000" dirty="0" err="1">
                <a:latin typeface="Times New Roman" pitchFamily="18" charset="0"/>
                <a:cs typeface="Times New Roman" pitchFamily="18" charset="0"/>
              </a:rPr>
              <a:t>Commons</a:t>
            </a:r>
            <a:r>
              <a:rPr lang="cs-CZ" sz="2000" dirty="0">
                <a:latin typeface="Times New Roman" pitchFamily="18" charset="0"/>
                <a:cs typeface="Times New Roman" pitchFamily="18" charset="0"/>
              </a:rPr>
              <a:t> </a:t>
            </a:r>
            <a:r>
              <a:rPr lang="cs-CZ" sz="2000" dirty="0" err="1">
                <a:latin typeface="Times New Roman" pitchFamily="18" charset="0"/>
                <a:cs typeface="Times New Roman" pitchFamily="18" charset="0"/>
              </a:rPr>
              <a:t>Attribution</a:t>
            </a:r>
            <a:r>
              <a:rPr lang="cs-CZ" sz="2000" dirty="0">
                <a:latin typeface="Times New Roman" pitchFamily="18" charset="0"/>
                <a:cs typeface="Times New Roman" pitchFamily="18" charset="0"/>
              </a:rPr>
              <a:t> 3.0 </a:t>
            </a:r>
            <a:r>
              <a:rPr lang="cs-CZ" sz="2000" dirty="0" err="1">
                <a:latin typeface="Times New Roman" pitchFamily="18" charset="0"/>
                <a:cs typeface="Times New Roman" pitchFamily="18" charset="0"/>
              </a:rPr>
              <a:t>Unported</a:t>
            </a:r>
            <a:r>
              <a:rPr lang="cs-CZ" sz="2000" dirty="0">
                <a:latin typeface="Times New Roman" pitchFamily="18" charset="0"/>
                <a:cs typeface="Times New Roman" pitchFamily="18" charset="0"/>
              </a:rPr>
              <a:t> na </a:t>
            </a:r>
            <a:r>
              <a:rPr lang="en-US" sz="2000" dirty="0">
                <a:latin typeface="Times New Roman" pitchFamily="18" charset="0"/>
                <a:cs typeface="Times New Roman" pitchFamily="18" charset="0"/>
              </a:rPr>
              <a:t>WWW</a:t>
            </a:r>
            <a:r>
              <a:rPr lang="cs-CZ" sz="2000" dirty="0">
                <a:latin typeface="Times New Roman" pitchFamily="18" charset="0"/>
                <a:cs typeface="Times New Roman" pitchFamily="18" charset="0"/>
              </a:rPr>
              <a:t>: </a:t>
            </a:r>
            <a:r>
              <a:rPr lang="cs-CZ" sz="2000" dirty="0">
                <a:latin typeface="Times New Roman" pitchFamily="18" charset="0"/>
                <a:cs typeface="Times New Roman" pitchFamily="18" charset="0"/>
                <a:hlinkClick r:id="rId2"/>
              </a:rPr>
              <a:t>http://commons.wikimedia.org/wiki/File:20090424_%C5%A0t%C4%9Bp%C3%A1nka_Jizersk%C3%A9_hory.jpg</a:t>
            </a:r>
            <a:r>
              <a:rPr lang="cs-CZ" sz="2000" dirty="0">
                <a:latin typeface="Times New Roman" pitchFamily="18" charset="0"/>
                <a:cs typeface="Times New Roman" pitchFamily="18" charset="0"/>
              </a:rPr>
              <a:t>.</a:t>
            </a:r>
          </a:p>
          <a:p>
            <a:r>
              <a:rPr lang="cs-CZ" sz="2000" dirty="0" smtClean="0"/>
              <a:t>Obr.10:Vlastní  archív</a:t>
            </a:r>
            <a:r>
              <a:rPr lang="en-US" sz="2000" dirty="0" smtClean="0"/>
              <a:t>[</a:t>
            </a:r>
            <a:r>
              <a:rPr lang="cs-CZ" sz="2000" dirty="0" smtClean="0"/>
              <a:t>2012-03-01</a:t>
            </a:r>
            <a:r>
              <a:rPr lang="en-US" sz="2000" dirty="0" smtClean="0"/>
              <a:t>].</a:t>
            </a:r>
            <a:endParaRPr lang="cs-CZ" sz="2000" dirty="0" smtClean="0"/>
          </a:p>
          <a:p>
            <a:r>
              <a:rPr lang="cs-CZ" sz="2000" dirty="0" smtClean="0"/>
              <a:t>Obr.11: Vlastní archív</a:t>
            </a:r>
            <a:r>
              <a:rPr lang="en-US" sz="2000" dirty="0"/>
              <a:t>[</a:t>
            </a:r>
            <a:r>
              <a:rPr lang="cs-CZ" sz="2000" dirty="0" smtClean="0"/>
              <a:t>2012-03-01</a:t>
            </a:r>
            <a:r>
              <a:rPr lang="en-US" sz="2000" dirty="0" smtClean="0"/>
              <a:t>].</a:t>
            </a:r>
            <a:endParaRPr lang="cs-CZ" sz="2000" dirty="0" smtClean="0"/>
          </a:p>
          <a:p>
            <a:r>
              <a:rPr lang="cs-CZ" sz="2000" dirty="0" smtClean="0"/>
              <a:t>Obr.12: Vlastní archív</a:t>
            </a:r>
            <a:r>
              <a:rPr lang="en-US" sz="2000" dirty="0"/>
              <a:t>[</a:t>
            </a:r>
            <a:r>
              <a:rPr lang="cs-CZ" sz="2000" dirty="0" smtClean="0"/>
              <a:t>2012-03-01</a:t>
            </a:r>
            <a:r>
              <a:rPr lang="en-US" sz="2000" dirty="0" smtClean="0"/>
              <a:t>].</a:t>
            </a:r>
            <a:endParaRPr lang="cs-CZ" sz="2000" dirty="0" smtClean="0"/>
          </a:p>
          <a:p>
            <a:endParaRPr lang="cs-CZ" sz="2000" dirty="0"/>
          </a:p>
          <a:p>
            <a:endParaRPr lang="cs-CZ" sz="2000" dirty="0"/>
          </a:p>
          <a:p>
            <a:endParaRPr lang="cs-CZ" sz="2000" dirty="0"/>
          </a:p>
          <a:p>
            <a:endParaRPr lang="cs-CZ" sz="2000" dirty="0"/>
          </a:p>
        </p:txBody>
      </p:sp>
      <p:sp>
        <p:nvSpPr>
          <p:cNvPr id="2" name="Zástupný symbol pro zápatí 1"/>
          <p:cNvSpPr>
            <a:spLocks noGrp="1"/>
          </p:cNvSpPr>
          <p:nvPr>
            <p:ph type="ftr" sz="quarter" idx="11"/>
          </p:nvPr>
        </p:nvSpPr>
        <p:spPr>
          <a:xfrm>
            <a:off x="1763688" y="6492875"/>
            <a:ext cx="6019800" cy="365125"/>
          </a:xfrm>
        </p:spPr>
        <p:txBody>
          <a:bodyPr/>
          <a:lstStyle/>
          <a:p>
            <a:endParaRPr lang="cs-CZ" dirty="0" smtClean="0"/>
          </a:p>
          <a:p>
            <a:endParaRPr lang="cs-CZ"/>
          </a:p>
          <a:p>
            <a:endParaRPr lang="cs-CZ" dirty="0"/>
          </a:p>
        </p:txBody>
      </p:sp>
    </p:spTree>
    <p:extLst>
      <p:ext uri="{BB962C8B-B14F-4D97-AF65-F5344CB8AC3E}">
        <p14:creationId xmlns:p14="http://schemas.microsoft.com/office/powerpoint/2010/main" val="27961797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224</TotalTime>
  <Words>397</Words>
  <Application>Microsoft Office PowerPoint</Application>
  <PresentationFormat>Předvádění na obrazovce (4:3)</PresentationFormat>
  <Paragraphs>105</Paragraphs>
  <Slides>10</Slides>
  <Notes>0</Notes>
  <HiddenSlides>0</HiddenSlides>
  <MMClips>1</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10</vt:i4>
      </vt:variant>
    </vt:vector>
  </HeadingPairs>
  <TitlesOfParts>
    <vt:vector size="12" baseType="lpstr">
      <vt:lpstr>Exekutivní</vt:lpstr>
      <vt:lpstr>Acrobat Document</vt:lpstr>
      <vt:lpstr>Název školy: Svobodná základní škola, o.p.s. Autor: Gabriela Divišová Název materiálu: VY_32_INOVACE_12_ČR-naše vlast  12_Rozhledny Název: Rozhledny Jablonecka-poznávačka  Číslo projektu: CZ.1.07/1.4.00/21.0929</vt:lpstr>
      <vt:lpstr>Prezentace aplikace PowerPoint</vt:lpstr>
      <vt:lpstr>Rozhledny Jablonecka</vt:lpstr>
      <vt:lpstr> </vt:lpstr>
      <vt:lpstr> </vt:lpstr>
      <vt:lpstr> </vt:lpstr>
      <vt:lpstr> </vt:lpstr>
      <vt:lpstr> </vt:lpstr>
      <vt:lpstr>Výborně, to se Ti povedlo, mám z tebe radost.</vt:lpstr>
      <vt:lpstr>Použité zdroje.</vt:lpstr>
    </vt:vector>
  </TitlesOfParts>
  <Company>PRECIOSA,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Rozhledny Jablonecka</dc:title>
  <dc:creator>Gabriela Divišová</dc:creator>
  <cp:lastModifiedBy>pc</cp:lastModifiedBy>
  <cp:revision>45</cp:revision>
  <dcterms:created xsi:type="dcterms:W3CDTF">2012-03-01T20:16:38Z</dcterms:created>
  <dcterms:modified xsi:type="dcterms:W3CDTF">2012-08-12T18:17:54Z</dcterms:modified>
</cp:coreProperties>
</file>