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9"/>
  </p:notesMasterIdLst>
  <p:sldIdLst>
    <p:sldId id="272" r:id="rId2"/>
    <p:sldId id="273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344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A0033E-7B56-43AC-982F-03C519168688}" type="datetimeFigureOut">
              <a:rPr lang="cs-CZ" smtClean="0"/>
              <a:t>20.8.2012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235B9E-9983-4A26-8515-A5FA209869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087167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489587-E21C-4E4B-8AF0-14A879916937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63549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08FCB-8F9C-4876-AF8E-6E0F9C0A6157}" type="datetimeFigureOut">
              <a:rPr lang="cs-CZ" smtClean="0"/>
              <a:t>20.8.2012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8691-A364-479C-BFFA-2FB008BBEF7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3543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08FCB-8F9C-4876-AF8E-6E0F9C0A6157}" type="datetimeFigureOut">
              <a:rPr lang="cs-CZ" smtClean="0"/>
              <a:t>20.8.2012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8691-A364-479C-BFFA-2FB008BBEF7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070022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08FCB-8F9C-4876-AF8E-6E0F9C0A6157}" type="datetimeFigureOut">
              <a:rPr lang="cs-CZ" smtClean="0"/>
              <a:t>20.8.2012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8691-A364-479C-BFFA-2FB008BBEF7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904195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08FCB-8F9C-4876-AF8E-6E0F9C0A6157}" type="datetimeFigureOut">
              <a:rPr lang="cs-CZ" smtClean="0"/>
              <a:t>20.8.2012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8691-A364-479C-BFFA-2FB008BBEF7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27747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08FCB-8F9C-4876-AF8E-6E0F9C0A6157}" type="datetimeFigureOut">
              <a:rPr lang="cs-CZ" smtClean="0"/>
              <a:t>20.8.2012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8691-A364-479C-BFFA-2FB008BBEF7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851829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08FCB-8F9C-4876-AF8E-6E0F9C0A6157}" type="datetimeFigureOut">
              <a:rPr lang="cs-CZ" smtClean="0"/>
              <a:t>20.8.2012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8691-A364-479C-BFFA-2FB008BBEF7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35403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08FCB-8F9C-4876-AF8E-6E0F9C0A6157}" type="datetimeFigureOut">
              <a:rPr lang="cs-CZ" smtClean="0"/>
              <a:t>20.8.2012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8691-A364-479C-BFFA-2FB008BBEF7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53614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08FCB-8F9C-4876-AF8E-6E0F9C0A6157}" type="datetimeFigureOut">
              <a:rPr lang="cs-CZ" smtClean="0"/>
              <a:t>20.8.2012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8691-A364-479C-BFFA-2FB008BBEF7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56023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08FCB-8F9C-4876-AF8E-6E0F9C0A6157}" type="datetimeFigureOut">
              <a:rPr lang="cs-CZ" smtClean="0"/>
              <a:t>20.8.2012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8691-A364-479C-BFFA-2FB008BBEF7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1225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08FCB-8F9C-4876-AF8E-6E0F9C0A6157}" type="datetimeFigureOut">
              <a:rPr lang="cs-CZ" smtClean="0"/>
              <a:t>20.8.2012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8691-A364-479C-BFFA-2FB008BBEF7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897249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08FCB-8F9C-4876-AF8E-6E0F9C0A6157}" type="datetimeFigureOut">
              <a:rPr lang="cs-CZ" smtClean="0"/>
              <a:t>20.8.2012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8691-A364-479C-BFFA-2FB008BBEF7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32209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A08FCB-8F9C-4876-AF8E-6E0F9C0A6157}" type="datetimeFigureOut">
              <a:rPr lang="cs-CZ" smtClean="0"/>
              <a:t>20.8.2012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878691-A364-479C-BFFA-2FB008BBEF7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107308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w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54519" y="188640"/>
            <a:ext cx="7488832" cy="64633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Materiál je určen pro výuku dopravní výchovy ve 3. ročníku.  Hra je inspirovaná stolní hrou </a:t>
            </a:r>
            <a:r>
              <a:rPr lang="cs-CZ" dirty="0" err="1" smtClean="0"/>
              <a:t>Activity</a:t>
            </a:r>
            <a:r>
              <a:rPr lang="cs-CZ" dirty="0" smtClean="0"/>
              <a:t>. Žáci se rozdělí do skupin, na tabuli je zobrazen herní plán  a žáci jako figurky používají magnetické obrázky. Před začátkem hry je třeba úkoly vytisknout a vystřihnout.</a:t>
            </a:r>
          </a:p>
          <a:p>
            <a:endParaRPr lang="cs-CZ" dirty="0"/>
          </a:p>
          <a:p>
            <a:r>
              <a:rPr lang="cs-CZ" dirty="0" smtClean="0"/>
              <a:t>Žáci si zvolí o kolik políček chtějí postoupit a poté si z hromádky vezmou kartu. Plní úkol dle barvy políčka na kterém právě </a:t>
            </a:r>
            <a:r>
              <a:rPr lang="cs-CZ" dirty="0" smtClean="0"/>
              <a:t>stojí (na </a:t>
            </a:r>
            <a:r>
              <a:rPr lang="cs-CZ" dirty="0" smtClean="0"/>
              <a:t>začátku hry si zvolí aktivitu před sejmutím </a:t>
            </a:r>
            <a:r>
              <a:rPr lang="cs-CZ" dirty="0" smtClean="0"/>
              <a:t>kartičky). </a:t>
            </a:r>
            <a:r>
              <a:rPr lang="cs-CZ" dirty="0" smtClean="0"/>
              <a:t>Jeden ze skupiny předvádí </a:t>
            </a:r>
            <a:r>
              <a:rPr lang="cs-CZ" dirty="0" smtClean="0"/>
              <a:t>ostatním, </a:t>
            </a:r>
            <a:r>
              <a:rPr lang="cs-CZ" dirty="0" smtClean="0"/>
              <a:t>co má na kartě předepsáno. Pokud v časovém limitu spoluhráči uhodnou správně, posunou si figurku o příslušný počet políček. Červeně </a:t>
            </a:r>
            <a:r>
              <a:rPr lang="cs-CZ" dirty="0"/>
              <a:t>označené úkoly hádají i protihráči a postupuje skupina, která uhodne jako první</a:t>
            </a:r>
            <a:r>
              <a:rPr lang="cs-CZ" dirty="0" smtClean="0"/>
              <a:t>. Pokud se skupina má posunout na políčko, které je již obsazené, posune protihráče o políčko zpět. Pokud je i toto obsazené, posune figurku protihráčů zpět na nejbližší volné políčko.</a:t>
            </a:r>
          </a:p>
          <a:p>
            <a:endParaRPr lang="cs-CZ" dirty="0"/>
          </a:p>
          <a:p>
            <a:r>
              <a:rPr lang="cs-CZ" dirty="0" smtClean="0"/>
              <a:t>Opis – žák popíše slovy předepsanou </a:t>
            </a:r>
            <a:r>
              <a:rPr lang="cs-CZ" dirty="0" smtClean="0"/>
              <a:t>větu. </a:t>
            </a:r>
            <a:r>
              <a:rPr lang="cs-CZ" dirty="0" smtClean="0"/>
              <a:t>Nesmí použít slovo obsažené ve větě, kořen jejích slov ani slova odvozená.</a:t>
            </a:r>
          </a:p>
          <a:p>
            <a:endParaRPr lang="cs-CZ" dirty="0"/>
          </a:p>
          <a:p>
            <a:r>
              <a:rPr lang="cs-CZ" dirty="0" smtClean="0"/>
              <a:t>Pantomima – žák gesty </a:t>
            </a:r>
            <a:r>
              <a:rPr lang="cs-CZ" dirty="0" smtClean="0"/>
              <a:t>ukazuje, </a:t>
            </a:r>
            <a:r>
              <a:rPr lang="cs-CZ" dirty="0" smtClean="0"/>
              <a:t>co má na kartě. Během pantomimy nesmí vyslovit slovo nebo přímo ukázat na určitou věc.</a:t>
            </a:r>
          </a:p>
          <a:p>
            <a:endParaRPr lang="cs-CZ" dirty="0"/>
          </a:p>
          <a:p>
            <a:r>
              <a:rPr lang="cs-CZ" dirty="0" smtClean="0"/>
              <a:t>Malování – při malování se nesmí používat písmena ani číslice. Záleží na domluvě, zda je možné využít různobarevné pastelky</a:t>
            </a:r>
            <a:r>
              <a:rPr lang="cs-CZ" dirty="0" smtClean="0"/>
              <a:t>. Při malování se nesmí mluvit.</a:t>
            </a:r>
            <a:endParaRPr lang="cs-CZ" dirty="0"/>
          </a:p>
        </p:txBody>
      </p:sp>
      <p:pic>
        <p:nvPicPr>
          <p:cNvPr id="3" name="Picture 8" descr="C:\Users\Admin\AppData\Local\Microsoft\Windows\Temporary Internet Files\Content.IE5\AM1I8PN9\MC90033261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196" y="4365103"/>
            <a:ext cx="449984" cy="537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" descr="C:\Users\Admin\AppData\Local\Microsoft\Windows\Temporary Internet Files\Content.IE5\MGI1UWGT\MC90024049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114" y="5110089"/>
            <a:ext cx="382405" cy="6231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C:\Users\Admin\AppData\Local\Microsoft\Windows\Temporary Internet Files\Content.IE5\GFW63OJB\MC900441754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868" y="6007550"/>
            <a:ext cx="484641" cy="4846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0688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1269905"/>
              </p:ext>
            </p:extLst>
          </p:nvPr>
        </p:nvGraphicFramePr>
        <p:xfrm>
          <a:off x="1403648" y="1340768"/>
          <a:ext cx="6480720" cy="4056754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240360"/>
                <a:gridCol w="3240360"/>
              </a:tblGrid>
              <a:tr h="1088249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školy: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ZŠ</a:t>
                      </a:r>
                      <a:r>
                        <a:rPr lang="cs-CZ" baseline="0" dirty="0" smtClean="0"/>
                        <a:t> a MŠ Unkovice, příspěvková organizace</a:t>
                      </a:r>
                    </a:p>
                    <a:p>
                      <a:r>
                        <a:rPr lang="cs-CZ" baseline="0" dirty="0" smtClean="0"/>
                        <a:t>Unkovice 28, p. Žabčice</a:t>
                      </a:r>
                      <a:endParaRPr lang="cs-CZ" dirty="0"/>
                    </a:p>
                  </a:txBody>
                  <a:tcPr/>
                </a:tc>
              </a:tr>
              <a:tr h="441346">
                <a:tc>
                  <a:txBody>
                    <a:bodyPr/>
                    <a:lstStyle/>
                    <a:p>
                      <a:r>
                        <a:rPr lang="cs-CZ" dirty="0" smtClean="0"/>
                        <a:t>Autor: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Bc. Jana Weisová</a:t>
                      </a:r>
                      <a:endParaRPr lang="cs-CZ" dirty="0"/>
                    </a:p>
                  </a:txBody>
                  <a:tcPr/>
                </a:tc>
              </a:tr>
              <a:tr h="441346">
                <a:tc>
                  <a:txBody>
                    <a:bodyPr/>
                    <a:lstStyle/>
                    <a:p>
                      <a:r>
                        <a:rPr lang="cs-CZ" dirty="0" smtClean="0"/>
                        <a:t>Název: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Dopravní</a:t>
                      </a:r>
                      <a:r>
                        <a:rPr lang="cs-CZ" baseline="0" dirty="0" smtClean="0"/>
                        <a:t> aktivity</a:t>
                      </a:r>
                      <a:endParaRPr lang="cs-CZ" dirty="0"/>
                    </a:p>
                  </a:txBody>
                  <a:tcPr/>
                </a:tc>
              </a:tr>
              <a:tr h="761775">
                <a:tc>
                  <a:txBody>
                    <a:bodyPr/>
                    <a:lstStyle/>
                    <a:p>
                      <a:r>
                        <a:rPr lang="cs-CZ" dirty="0" smtClean="0"/>
                        <a:t>Vytvořeno:</a:t>
                      </a:r>
                    </a:p>
                    <a:p>
                      <a:r>
                        <a:rPr lang="cs-CZ" dirty="0" err="1" smtClean="0"/>
                        <a:t>Odpilotováno</a:t>
                      </a:r>
                      <a:r>
                        <a:rPr lang="cs-CZ" dirty="0" smtClean="0"/>
                        <a:t>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08/2012</a:t>
                      </a:r>
                    </a:p>
                  </a:txBody>
                  <a:tcPr/>
                </a:tc>
              </a:tr>
              <a:tr h="441346">
                <a:tc>
                  <a:txBody>
                    <a:bodyPr/>
                    <a:lstStyle/>
                    <a:p>
                      <a:r>
                        <a:rPr lang="cs-CZ" dirty="0" smtClean="0"/>
                        <a:t>Téma: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Dopravní výchova</a:t>
                      </a:r>
                      <a:endParaRPr lang="cs-CZ" dirty="0"/>
                    </a:p>
                  </a:txBody>
                  <a:tcPr/>
                </a:tc>
              </a:tr>
              <a:tr h="441346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</a:t>
                      </a:r>
                      <a:r>
                        <a:rPr lang="cs-CZ" baseline="0" dirty="0" smtClean="0"/>
                        <a:t> oblast</a:t>
                      </a:r>
                      <a:r>
                        <a:rPr lang="cs-CZ" dirty="0" smtClean="0"/>
                        <a:t>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Člověk a jeho svět</a:t>
                      </a:r>
                      <a:endParaRPr lang="cs-CZ" dirty="0"/>
                    </a:p>
                  </a:txBody>
                  <a:tcPr/>
                </a:tc>
              </a:tr>
              <a:tr h="441346">
                <a:tc>
                  <a:txBody>
                    <a:bodyPr/>
                    <a:lstStyle/>
                    <a:p>
                      <a:r>
                        <a:rPr lang="cs-CZ" dirty="0" smtClean="0"/>
                        <a:t>Číslo projektu: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CZ.1.07/1.4.00/21.2463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21044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Dopravní aktivity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opakování</a:t>
            </a:r>
            <a:endParaRPr lang="cs-CZ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1741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tužka zahnutá dolů 1"/>
          <p:cNvSpPr/>
          <p:nvPr/>
        </p:nvSpPr>
        <p:spPr>
          <a:xfrm>
            <a:off x="7849376" y="499739"/>
            <a:ext cx="1294624" cy="825938"/>
          </a:xfrm>
          <a:prstGeom prst="ellipseRibbon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CÍL</a:t>
            </a:r>
            <a:endParaRPr lang="cs-CZ" dirty="0"/>
          </a:p>
        </p:txBody>
      </p:sp>
      <p:sp>
        <p:nvSpPr>
          <p:cNvPr id="3" name="Vývojový diagram: děrná páska 2"/>
          <p:cNvSpPr/>
          <p:nvPr/>
        </p:nvSpPr>
        <p:spPr>
          <a:xfrm>
            <a:off x="634345" y="5140222"/>
            <a:ext cx="1080120" cy="1584176"/>
          </a:xfrm>
          <a:prstGeom prst="flowChartPunchedTap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Vývojový diagram: děrná páska 7"/>
          <p:cNvSpPr/>
          <p:nvPr/>
        </p:nvSpPr>
        <p:spPr>
          <a:xfrm>
            <a:off x="1714465" y="5089986"/>
            <a:ext cx="1080120" cy="1584176"/>
          </a:xfrm>
          <a:prstGeom prst="flowChartPunchedTap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Vývojový diagram: děrná páska 8"/>
          <p:cNvSpPr/>
          <p:nvPr/>
        </p:nvSpPr>
        <p:spPr>
          <a:xfrm>
            <a:off x="2793769" y="5078898"/>
            <a:ext cx="1080120" cy="1584176"/>
          </a:xfrm>
          <a:prstGeom prst="flowChartPunchedTap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Vývojový diagram: děrná páska 9"/>
          <p:cNvSpPr/>
          <p:nvPr/>
        </p:nvSpPr>
        <p:spPr>
          <a:xfrm>
            <a:off x="3870950" y="5088975"/>
            <a:ext cx="1080120" cy="1584176"/>
          </a:xfrm>
          <a:prstGeom prst="flowChartPunchedTap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Vývojový diagram: děrná páska 10"/>
          <p:cNvSpPr/>
          <p:nvPr/>
        </p:nvSpPr>
        <p:spPr>
          <a:xfrm>
            <a:off x="4951070" y="5078898"/>
            <a:ext cx="1080120" cy="1584176"/>
          </a:xfrm>
          <a:prstGeom prst="flowChartPunchedTap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Vývojový diagram: děrná páska 11"/>
          <p:cNvSpPr/>
          <p:nvPr/>
        </p:nvSpPr>
        <p:spPr>
          <a:xfrm>
            <a:off x="6031190" y="5061116"/>
            <a:ext cx="1080120" cy="1584176"/>
          </a:xfrm>
          <a:prstGeom prst="flowChartPunchedTap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Vývojový diagram: děrná páska 12"/>
          <p:cNvSpPr/>
          <p:nvPr/>
        </p:nvSpPr>
        <p:spPr>
          <a:xfrm>
            <a:off x="7111310" y="5028257"/>
            <a:ext cx="1080120" cy="1584176"/>
          </a:xfrm>
          <a:prstGeom prst="flowChartPunchedTap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Vývojový diagram: děrná páska 13"/>
          <p:cNvSpPr/>
          <p:nvPr/>
        </p:nvSpPr>
        <p:spPr>
          <a:xfrm>
            <a:off x="7111310" y="3789040"/>
            <a:ext cx="1080120" cy="1584176"/>
          </a:xfrm>
          <a:prstGeom prst="flowChartPunchedTap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Vývojový diagram: děrná páska 14"/>
          <p:cNvSpPr/>
          <p:nvPr/>
        </p:nvSpPr>
        <p:spPr>
          <a:xfrm>
            <a:off x="7111310" y="2564904"/>
            <a:ext cx="1080120" cy="1584176"/>
          </a:xfrm>
          <a:prstGeom prst="flowChartPunchedTap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Vývojový diagram: děrná páska 28"/>
          <p:cNvSpPr/>
          <p:nvPr/>
        </p:nvSpPr>
        <p:spPr>
          <a:xfrm>
            <a:off x="632467" y="2705335"/>
            <a:ext cx="1080120" cy="1584176"/>
          </a:xfrm>
          <a:prstGeom prst="flowChartPunchedTap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Vývojový diagram: děrná páska 29"/>
          <p:cNvSpPr/>
          <p:nvPr/>
        </p:nvSpPr>
        <p:spPr>
          <a:xfrm>
            <a:off x="1712587" y="2655099"/>
            <a:ext cx="1080120" cy="1584176"/>
          </a:xfrm>
          <a:prstGeom prst="flowChartPunchedTap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Vývojový diagram: děrná páska 30"/>
          <p:cNvSpPr/>
          <p:nvPr/>
        </p:nvSpPr>
        <p:spPr>
          <a:xfrm>
            <a:off x="2791891" y="2644011"/>
            <a:ext cx="1080120" cy="1584176"/>
          </a:xfrm>
          <a:prstGeom prst="flowChartPunchedTap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Vývojový diagram: děrná páska 31"/>
          <p:cNvSpPr/>
          <p:nvPr/>
        </p:nvSpPr>
        <p:spPr>
          <a:xfrm>
            <a:off x="3869072" y="2654088"/>
            <a:ext cx="1080120" cy="1584176"/>
          </a:xfrm>
          <a:prstGeom prst="flowChartPunchedTap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Vývojový diagram: děrná páska 32"/>
          <p:cNvSpPr/>
          <p:nvPr/>
        </p:nvSpPr>
        <p:spPr>
          <a:xfrm>
            <a:off x="4949192" y="2644011"/>
            <a:ext cx="1080120" cy="1584176"/>
          </a:xfrm>
          <a:prstGeom prst="flowChartPunchedTap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Vývojový diagram: děrná páska 27"/>
          <p:cNvSpPr/>
          <p:nvPr/>
        </p:nvSpPr>
        <p:spPr>
          <a:xfrm>
            <a:off x="6031190" y="2620144"/>
            <a:ext cx="1080120" cy="1584176"/>
          </a:xfrm>
          <a:prstGeom prst="flowChartPunchedTap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Vývojový diagram: děrná páska 36"/>
          <p:cNvSpPr/>
          <p:nvPr/>
        </p:nvSpPr>
        <p:spPr>
          <a:xfrm>
            <a:off x="1714465" y="195738"/>
            <a:ext cx="1080120" cy="1584176"/>
          </a:xfrm>
          <a:prstGeom prst="flowChartPunchedTap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Vývojový diagram: děrná páska 37"/>
          <p:cNvSpPr/>
          <p:nvPr/>
        </p:nvSpPr>
        <p:spPr>
          <a:xfrm>
            <a:off x="2794585" y="145502"/>
            <a:ext cx="1080120" cy="1584176"/>
          </a:xfrm>
          <a:prstGeom prst="flowChartPunchedTap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Vývojový diagram: děrná páska 38"/>
          <p:cNvSpPr/>
          <p:nvPr/>
        </p:nvSpPr>
        <p:spPr>
          <a:xfrm>
            <a:off x="3873889" y="134414"/>
            <a:ext cx="1080120" cy="1584176"/>
          </a:xfrm>
          <a:prstGeom prst="flowChartPunchedTap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Vývojový diagram: děrná páska 39"/>
          <p:cNvSpPr/>
          <p:nvPr/>
        </p:nvSpPr>
        <p:spPr>
          <a:xfrm>
            <a:off x="4951070" y="144491"/>
            <a:ext cx="1080120" cy="1584176"/>
          </a:xfrm>
          <a:prstGeom prst="flowChartPunchedTap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Vývojový diagram: děrná páska 40"/>
          <p:cNvSpPr/>
          <p:nvPr/>
        </p:nvSpPr>
        <p:spPr>
          <a:xfrm>
            <a:off x="6031190" y="134414"/>
            <a:ext cx="1080120" cy="1584176"/>
          </a:xfrm>
          <a:prstGeom prst="flowChartPunchedTap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Vývojový diagram: děrná páska 35"/>
          <p:cNvSpPr/>
          <p:nvPr/>
        </p:nvSpPr>
        <p:spPr>
          <a:xfrm>
            <a:off x="7111310" y="116632"/>
            <a:ext cx="1080120" cy="1584176"/>
          </a:xfrm>
          <a:prstGeom prst="flowChartPunchedTap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Vývojový diagram: děrná páska 43"/>
          <p:cNvSpPr/>
          <p:nvPr/>
        </p:nvSpPr>
        <p:spPr>
          <a:xfrm>
            <a:off x="634345" y="1434955"/>
            <a:ext cx="1080120" cy="1584176"/>
          </a:xfrm>
          <a:prstGeom prst="flowChartPunchedTap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Vývojový diagram: děrná páska 44"/>
          <p:cNvSpPr/>
          <p:nvPr/>
        </p:nvSpPr>
        <p:spPr>
          <a:xfrm>
            <a:off x="634345" y="195738"/>
            <a:ext cx="1080120" cy="1584176"/>
          </a:xfrm>
          <a:prstGeom prst="flowChartPunchedTap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9" name="Picture 5" descr="C:\Users\Admin\AppData\Local\Microsoft\Windows\Temporary Internet Files\Content.IE5\MGI1UWGT\MC90024049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738" y="1722128"/>
            <a:ext cx="603343" cy="983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5" descr="C:\Users\Admin\AppData\Local\Microsoft\Windows\Temporary Internet Files\Content.IE5\MGI1UWGT\MC90024049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6960" y="5390470"/>
            <a:ext cx="603343" cy="983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Admin\AppData\Local\Microsoft\Windows\Temporary Internet Files\Content.IE5\GFW63OJB\MC900441754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6794" y="5549225"/>
            <a:ext cx="668672" cy="66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Admin\AppData\Local\Microsoft\Windows\Temporary Internet Files\Content.IE5\AM1I8PN9\MC90033261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2569" y="5373216"/>
            <a:ext cx="773125" cy="924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8" descr="C:\Users\Admin\AppData\Local\Microsoft\Windows\Temporary Internet Files\Content.IE5\AM1I8PN9\MC90033261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2341" y="446718"/>
            <a:ext cx="773125" cy="924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8" descr="C:\Users\Admin\AppData\Local\Microsoft\Windows\Temporary Internet Files\Content.IE5\AM1I8PN9\MC90033261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842" y="446719"/>
            <a:ext cx="773125" cy="924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8" descr="C:\Users\Admin\AppData\Local\Microsoft\Windows\Temporary Internet Files\Content.IE5\AM1I8PN9\MC90033261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7962" y="3010747"/>
            <a:ext cx="773125" cy="924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8" descr="C:\Users\Admin\AppData\Local\Microsoft\Windows\Temporary Internet Files\Content.IE5\AM1I8PN9\MC90033261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4687" y="2974098"/>
            <a:ext cx="773125" cy="924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6" name="Picture 8" descr="C:\Users\Admin\AppData\Local\Microsoft\Windows\Temporary Internet Files\Content.IE5\AM1I8PN9\MC90033261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842" y="5419062"/>
            <a:ext cx="773125" cy="924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" name="Picture 5" descr="C:\Users\Admin\AppData\Local\Microsoft\Windows\Temporary Internet Files\Content.IE5\MGI1UWGT\MC90024049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2853" y="5373216"/>
            <a:ext cx="603343" cy="983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" name="Picture 5" descr="C:\Users\Admin\AppData\Local\Microsoft\Windows\Temporary Internet Files\Content.IE5\MGI1UWGT\MC90024049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4687" y="434898"/>
            <a:ext cx="603343" cy="983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" name="Picture 5" descr="C:\Users\Admin\AppData\Local\Microsoft\Windows\Temporary Internet Files\Content.IE5\MGI1UWGT\MC90024049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0278" y="417116"/>
            <a:ext cx="603343" cy="983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Picture 5" descr="C:\Users\Admin\AppData\Local\Microsoft\Windows\Temporary Internet Files\Content.IE5\MGI1UWGT\MC90024049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0279" y="2914892"/>
            <a:ext cx="603343" cy="983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" name="Picture 5" descr="C:\Users\Admin\AppData\Local\Microsoft\Windows\Temporary Internet Files\Content.IE5\MGI1UWGT\MC90024049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3871" y="2919084"/>
            <a:ext cx="603343" cy="983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3" name="Picture 5" descr="C:\Users\Admin\AppData\Local\Microsoft\Windows\Temporary Internet Files\Content.IE5\MGI1UWGT\MC90024049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4106779"/>
            <a:ext cx="603343" cy="983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Picture 5" descr="C:\Users\Admin\AppData\Local\Microsoft\Windows\Temporary Internet Files\Content.IE5\MGI1UWGT\MC90024049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3555" y="5343612"/>
            <a:ext cx="603343" cy="983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" name="Picture 6" descr="C:\Users\Admin\AppData\Local\Microsoft\Windows\Temporary Internet Files\Content.IE5\GFW63OJB\MC900441754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7034" y="574382"/>
            <a:ext cx="668672" cy="66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6" name="Picture 6" descr="C:\Users\Admin\AppData\Local\Microsoft\Windows\Temporary Internet Files\Content.IE5\GFW63OJB\MC900441754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7022" y="574382"/>
            <a:ext cx="668672" cy="66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7" name="Picture 6" descr="C:\Users\Admin\AppData\Local\Microsoft\Windows\Temporary Internet Files\Content.IE5\GFW63OJB\MC900441754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7962" y="653490"/>
            <a:ext cx="668672" cy="66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8" name="Picture 6" descr="C:\Users\Admin\AppData\Local\Microsoft\Windows\Temporary Internet Files\Content.IE5\GFW63OJB\MC900441754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2295" y="3131365"/>
            <a:ext cx="668672" cy="66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6" descr="C:\Users\Admin\AppData\Local\Microsoft\Windows\Temporary Internet Files\Content.IE5\GFW63OJB\MC900441754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1524" y="3022656"/>
            <a:ext cx="668672" cy="66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" name="Picture 6" descr="C:\Users\Admin\AppData\Local\Microsoft\Windows\Temporary Internet Files\Content.IE5\GFW63OJB\MC900441754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7034" y="2930555"/>
            <a:ext cx="668672" cy="66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" name="Picture 6" descr="C:\Users\Admin\AppData\Local\Microsoft\Windows\Temporary Internet Files\Content.IE5\GFW63OJB\MC900441754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3219" y="5459650"/>
            <a:ext cx="668672" cy="66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5335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3"/>
          <p:cNvGrpSpPr/>
          <p:nvPr/>
        </p:nvGrpSpPr>
        <p:grpSpPr>
          <a:xfrm>
            <a:off x="395536" y="1019200"/>
            <a:ext cx="4032448" cy="5328592"/>
            <a:chOff x="683568" y="1052736"/>
            <a:chExt cx="4032448" cy="5328592"/>
          </a:xfrm>
        </p:grpSpPr>
        <p:sp>
          <p:nvSpPr>
            <p:cNvPr id="3" name="Obdélník 2"/>
            <p:cNvSpPr/>
            <p:nvPr/>
          </p:nvSpPr>
          <p:spPr>
            <a:xfrm>
              <a:off x="683568" y="1052736"/>
              <a:ext cx="4032448" cy="532859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" name="Svislý svitek 1"/>
            <p:cNvSpPr/>
            <p:nvPr/>
          </p:nvSpPr>
          <p:spPr>
            <a:xfrm>
              <a:off x="827584" y="1556792"/>
              <a:ext cx="3600400" cy="4248472"/>
            </a:xfrm>
            <a:prstGeom prst="verticalScroll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12000" b="1" dirty="0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solidFill>
                    <a:schemeClr val="accent6">
                      <a:lumMod val="75000"/>
                    </a:schemeClr>
                  </a:solidFill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rPr>
                <a:t>2</a:t>
              </a:r>
            </a:p>
          </p:txBody>
        </p:sp>
      </p:grpSp>
      <p:grpSp>
        <p:nvGrpSpPr>
          <p:cNvPr id="5" name="Skupina 4"/>
          <p:cNvGrpSpPr/>
          <p:nvPr/>
        </p:nvGrpSpPr>
        <p:grpSpPr>
          <a:xfrm>
            <a:off x="4792216" y="1019200"/>
            <a:ext cx="4032448" cy="5328592"/>
            <a:chOff x="683568" y="1052736"/>
            <a:chExt cx="4032448" cy="5328592"/>
          </a:xfrm>
        </p:grpSpPr>
        <p:sp>
          <p:nvSpPr>
            <p:cNvPr id="6" name="Obdélník 5"/>
            <p:cNvSpPr/>
            <p:nvPr/>
          </p:nvSpPr>
          <p:spPr>
            <a:xfrm>
              <a:off x="683568" y="1052736"/>
              <a:ext cx="4032448" cy="532859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" name="Svislý svitek 6"/>
            <p:cNvSpPr/>
            <p:nvPr/>
          </p:nvSpPr>
          <p:spPr>
            <a:xfrm>
              <a:off x="827584" y="1556792"/>
              <a:ext cx="3600400" cy="4248472"/>
            </a:xfrm>
            <a:prstGeom prst="verticalScroll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12000" b="1" dirty="0" smtClean="0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solidFill>
                    <a:schemeClr val="accent6">
                      <a:lumMod val="75000"/>
                    </a:schemeClr>
                  </a:solidFill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rPr>
                <a:t>3</a:t>
              </a:r>
              <a:endParaRPr lang="cs-CZ" sz="120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92082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3"/>
          <p:cNvGrpSpPr/>
          <p:nvPr/>
        </p:nvGrpSpPr>
        <p:grpSpPr>
          <a:xfrm>
            <a:off x="395536" y="1019200"/>
            <a:ext cx="4032448" cy="5328592"/>
            <a:chOff x="683568" y="1052736"/>
            <a:chExt cx="4032448" cy="5328592"/>
          </a:xfrm>
        </p:grpSpPr>
        <p:sp>
          <p:nvSpPr>
            <p:cNvPr id="3" name="Obdélník 2"/>
            <p:cNvSpPr/>
            <p:nvPr/>
          </p:nvSpPr>
          <p:spPr>
            <a:xfrm>
              <a:off x="683568" y="1052736"/>
              <a:ext cx="4032448" cy="532859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" name="Svislý svitek 1"/>
            <p:cNvSpPr/>
            <p:nvPr/>
          </p:nvSpPr>
          <p:spPr>
            <a:xfrm>
              <a:off x="827584" y="1556792"/>
              <a:ext cx="3600400" cy="4248472"/>
            </a:xfrm>
            <a:prstGeom prst="verticalScroll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12000" b="1" dirty="0" smtClean="0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solidFill>
                    <a:schemeClr val="accent6">
                      <a:lumMod val="75000"/>
                    </a:schemeClr>
                  </a:solidFill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rPr>
                <a:t>4</a:t>
              </a:r>
              <a:endParaRPr lang="cs-CZ" sz="120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</p:grpSp>
      <p:grpSp>
        <p:nvGrpSpPr>
          <p:cNvPr id="26" name="Skupina 25"/>
          <p:cNvGrpSpPr/>
          <p:nvPr/>
        </p:nvGrpSpPr>
        <p:grpSpPr>
          <a:xfrm>
            <a:off x="4792216" y="1051667"/>
            <a:ext cx="4032448" cy="5328592"/>
            <a:chOff x="4792216" y="1051667"/>
            <a:chExt cx="4032448" cy="5328592"/>
          </a:xfrm>
        </p:grpSpPr>
        <p:grpSp>
          <p:nvGrpSpPr>
            <p:cNvPr id="5" name="Skupina 4"/>
            <p:cNvGrpSpPr/>
            <p:nvPr/>
          </p:nvGrpSpPr>
          <p:grpSpPr>
            <a:xfrm>
              <a:off x="4792216" y="1051667"/>
              <a:ext cx="4032448" cy="5328592"/>
              <a:chOff x="683568" y="1052736"/>
              <a:chExt cx="4032448" cy="5328592"/>
            </a:xfrm>
            <a:noFill/>
          </p:grpSpPr>
          <p:sp>
            <p:nvSpPr>
              <p:cNvPr id="6" name="Obdélník 5"/>
              <p:cNvSpPr/>
              <p:nvPr/>
            </p:nvSpPr>
            <p:spPr>
              <a:xfrm>
                <a:off x="683568" y="1052736"/>
                <a:ext cx="4032448" cy="5328592"/>
              </a:xfrm>
              <a:prstGeom prst="rect">
                <a:avLst/>
              </a:prstGeom>
              <a:grp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7" name="Svislý svitek 6"/>
              <p:cNvSpPr/>
              <p:nvPr/>
            </p:nvSpPr>
            <p:spPr>
              <a:xfrm>
                <a:off x="899592" y="1537010"/>
                <a:ext cx="3600400" cy="4248472"/>
              </a:xfrm>
              <a:prstGeom prst="verticalScroll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 sz="12000" b="1" dirty="0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solidFill>
                    <a:schemeClr val="accent6">
                      <a:lumMod val="75000"/>
                    </a:schemeClr>
                  </a:solidFill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endParaRPr>
              </a:p>
            </p:txBody>
          </p:sp>
        </p:grpSp>
        <p:sp>
          <p:nvSpPr>
            <p:cNvPr id="12" name="Zaoblený obdélník 11"/>
            <p:cNvSpPr/>
            <p:nvPr/>
          </p:nvSpPr>
          <p:spPr>
            <a:xfrm>
              <a:off x="5520822" y="2348880"/>
              <a:ext cx="864096" cy="576064"/>
            </a:xfrm>
            <a:prstGeom prst="roundRect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1" name="Picture 8" descr="C:\Users\Admin\AppData\Local\Microsoft\Windows\Temporary Internet Files\Content.IE5\AM1I8PN9\MC900332612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47935" y="2391983"/>
              <a:ext cx="409870" cy="4898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" name="Zaoblený obdélník 12"/>
            <p:cNvSpPr/>
            <p:nvPr/>
          </p:nvSpPr>
          <p:spPr>
            <a:xfrm>
              <a:off x="5520822" y="3139899"/>
              <a:ext cx="864096" cy="576064"/>
            </a:xfrm>
            <a:prstGeom prst="roundRect">
              <a:avLst/>
            </a:prstGeom>
            <a:solidFill>
              <a:srgbClr val="00B05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4" name="Zaoblený obdélník 13"/>
            <p:cNvSpPr/>
            <p:nvPr/>
          </p:nvSpPr>
          <p:spPr>
            <a:xfrm>
              <a:off x="5522920" y="3935868"/>
              <a:ext cx="864096" cy="576064"/>
            </a:xfrm>
            <a:prstGeom prst="roundRect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5" name="Zaoblený obdélník 14"/>
            <p:cNvSpPr/>
            <p:nvPr/>
          </p:nvSpPr>
          <p:spPr>
            <a:xfrm>
              <a:off x="5522920" y="4725389"/>
              <a:ext cx="864096" cy="576064"/>
            </a:xfrm>
            <a:prstGeom prst="round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6" name="Picture 5" descr="C:\Users\Admin\AppData\Local\Microsoft\Windows\Temporary Internet Files\Content.IE5\MGI1UWGT\MC900240497[1].wm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28139" y="3182129"/>
              <a:ext cx="355771" cy="49160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" name="Picture 5" descr="C:\Users\Admin\AppData\Local\Microsoft\Windows\Temporary Internet Files\Content.IE5\MGI1UWGT\MC900240497[1].wm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47935" y="3978098"/>
              <a:ext cx="355771" cy="49160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8" name="Picture 6" descr="C:\Users\Admin\AppData\Local\Microsoft\Windows\Temporary Internet Files\Content.IE5\GFW63OJB\MC900441754[1]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28139" y="4798588"/>
              <a:ext cx="429666" cy="42966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" name="Zaoblený obdélník 7"/>
            <p:cNvSpPr/>
            <p:nvPr/>
          </p:nvSpPr>
          <p:spPr>
            <a:xfrm>
              <a:off x="6387016" y="2348880"/>
              <a:ext cx="1641368" cy="576064"/>
            </a:xfrm>
            <a:prstGeom prst="round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0" name="Zaoblený obdélník 19"/>
            <p:cNvSpPr/>
            <p:nvPr/>
          </p:nvSpPr>
          <p:spPr>
            <a:xfrm>
              <a:off x="6387016" y="3139898"/>
              <a:ext cx="1641368" cy="576064"/>
            </a:xfrm>
            <a:prstGeom prst="round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1" name="Zaoblený obdélník 20"/>
            <p:cNvSpPr/>
            <p:nvPr/>
          </p:nvSpPr>
          <p:spPr>
            <a:xfrm>
              <a:off x="6387016" y="3935868"/>
              <a:ext cx="1641368" cy="576064"/>
            </a:xfrm>
            <a:prstGeom prst="round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2" name="Zaoblený obdélník 21"/>
            <p:cNvSpPr/>
            <p:nvPr/>
          </p:nvSpPr>
          <p:spPr>
            <a:xfrm>
              <a:off x="6387016" y="4725389"/>
              <a:ext cx="1641368" cy="576064"/>
            </a:xfrm>
            <a:prstGeom prst="round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9" name="TextovéPole 8"/>
            <p:cNvSpPr txBox="1"/>
            <p:nvPr/>
          </p:nvSpPr>
          <p:spPr>
            <a:xfrm>
              <a:off x="6470650" y="2498411"/>
              <a:ext cx="144016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 smtClean="0"/>
                <a:t>Cyklistická helma.</a:t>
              </a:r>
              <a:endParaRPr lang="cs-CZ" sz="1200" dirty="0"/>
            </a:p>
          </p:txBody>
        </p:sp>
        <p:sp>
          <p:nvSpPr>
            <p:cNvPr id="23" name="TextovéPole 22"/>
            <p:cNvSpPr txBox="1"/>
            <p:nvPr/>
          </p:nvSpPr>
          <p:spPr>
            <a:xfrm>
              <a:off x="6494111" y="3198657"/>
              <a:ext cx="144016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 smtClean="0"/>
                <a:t>Přechod pro chodce.</a:t>
              </a:r>
              <a:endParaRPr lang="cs-CZ" sz="1200" dirty="0"/>
            </a:p>
          </p:txBody>
        </p:sp>
        <p:sp>
          <p:nvSpPr>
            <p:cNvPr id="24" name="TextovéPole 23"/>
            <p:cNvSpPr txBox="1"/>
            <p:nvPr/>
          </p:nvSpPr>
          <p:spPr>
            <a:xfrm>
              <a:off x="6487620" y="4085399"/>
              <a:ext cx="144016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 smtClean="0">
                  <a:solidFill>
                    <a:srgbClr val="FF0000"/>
                  </a:solidFill>
                </a:rPr>
                <a:t>Auto dlouho brzdí.</a:t>
              </a:r>
              <a:endParaRPr lang="cs-CZ" sz="1200" dirty="0">
                <a:solidFill>
                  <a:srgbClr val="FF0000"/>
                </a:solidFill>
              </a:endParaRPr>
            </a:p>
          </p:txBody>
        </p:sp>
        <p:sp>
          <p:nvSpPr>
            <p:cNvPr id="25" name="TextovéPole 24"/>
            <p:cNvSpPr txBox="1"/>
            <p:nvPr/>
          </p:nvSpPr>
          <p:spPr>
            <a:xfrm>
              <a:off x="6494111" y="4874921"/>
              <a:ext cx="144016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 smtClean="0"/>
                <a:t>Reflexní prvky.</a:t>
              </a:r>
              <a:endParaRPr lang="cs-CZ" sz="1200" dirty="0"/>
            </a:p>
          </p:txBody>
        </p:sp>
      </p:grpSp>
    </p:spTree>
    <p:extLst>
      <p:ext uri="{BB962C8B-B14F-4D97-AF65-F5344CB8AC3E}">
        <p14:creationId xmlns:p14="http://schemas.microsoft.com/office/powerpoint/2010/main" val="528790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Skupina 41"/>
          <p:cNvGrpSpPr/>
          <p:nvPr/>
        </p:nvGrpSpPr>
        <p:grpSpPr>
          <a:xfrm>
            <a:off x="467544" y="1051667"/>
            <a:ext cx="8357120" cy="5328592"/>
            <a:chOff x="467544" y="1051667"/>
            <a:chExt cx="8357120" cy="5328592"/>
          </a:xfrm>
        </p:grpSpPr>
        <p:grpSp>
          <p:nvGrpSpPr>
            <p:cNvPr id="3" name="Skupina 2"/>
            <p:cNvGrpSpPr/>
            <p:nvPr/>
          </p:nvGrpSpPr>
          <p:grpSpPr>
            <a:xfrm>
              <a:off x="4792216" y="1051667"/>
              <a:ext cx="4032448" cy="5328592"/>
              <a:chOff x="683568" y="1052736"/>
              <a:chExt cx="4032448" cy="5328592"/>
            </a:xfrm>
            <a:noFill/>
          </p:grpSpPr>
          <p:sp>
            <p:nvSpPr>
              <p:cNvPr id="20" name="Obdélník 19"/>
              <p:cNvSpPr/>
              <p:nvPr/>
            </p:nvSpPr>
            <p:spPr>
              <a:xfrm>
                <a:off x="683568" y="1052736"/>
                <a:ext cx="4032448" cy="5328592"/>
              </a:xfrm>
              <a:prstGeom prst="rect">
                <a:avLst/>
              </a:prstGeom>
              <a:grp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1" name="Svislý svitek 20"/>
              <p:cNvSpPr/>
              <p:nvPr/>
            </p:nvSpPr>
            <p:spPr>
              <a:xfrm>
                <a:off x="899592" y="1537010"/>
                <a:ext cx="3600400" cy="4248472"/>
              </a:xfrm>
              <a:prstGeom prst="verticalScroll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 sz="12000" b="1" dirty="0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solidFill>
                    <a:schemeClr val="accent6">
                      <a:lumMod val="75000"/>
                    </a:schemeClr>
                  </a:solidFill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endParaRPr>
              </a:p>
            </p:txBody>
          </p:sp>
        </p:grpSp>
        <p:sp>
          <p:nvSpPr>
            <p:cNvPr id="4" name="Zaoblený obdélník 3"/>
            <p:cNvSpPr/>
            <p:nvPr/>
          </p:nvSpPr>
          <p:spPr>
            <a:xfrm>
              <a:off x="5520822" y="2348880"/>
              <a:ext cx="864096" cy="576064"/>
            </a:xfrm>
            <a:prstGeom prst="roundRect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5" name="Picture 8" descr="C:\Users\Admin\AppData\Local\Microsoft\Windows\Temporary Internet Files\Content.IE5\AM1I8PN9\MC900332612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47935" y="2391983"/>
              <a:ext cx="409870" cy="4898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Zaoblený obdélník 5"/>
            <p:cNvSpPr/>
            <p:nvPr/>
          </p:nvSpPr>
          <p:spPr>
            <a:xfrm>
              <a:off x="5520822" y="3139899"/>
              <a:ext cx="864096" cy="576064"/>
            </a:xfrm>
            <a:prstGeom prst="roundRect">
              <a:avLst/>
            </a:prstGeom>
            <a:solidFill>
              <a:srgbClr val="00B05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" name="Zaoblený obdélník 6"/>
            <p:cNvSpPr/>
            <p:nvPr/>
          </p:nvSpPr>
          <p:spPr>
            <a:xfrm>
              <a:off x="5522920" y="3935868"/>
              <a:ext cx="864096" cy="576064"/>
            </a:xfrm>
            <a:prstGeom prst="roundRect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" name="Zaoblený obdélník 7"/>
            <p:cNvSpPr/>
            <p:nvPr/>
          </p:nvSpPr>
          <p:spPr>
            <a:xfrm>
              <a:off x="5522920" y="4725389"/>
              <a:ext cx="864096" cy="576064"/>
            </a:xfrm>
            <a:prstGeom prst="round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9" name="Picture 5" descr="C:\Users\Admin\AppData\Local\Microsoft\Windows\Temporary Internet Files\Content.IE5\MGI1UWGT\MC900240497[1].wm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28139" y="3182129"/>
              <a:ext cx="355771" cy="49160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5" descr="C:\Users\Admin\AppData\Local\Microsoft\Windows\Temporary Internet Files\Content.IE5\MGI1UWGT\MC900240497[1].wm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47935" y="3978098"/>
              <a:ext cx="355771" cy="49160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" name="Picture 6" descr="C:\Users\Admin\AppData\Local\Microsoft\Windows\Temporary Internet Files\Content.IE5\GFW63OJB\MC900441754[1]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28139" y="4798588"/>
              <a:ext cx="429666" cy="42966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2" name="Zaoblený obdélník 11"/>
            <p:cNvSpPr/>
            <p:nvPr/>
          </p:nvSpPr>
          <p:spPr>
            <a:xfrm>
              <a:off x="6387016" y="2348880"/>
              <a:ext cx="1641368" cy="576064"/>
            </a:xfrm>
            <a:prstGeom prst="round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3" name="Zaoblený obdélník 12"/>
            <p:cNvSpPr/>
            <p:nvPr/>
          </p:nvSpPr>
          <p:spPr>
            <a:xfrm>
              <a:off x="6387016" y="3139898"/>
              <a:ext cx="1641368" cy="576064"/>
            </a:xfrm>
            <a:prstGeom prst="round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4" name="Zaoblený obdélník 13"/>
            <p:cNvSpPr/>
            <p:nvPr/>
          </p:nvSpPr>
          <p:spPr>
            <a:xfrm>
              <a:off x="6387016" y="3935868"/>
              <a:ext cx="1641368" cy="576064"/>
            </a:xfrm>
            <a:prstGeom prst="round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5" name="Zaoblený obdélník 14"/>
            <p:cNvSpPr/>
            <p:nvPr/>
          </p:nvSpPr>
          <p:spPr>
            <a:xfrm>
              <a:off x="6387016" y="4725389"/>
              <a:ext cx="1641368" cy="576064"/>
            </a:xfrm>
            <a:prstGeom prst="round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6" name="TextovéPole 15"/>
            <p:cNvSpPr txBox="1"/>
            <p:nvPr/>
          </p:nvSpPr>
          <p:spPr>
            <a:xfrm>
              <a:off x="6487620" y="2420175"/>
              <a:ext cx="144016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 smtClean="0"/>
                <a:t>Stop! Dej přednost v jízdě!</a:t>
              </a:r>
              <a:endParaRPr lang="cs-CZ" sz="1200" dirty="0"/>
            </a:p>
          </p:txBody>
        </p:sp>
        <p:sp>
          <p:nvSpPr>
            <p:cNvPr id="17" name="TextovéPole 16"/>
            <p:cNvSpPr txBox="1"/>
            <p:nvPr/>
          </p:nvSpPr>
          <p:spPr>
            <a:xfrm>
              <a:off x="6494111" y="3289430"/>
              <a:ext cx="144016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 smtClean="0"/>
                <a:t>Bruslař jezdí vpravo.</a:t>
              </a:r>
              <a:endParaRPr lang="cs-CZ" sz="1200" dirty="0"/>
            </a:p>
          </p:txBody>
        </p:sp>
        <p:sp>
          <p:nvSpPr>
            <p:cNvPr id="18" name="TextovéPole 17"/>
            <p:cNvSpPr txBox="1"/>
            <p:nvPr/>
          </p:nvSpPr>
          <p:spPr>
            <a:xfrm>
              <a:off x="6487620" y="4085399"/>
              <a:ext cx="144016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 smtClean="0"/>
                <a:t>Autosedačka.</a:t>
              </a:r>
              <a:endParaRPr lang="cs-CZ" sz="1200" dirty="0"/>
            </a:p>
          </p:txBody>
        </p:sp>
        <p:sp>
          <p:nvSpPr>
            <p:cNvPr id="19" name="TextovéPole 18"/>
            <p:cNvSpPr txBox="1"/>
            <p:nvPr/>
          </p:nvSpPr>
          <p:spPr>
            <a:xfrm>
              <a:off x="6494111" y="4874921"/>
              <a:ext cx="144016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 smtClean="0">
                  <a:solidFill>
                    <a:srgbClr val="FF0000"/>
                  </a:solidFill>
                </a:rPr>
                <a:t>112</a:t>
              </a:r>
              <a:endParaRPr lang="cs-CZ" sz="1200" dirty="0">
                <a:solidFill>
                  <a:srgbClr val="FF0000"/>
                </a:solidFill>
              </a:endParaRPr>
            </a:p>
          </p:txBody>
        </p:sp>
        <p:grpSp>
          <p:nvGrpSpPr>
            <p:cNvPr id="23" name="Skupina 22"/>
            <p:cNvGrpSpPr/>
            <p:nvPr/>
          </p:nvGrpSpPr>
          <p:grpSpPr>
            <a:xfrm>
              <a:off x="467544" y="1051667"/>
              <a:ext cx="4032448" cy="5328592"/>
              <a:chOff x="683568" y="1052736"/>
              <a:chExt cx="4032448" cy="5328592"/>
            </a:xfrm>
            <a:noFill/>
          </p:grpSpPr>
          <p:sp>
            <p:nvSpPr>
              <p:cNvPr id="40" name="Obdélník 39"/>
              <p:cNvSpPr/>
              <p:nvPr/>
            </p:nvSpPr>
            <p:spPr>
              <a:xfrm>
                <a:off x="683568" y="1052736"/>
                <a:ext cx="4032448" cy="5328592"/>
              </a:xfrm>
              <a:prstGeom prst="rect">
                <a:avLst/>
              </a:prstGeom>
              <a:grp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41" name="Svislý svitek 40"/>
              <p:cNvSpPr/>
              <p:nvPr/>
            </p:nvSpPr>
            <p:spPr>
              <a:xfrm>
                <a:off x="899592" y="1537010"/>
                <a:ext cx="3600400" cy="4248472"/>
              </a:xfrm>
              <a:prstGeom prst="verticalScroll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 sz="12000" b="1" dirty="0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solidFill>
                    <a:schemeClr val="accent6">
                      <a:lumMod val="75000"/>
                    </a:schemeClr>
                  </a:solidFill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endParaRPr>
              </a:p>
            </p:txBody>
          </p:sp>
        </p:grpSp>
        <p:sp>
          <p:nvSpPr>
            <p:cNvPr id="24" name="Zaoblený obdélník 23"/>
            <p:cNvSpPr/>
            <p:nvPr/>
          </p:nvSpPr>
          <p:spPr>
            <a:xfrm>
              <a:off x="1196150" y="2348880"/>
              <a:ext cx="864096" cy="576064"/>
            </a:xfrm>
            <a:prstGeom prst="roundRect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25" name="Picture 8" descr="C:\Users\Admin\AppData\Local\Microsoft\Windows\Temporary Internet Files\Content.IE5\AM1I8PN9\MC900332612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23263" y="2391983"/>
              <a:ext cx="409870" cy="4898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6" name="Zaoblený obdélník 25"/>
            <p:cNvSpPr/>
            <p:nvPr/>
          </p:nvSpPr>
          <p:spPr>
            <a:xfrm>
              <a:off x="1196150" y="3139899"/>
              <a:ext cx="864096" cy="576064"/>
            </a:xfrm>
            <a:prstGeom prst="roundRect">
              <a:avLst/>
            </a:prstGeom>
            <a:solidFill>
              <a:srgbClr val="00B05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7" name="Zaoblený obdélník 26"/>
            <p:cNvSpPr/>
            <p:nvPr/>
          </p:nvSpPr>
          <p:spPr>
            <a:xfrm>
              <a:off x="1198248" y="3935868"/>
              <a:ext cx="864096" cy="576064"/>
            </a:xfrm>
            <a:prstGeom prst="roundRect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8" name="Zaoblený obdélník 27"/>
            <p:cNvSpPr/>
            <p:nvPr/>
          </p:nvSpPr>
          <p:spPr>
            <a:xfrm>
              <a:off x="1198248" y="4725389"/>
              <a:ext cx="864096" cy="576064"/>
            </a:xfrm>
            <a:prstGeom prst="round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29" name="Picture 5" descr="C:\Users\Admin\AppData\Local\Microsoft\Windows\Temporary Internet Files\Content.IE5\MGI1UWGT\MC900240497[1].wm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03467" y="3182129"/>
              <a:ext cx="355771" cy="49160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" name="Picture 5" descr="C:\Users\Admin\AppData\Local\Microsoft\Windows\Temporary Internet Files\Content.IE5\MGI1UWGT\MC900240497[1].wm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23263" y="3978098"/>
              <a:ext cx="355771" cy="49160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1" name="Picture 6" descr="C:\Users\Admin\AppData\Local\Microsoft\Windows\Temporary Internet Files\Content.IE5\GFW63OJB\MC900441754[1]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03467" y="4798588"/>
              <a:ext cx="429666" cy="42966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2" name="Zaoblený obdélník 31"/>
            <p:cNvSpPr/>
            <p:nvPr/>
          </p:nvSpPr>
          <p:spPr>
            <a:xfrm>
              <a:off x="2062344" y="2348880"/>
              <a:ext cx="1641368" cy="576064"/>
            </a:xfrm>
            <a:prstGeom prst="round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3" name="Zaoblený obdélník 32"/>
            <p:cNvSpPr/>
            <p:nvPr/>
          </p:nvSpPr>
          <p:spPr>
            <a:xfrm>
              <a:off x="2062344" y="3139898"/>
              <a:ext cx="1641368" cy="576064"/>
            </a:xfrm>
            <a:prstGeom prst="round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4" name="Zaoblený obdélník 33"/>
            <p:cNvSpPr/>
            <p:nvPr/>
          </p:nvSpPr>
          <p:spPr>
            <a:xfrm>
              <a:off x="2062344" y="3935868"/>
              <a:ext cx="1641368" cy="576064"/>
            </a:xfrm>
            <a:prstGeom prst="round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5" name="Zaoblený obdélník 34"/>
            <p:cNvSpPr/>
            <p:nvPr/>
          </p:nvSpPr>
          <p:spPr>
            <a:xfrm>
              <a:off x="2062344" y="4725389"/>
              <a:ext cx="1641368" cy="576064"/>
            </a:xfrm>
            <a:prstGeom prst="round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6" name="TextovéPole 35"/>
            <p:cNvSpPr txBox="1"/>
            <p:nvPr/>
          </p:nvSpPr>
          <p:spPr>
            <a:xfrm>
              <a:off x="2162948" y="2498411"/>
              <a:ext cx="144016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 smtClean="0">
                  <a:solidFill>
                    <a:srgbClr val="FF0000"/>
                  </a:solidFill>
                </a:rPr>
                <a:t>Stezka pro chodce.</a:t>
              </a:r>
              <a:endParaRPr lang="cs-CZ" sz="1200" dirty="0">
                <a:solidFill>
                  <a:srgbClr val="FF0000"/>
                </a:solidFill>
              </a:endParaRPr>
            </a:p>
          </p:txBody>
        </p:sp>
        <p:sp>
          <p:nvSpPr>
            <p:cNvPr id="37" name="TextovéPole 36"/>
            <p:cNvSpPr txBox="1"/>
            <p:nvPr/>
          </p:nvSpPr>
          <p:spPr>
            <a:xfrm>
              <a:off x="2169439" y="3198657"/>
              <a:ext cx="144016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 smtClean="0"/>
                <a:t>Zavolat záchrannou službu.</a:t>
              </a:r>
              <a:endParaRPr lang="cs-CZ" sz="1200" dirty="0"/>
            </a:p>
          </p:txBody>
        </p:sp>
        <p:sp>
          <p:nvSpPr>
            <p:cNvPr id="38" name="TextovéPole 37"/>
            <p:cNvSpPr txBox="1"/>
            <p:nvPr/>
          </p:nvSpPr>
          <p:spPr>
            <a:xfrm>
              <a:off x="2186545" y="4008036"/>
              <a:ext cx="144016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 smtClean="0"/>
                <a:t>Jet na kole ve skupině.</a:t>
              </a:r>
              <a:endParaRPr lang="cs-CZ" sz="1200" dirty="0"/>
            </a:p>
          </p:txBody>
        </p:sp>
        <p:sp>
          <p:nvSpPr>
            <p:cNvPr id="39" name="TextovéPole 38"/>
            <p:cNvSpPr txBox="1"/>
            <p:nvPr/>
          </p:nvSpPr>
          <p:spPr>
            <a:xfrm>
              <a:off x="2169439" y="4874921"/>
              <a:ext cx="144016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 smtClean="0"/>
                <a:t>Dálnice.</a:t>
              </a:r>
              <a:endParaRPr lang="cs-CZ" sz="1200" dirty="0"/>
            </a:p>
          </p:txBody>
        </p:sp>
      </p:grpSp>
    </p:spTree>
    <p:extLst>
      <p:ext uri="{BB962C8B-B14F-4D97-AF65-F5344CB8AC3E}">
        <p14:creationId xmlns:p14="http://schemas.microsoft.com/office/powerpoint/2010/main" val="3710395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Skupina 41"/>
          <p:cNvGrpSpPr/>
          <p:nvPr/>
        </p:nvGrpSpPr>
        <p:grpSpPr>
          <a:xfrm>
            <a:off x="467544" y="1051667"/>
            <a:ext cx="8357120" cy="5328592"/>
            <a:chOff x="467544" y="1051667"/>
            <a:chExt cx="8357120" cy="5328592"/>
          </a:xfrm>
        </p:grpSpPr>
        <p:grpSp>
          <p:nvGrpSpPr>
            <p:cNvPr id="3" name="Skupina 2"/>
            <p:cNvGrpSpPr/>
            <p:nvPr/>
          </p:nvGrpSpPr>
          <p:grpSpPr>
            <a:xfrm>
              <a:off x="4792216" y="1051667"/>
              <a:ext cx="4032448" cy="5328592"/>
              <a:chOff x="683568" y="1052736"/>
              <a:chExt cx="4032448" cy="5328592"/>
            </a:xfrm>
            <a:noFill/>
          </p:grpSpPr>
          <p:sp>
            <p:nvSpPr>
              <p:cNvPr id="20" name="Obdélník 19"/>
              <p:cNvSpPr/>
              <p:nvPr/>
            </p:nvSpPr>
            <p:spPr>
              <a:xfrm>
                <a:off x="683568" y="1052736"/>
                <a:ext cx="4032448" cy="5328592"/>
              </a:xfrm>
              <a:prstGeom prst="rect">
                <a:avLst/>
              </a:prstGeom>
              <a:grp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1" name="Svislý svitek 20"/>
              <p:cNvSpPr/>
              <p:nvPr/>
            </p:nvSpPr>
            <p:spPr>
              <a:xfrm>
                <a:off x="899592" y="1537010"/>
                <a:ext cx="3600400" cy="4248472"/>
              </a:xfrm>
              <a:prstGeom prst="verticalScroll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 sz="12000" b="1" dirty="0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solidFill>
                    <a:schemeClr val="accent6">
                      <a:lumMod val="75000"/>
                    </a:schemeClr>
                  </a:solidFill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endParaRPr>
              </a:p>
            </p:txBody>
          </p:sp>
        </p:grpSp>
        <p:sp>
          <p:nvSpPr>
            <p:cNvPr id="4" name="Zaoblený obdélník 3"/>
            <p:cNvSpPr/>
            <p:nvPr/>
          </p:nvSpPr>
          <p:spPr>
            <a:xfrm>
              <a:off x="5520822" y="2348880"/>
              <a:ext cx="864096" cy="576064"/>
            </a:xfrm>
            <a:prstGeom prst="roundRect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5" name="Picture 8" descr="C:\Users\Admin\AppData\Local\Microsoft\Windows\Temporary Internet Files\Content.IE5\AM1I8PN9\MC900332612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47935" y="2391983"/>
              <a:ext cx="409870" cy="4898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Zaoblený obdélník 5"/>
            <p:cNvSpPr/>
            <p:nvPr/>
          </p:nvSpPr>
          <p:spPr>
            <a:xfrm>
              <a:off x="5520822" y="3139899"/>
              <a:ext cx="864096" cy="576064"/>
            </a:xfrm>
            <a:prstGeom prst="roundRect">
              <a:avLst/>
            </a:prstGeom>
            <a:solidFill>
              <a:srgbClr val="00B05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" name="Zaoblený obdélník 6"/>
            <p:cNvSpPr/>
            <p:nvPr/>
          </p:nvSpPr>
          <p:spPr>
            <a:xfrm>
              <a:off x="5522920" y="3935868"/>
              <a:ext cx="864096" cy="576064"/>
            </a:xfrm>
            <a:prstGeom prst="roundRect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" name="Zaoblený obdélník 7"/>
            <p:cNvSpPr/>
            <p:nvPr/>
          </p:nvSpPr>
          <p:spPr>
            <a:xfrm>
              <a:off x="5522920" y="4725389"/>
              <a:ext cx="864096" cy="576064"/>
            </a:xfrm>
            <a:prstGeom prst="round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9" name="Picture 5" descr="C:\Users\Admin\AppData\Local\Microsoft\Windows\Temporary Internet Files\Content.IE5\MGI1UWGT\MC900240497[1].wm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28139" y="3182129"/>
              <a:ext cx="355771" cy="49160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5" descr="C:\Users\Admin\AppData\Local\Microsoft\Windows\Temporary Internet Files\Content.IE5\MGI1UWGT\MC900240497[1].wm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47935" y="3978098"/>
              <a:ext cx="355771" cy="49160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" name="Picture 6" descr="C:\Users\Admin\AppData\Local\Microsoft\Windows\Temporary Internet Files\Content.IE5\GFW63OJB\MC900441754[1]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28139" y="4798588"/>
              <a:ext cx="429666" cy="42966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2" name="Zaoblený obdélník 11"/>
            <p:cNvSpPr/>
            <p:nvPr/>
          </p:nvSpPr>
          <p:spPr>
            <a:xfrm>
              <a:off x="6387016" y="2348880"/>
              <a:ext cx="1641368" cy="576064"/>
            </a:xfrm>
            <a:prstGeom prst="round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3" name="Zaoblený obdélník 12"/>
            <p:cNvSpPr/>
            <p:nvPr/>
          </p:nvSpPr>
          <p:spPr>
            <a:xfrm>
              <a:off x="6387016" y="3139898"/>
              <a:ext cx="1641368" cy="576064"/>
            </a:xfrm>
            <a:prstGeom prst="round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4" name="Zaoblený obdélník 13"/>
            <p:cNvSpPr/>
            <p:nvPr/>
          </p:nvSpPr>
          <p:spPr>
            <a:xfrm>
              <a:off x="6387016" y="3935868"/>
              <a:ext cx="1641368" cy="576064"/>
            </a:xfrm>
            <a:prstGeom prst="round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5" name="Zaoblený obdélník 14"/>
            <p:cNvSpPr/>
            <p:nvPr/>
          </p:nvSpPr>
          <p:spPr>
            <a:xfrm>
              <a:off x="6387016" y="4725389"/>
              <a:ext cx="1641368" cy="576064"/>
            </a:xfrm>
            <a:prstGeom prst="round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6" name="TextovéPole 15"/>
            <p:cNvSpPr txBox="1"/>
            <p:nvPr/>
          </p:nvSpPr>
          <p:spPr>
            <a:xfrm>
              <a:off x="6487620" y="2498411"/>
              <a:ext cx="144016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 smtClean="0"/>
                <a:t>Dopravní policista.</a:t>
              </a:r>
              <a:endParaRPr lang="cs-CZ" sz="1200" dirty="0"/>
            </a:p>
          </p:txBody>
        </p:sp>
        <p:sp>
          <p:nvSpPr>
            <p:cNvPr id="17" name="TextovéPole 16"/>
            <p:cNvSpPr txBox="1"/>
            <p:nvPr/>
          </p:nvSpPr>
          <p:spPr>
            <a:xfrm>
              <a:off x="6494111" y="3289430"/>
              <a:ext cx="144016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 smtClean="0">
                  <a:solidFill>
                    <a:srgbClr val="FF0000"/>
                  </a:solidFill>
                </a:rPr>
                <a:t>Bezpečnostní pásy.</a:t>
              </a:r>
              <a:endParaRPr lang="cs-CZ" sz="1200" dirty="0">
                <a:solidFill>
                  <a:srgbClr val="FF0000"/>
                </a:solidFill>
              </a:endParaRPr>
            </a:p>
          </p:txBody>
        </p:sp>
        <p:sp>
          <p:nvSpPr>
            <p:cNvPr id="18" name="TextovéPole 17"/>
            <p:cNvSpPr txBox="1"/>
            <p:nvPr/>
          </p:nvSpPr>
          <p:spPr>
            <a:xfrm>
              <a:off x="6487620" y="4085399"/>
              <a:ext cx="144016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 smtClean="0"/>
                <a:t>Airbag.</a:t>
              </a:r>
              <a:endParaRPr lang="cs-CZ" sz="1200" dirty="0"/>
            </a:p>
          </p:txBody>
        </p:sp>
        <p:sp>
          <p:nvSpPr>
            <p:cNvPr id="19" name="TextovéPole 18"/>
            <p:cNvSpPr txBox="1"/>
            <p:nvPr/>
          </p:nvSpPr>
          <p:spPr>
            <a:xfrm>
              <a:off x="6494111" y="4874921"/>
              <a:ext cx="144016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 smtClean="0"/>
                <a:t>Odrazky na kole.</a:t>
              </a:r>
              <a:endParaRPr lang="cs-CZ" sz="1200" dirty="0"/>
            </a:p>
          </p:txBody>
        </p:sp>
        <p:grpSp>
          <p:nvGrpSpPr>
            <p:cNvPr id="23" name="Skupina 22"/>
            <p:cNvGrpSpPr/>
            <p:nvPr/>
          </p:nvGrpSpPr>
          <p:grpSpPr>
            <a:xfrm>
              <a:off x="467544" y="1051667"/>
              <a:ext cx="4032448" cy="5328592"/>
              <a:chOff x="683568" y="1052736"/>
              <a:chExt cx="4032448" cy="5328592"/>
            </a:xfrm>
            <a:noFill/>
          </p:grpSpPr>
          <p:sp>
            <p:nvSpPr>
              <p:cNvPr id="40" name="Obdélník 39"/>
              <p:cNvSpPr/>
              <p:nvPr/>
            </p:nvSpPr>
            <p:spPr>
              <a:xfrm>
                <a:off x="683568" y="1052736"/>
                <a:ext cx="4032448" cy="5328592"/>
              </a:xfrm>
              <a:prstGeom prst="rect">
                <a:avLst/>
              </a:prstGeom>
              <a:grp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41" name="Svislý svitek 40"/>
              <p:cNvSpPr/>
              <p:nvPr/>
            </p:nvSpPr>
            <p:spPr>
              <a:xfrm>
                <a:off x="899592" y="1537010"/>
                <a:ext cx="3600400" cy="4248472"/>
              </a:xfrm>
              <a:prstGeom prst="verticalScroll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 sz="12000" b="1" dirty="0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solidFill>
                    <a:schemeClr val="accent6">
                      <a:lumMod val="75000"/>
                    </a:schemeClr>
                  </a:solidFill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endParaRPr>
              </a:p>
            </p:txBody>
          </p:sp>
        </p:grpSp>
        <p:sp>
          <p:nvSpPr>
            <p:cNvPr id="24" name="Zaoblený obdélník 23"/>
            <p:cNvSpPr/>
            <p:nvPr/>
          </p:nvSpPr>
          <p:spPr>
            <a:xfrm>
              <a:off x="1196150" y="2348880"/>
              <a:ext cx="864096" cy="576064"/>
            </a:xfrm>
            <a:prstGeom prst="roundRect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25" name="Picture 8" descr="C:\Users\Admin\AppData\Local\Microsoft\Windows\Temporary Internet Files\Content.IE5\AM1I8PN9\MC900332612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23263" y="2391983"/>
              <a:ext cx="409870" cy="4898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6" name="Zaoblený obdélník 25"/>
            <p:cNvSpPr/>
            <p:nvPr/>
          </p:nvSpPr>
          <p:spPr>
            <a:xfrm>
              <a:off x="1196150" y="3139899"/>
              <a:ext cx="864096" cy="576064"/>
            </a:xfrm>
            <a:prstGeom prst="roundRect">
              <a:avLst/>
            </a:prstGeom>
            <a:solidFill>
              <a:srgbClr val="00B05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7" name="Zaoblený obdélník 26"/>
            <p:cNvSpPr/>
            <p:nvPr/>
          </p:nvSpPr>
          <p:spPr>
            <a:xfrm>
              <a:off x="1198248" y="3935868"/>
              <a:ext cx="864096" cy="576064"/>
            </a:xfrm>
            <a:prstGeom prst="roundRect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8" name="Zaoblený obdélník 27"/>
            <p:cNvSpPr/>
            <p:nvPr/>
          </p:nvSpPr>
          <p:spPr>
            <a:xfrm>
              <a:off x="1198248" y="4725389"/>
              <a:ext cx="864096" cy="576064"/>
            </a:xfrm>
            <a:prstGeom prst="round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29" name="Picture 5" descr="C:\Users\Admin\AppData\Local\Microsoft\Windows\Temporary Internet Files\Content.IE5\MGI1UWGT\MC900240497[1].wm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03467" y="3182129"/>
              <a:ext cx="355771" cy="49160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" name="Picture 5" descr="C:\Users\Admin\AppData\Local\Microsoft\Windows\Temporary Internet Files\Content.IE5\MGI1UWGT\MC900240497[1].wm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23263" y="3978098"/>
              <a:ext cx="355771" cy="49160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1" name="Picture 6" descr="C:\Users\Admin\AppData\Local\Microsoft\Windows\Temporary Internet Files\Content.IE5\GFW63OJB\MC900441754[1]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03467" y="4798588"/>
              <a:ext cx="429666" cy="42966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2" name="Zaoblený obdélník 31"/>
            <p:cNvSpPr/>
            <p:nvPr/>
          </p:nvSpPr>
          <p:spPr>
            <a:xfrm>
              <a:off x="2062344" y="2348880"/>
              <a:ext cx="1641368" cy="576064"/>
            </a:xfrm>
            <a:prstGeom prst="round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3" name="Zaoblený obdélník 32"/>
            <p:cNvSpPr/>
            <p:nvPr/>
          </p:nvSpPr>
          <p:spPr>
            <a:xfrm>
              <a:off x="2062344" y="3139898"/>
              <a:ext cx="1641368" cy="576064"/>
            </a:xfrm>
            <a:prstGeom prst="round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4" name="Zaoblený obdélník 33"/>
            <p:cNvSpPr/>
            <p:nvPr/>
          </p:nvSpPr>
          <p:spPr>
            <a:xfrm>
              <a:off x="2062344" y="3935868"/>
              <a:ext cx="1641368" cy="576064"/>
            </a:xfrm>
            <a:prstGeom prst="round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5" name="Zaoblený obdélník 34"/>
            <p:cNvSpPr/>
            <p:nvPr/>
          </p:nvSpPr>
          <p:spPr>
            <a:xfrm>
              <a:off x="2062344" y="4725389"/>
              <a:ext cx="1641368" cy="576064"/>
            </a:xfrm>
            <a:prstGeom prst="round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6" name="TextovéPole 35"/>
            <p:cNvSpPr txBox="1"/>
            <p:nvPr/>
          </p:nvSpPr>
          <p:spPr>
            <a:xfrm>
              <a:off x="2156389" y="2420175"/>
              <a:ext cx="144016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 smtClean="0"/>
                <a:t>Na semaforu je červená.</a:t>
              </a:r>
              <a:endParaRPr lang="cs-CZ" sz="1200" dirty="0"/>
            </a:p>
          </p:txBody>
        </p:sp>
        <p:sp>
          <p:nvSpPr>
            <p:cNvPr id="37" name="TextovéPole 36"/>
            <p:cNvSpPr txBox="1"/>
            <p:nvPr/>
          </p:nvSpPr>
          <p:spPr>
            <a:xfrm>
              <a:off x="2156389" y="3289431"/>
              <a:ext cx="144016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 smtClean="0"/>
                <a:t>Ostrá zatáčka.</a:t>
              </a:r>
              <a:endParaRPr lang="cs-CZ" sz="1200" dirty="0"/>
            </a:p>
          </p:txBody>
        </p:sp>
        <p:sp>
          <p:nvSpPr>
            <p:cNvPr id="38" name="TextovéPole 37"/>
            <p:cNvSpPr txBox="1"/>
            <p:nvPr/>
          </p:nvSpPr>
          <p:spPr>
            <a:xfrm>
              <a:off x="2186545" y="4087492"/>
              <a:ext cx="144016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 smtClean="0">
                  <a:solidFill>
                    <a:srgbClr val="FF0000"/>
                  </a:solidFill>
                </a:rPr>
                <a:t>Tepenné krvácení.</a:t>
              </a:r>
              <a:endParaRPr lang="cs-CZ" sz="1200" dirty="0">
                <a:solidFill>
                  <a:srgbClr val="FF0000"/>
                </a:solidFill>
              </a:endParaRPr>
            </a:p>
          </p:txBody>
        </p:sp>
        <p:sp>
          <p:nvSpPr>
            <p:cNvPr id="39" name="TextovéPole 38"/>
            <p:cNvSpPr txBox="1"/>
            <p:nvPr/>
          </p:nvSpPr>
          <p:spPr>
            <a:xfrm>
              <a:off x="2128201" y="4874921"/>
              <a:ext cx="144016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 smtClean="0"/>
                <a:t>Železniční přejezd.</a:t>
              </a:r>
              <a:endParaRPr lang="cs-CZ" sz="1200" dirty="0"/>
            </a:p>
          </p:txBody>
        </p:sp>
      </p:grpSp>
    </p:spTree>
    <p:extLst>
      <p:ext uri="{BB962C8B-B14F-4D97-AF65-F5344CB8AC3E}">
        <p14:creationId xmlns:p14="http://schemas.microsoft.com/office/powerpoint/2010/main" val="2921573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Skupina 41"/>
          <p:cNvGrpSpPr/>
          <p:nvPr/>
        </p:nvGrpSpPr>
        <p:grpSpPr>
          <a:xfrm>
            <a:off x="467544" y="1051667"/>
            <a:ext cx="8357120" cy="5328592"/>
            <a:chOff x="467544" y="1051667"/>
            <a:chExt cx="8357120" cy="5328592"/>
          </a:xfrm>
        </p:grpSpPr>
        <p:grpSp>
          <p:nvGrpSpPr>
            <p:cNvPr id="3" name="Skupina 2"/>
            <p:cNvGrpSpPr/>
            <p:nvPr/>
          </p:nvGrpSpPr>
          <p:grpSpPr>
            <a:xfrm>
              <a:off x="4792216" y="1051667"/>
              <a:ext cx="4032448" cy="5328592"/>
              <a:chOff x="683568" y="1052736"/>
              <a:chExt cx="4032448" cy="5328592"/>
            </a:xfrm>
            <a:noFill/>
          </p:grpSpPr>
          <p:sp>
            <p:nvSpPr>
              <p:cNvPr id="20" name="Obdélník 19"/>
              <p:cNvSpPr/>
              <p:nvPr/>
            </p:nvSpPr>
            <p:spPr>
              <a:xfrm>
                <a:off x="683568" y="1052736"/>
                <a:ext cx="4032448" cy="5328592"/>
              </a:xfrm>
              <a:prstGeom prst="rect">
                <a:avLst/>
              </a:prstGeom>
              <a:grp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1" name="Svislý svitek 20"/>
              <p:cNvSpPr/>
              <p:nvPr/>
            </p:nvSpPr>
            <p:spPr>
              <a:xfrm>
                <a:off x="899592" y="1537010"/>
                <a:ext cx="3600400" cy="4248472"/>
              </a:xfrm>
              <a:prstGeom prst="verticalScroll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 sz="12000" b="1" dirty="0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solidFill>
                    <a:schemeClr val="accent6">
                      <a:lumMod val="75000"/>
                    </a:schemeClr>
                  </a:solidFill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endParaRPr>
              </a:p>
            </p:txBody>
          </p:sp>
        </p:grpSp>
        <p:sp>
          <p:nvSpPr>
            <p:cNvPr id="4" name="Zaoblený obdélník 3"/>
            <p:cNvSpPr/>
            <p:nvPr/>
          </p:nvSpPr>
          <p:spPr>
            <a:xfrm>
              <a:off x="5520822" y="2348880"/>
              <a:ext cx="864096" cy="576064"/>
            </a:xfrm>
            <a:prstGeom prst="roundRect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5" name="Picture 8" descr="C:\Users\Admin\AppData\Local\Microsoft\Windows\Temporary Internet Files\Content.IE5\AM1I8PN9\MC900332612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47935" y="2391983"/>
              <a:ext cx="409870" cy="4898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Zaoblený obdélník 5"/>
            <p:cNvSpPr/>
            <p:nvPr/>
          </p:nvSpPr>
          <p:spPr>
            <a:xfrm>
              <a:off x="5520822" y="3139899"/>
              <a:ext cx="864096" cy="576064"/>
            </a:xfrm>
            <a:prstGeom prst="roundRect">
              <a:avLst/>
            </a:prstGeom>
            <a:solidFill>
              <a:srgbClr val="00B05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" name="Zaoblený obdélník 6"/>
            <p:cNvSpPr/>
            <p:nvPr/>
          </p:nvSpPr>
          <p:spPr>
            <a:xfrm>
              <a:off x="5522920" y="3935868"/>
              <a:ext cx="864096" cy="576064"/>
            </a:xfrm>
            <a:prstGeom prst="roundRect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" name="Zaoblený obdélník 7"/>
            <p:cNvSpPr/>
            <p:nvPr/>
          </p:nvSpPr>
          <p:spPr>
            <a:xfrm>
              <a:off x="5522920" y="4725389"/>
              <a:ext cx="864096" cy="576064"/>
            </a:xfrm>
            <a:prstGeom prst="round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9" name="Picture 5" descr="C:\Users\Admin\AppData\Local\Microsoft\Windows\Temporary Internet Files\Content.IE5\MGI1UWGT\MC900240497[1].wm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28139" y="3182129"/>
              <a:ext cx="355771" cy="49160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5" descr="C:\Users\Admin\AppData\Local\Microsoft\Windows\Temporary Internet Files\Content.IE5\MGI1UWGT\MC900240497[1].wm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47935" y="3978098"/>
              <a:ext cx="355771" cy="49160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" name="Picture 6" descr="C:\Users\Admin\AppData\Local\Microsoft\Windows\Temporary Internet Files\Content.IE5\GFW63OJB\MC900441754[1]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28139" y="4798588"/>
              <a:ext cx="429666" cy="42966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2" name="Zaoblený obdélník 11"/>
            <p:cNvSpPr/>
            <p:nvPr/>
          </p:nvSpPr>
          <p:spPr>
            <a:xfrm>
              <a:off x="6387016" y="2348880"/>
              <a:ext cx="1641368" cy="576064"/>
            </a:xfrm>
            <a:prstGeom prst="round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3" name="Zaoblený obdélník 12"/>
            <p:cNvSpPr/>
            <p:nvPr/>
          </p:nvSpPr>
          <p:spPr>
            <a:xfrm>
              <a:off x="6387016" y="3139898"/>
              <a:ext cx="1641368" cy="576064"/>
            </a:xfrm>
            <a:prstGeom prst="round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4" name="Zaoblený obdélník 13"/>
            <p:cNvSpPr/>
            <p:nvPr/>
          </p:nvSpPr>
          <p:spPr>
            <a:xfrm>
              <a:off x="6387016" y="3935868"/>
              <a:ext cx="1641368" cy="576064"/>
            </a:xfrm>
            <a:prstGeom prst="round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5" name="Zaoblený obdélník 14"/>
            <p:cNvSpPr/>
            <p:nvPr/>
          </p:nvSpPr>
          <p:spPr>
            <a:xfrm>
              <a:off x="6387016" y="4725389"/>
              <a:ext cx="1641368" cy="576064"/>
            </a:xfrm>
            <a:prstGeom prst="round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6" name="TextovéPole 15"/>
            <p:cNvSpPr txBox="1"/>
            <p:nvPr/>
          </p:nvSpPr>
          <p:spPr>
            <a:xfrm>
              <a:off x="6487620" y="2414872"/>
              <a:ext cx="144016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 smtClean="0">
                  <a:solidFill>
                    <a:srgbClr val="FF0000"/>
                  </a:solidFill>
                </a:rPr>
                <a:t>Vozidlo s právem přednosti v jízdě.</a:t>
              </a:r>
              <a:endParaRPr lang="cs-CZ" sz="1200" dirty="0">
                <a:solidFill>
                  <a:srgbClr val="FF0000"/>
                </a:solidFill>
              </a:endParaRPr>
            </a:p>
          </p:txBody>
        </p:sp>
        <p:sp>
          <p:nvSpPr>
            <p:cNvPr id="17" name="TextovéPole 16"/>
            <p:cNvSpPr txBox="1"/>
            <p:nvPr/>
          </p:nvSpPr>
          <p:spPr>
            <a:xfrm>
              <a:off x="6494111" y="3289430"/>
              <a:ext cx="144016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 smtClean="0"/>
                <a:t>Nadchod.</a:t>
              </a:r>
              <a:endParaRPr lang="cs-CZ" sz="1200" dirty="0"/>
            </a:p>
          </p:txBody>
        </p:sp>
        <p:sp>
          <p:nvSpPr>
            <p:cNvPr id="18" name="TextovéPole 17"/>
            <p:cNvSpPr txBox="1"/>
            <p:nvPr/>
          </p:nvSpPr>
          <p:spPr>
            <a:xfrm>
              <a:off x="6487620" y="4085399"/>
              <a:ext cx="144016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/>
                <a:t>S</a:t>
              </a:r>
              <a:r>
                <a:rPr lang="cs-CZ" sz="1200" dirty="0" smtClean="0"/>
                <a:t>emafor.</a:t>
              </a:r>
              <a:endParaRPr lang="cs-CZ" sz="1200" dirty="0"/>
            </a:p>
          </p:txBody>
        </p:sp>
        <p:sp>
          <p:nvSpPr>
            <p:cNvPr id="19" name="TextovéPole 18"/>
            <p:cNvSpPr txBox="1"/>
            <p:nvPr/>
          </p:nvSpPr>
          <p:spPr>
            <a:xfrm>
              <a:off x="6494111" y="4816138"/>
              <a:ext cx="144016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 smtClean="0"/>
                <a:t>Maximální rychlost 50 km/hod.</a:t>
              </a:r>
              <a:endParaRPr lang="cs-CZ" sz="1200" dirty="0"/>
            </a:p>
          </p:txBody>
        </p:sp>
        <p:grpSp>
          <p:nvGrpSpPr>
            <p:cNvPr id="23" name="Skupina 22"/>
            <p:cNvGrpSpPr/>
            <p:nvPr/>
          </p:nvGrpSpPr>
          <p:grpSpPr>
            <a:xfrm>
              <a:off x="467544" y="1051667"/>
              <a:ext cx="4032448" cy="5328592"/>
              <a:chOff x="683568" y="1052736"/>
              <a:chExt cx="4032448" cy="5328592"/>
            </a:xfrm>
            <a:noFill/>
          </p:grpSpPr>
          <p:sp>
            <p:nvSpPr>
              <p:cNvPr id="40" name="Obdélník 39"/>
              <p:cNvSpPr/>
              <p:nvPr/>
            </p:nvSpPr>
            <p:spPr>
              <a:xfrm>
                <a:off x="683568" y="1052736"/>
                <a:ext cx="4032448" cy="5328592"/>
              </a:xfrm>
              <a:prstGeom prst="rect">
                <a:avLst/>
              </a:prstGeom>
              <a:grp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41" name="Svislý svitek 40"/>
              <p:cNvSpPr/>
              <p:nvPr/>
            </p:nvSpPr>
            <p:spPr>
              <a:xfrm>
                <a:off x="899592" y="1537010"/>
                <a:ext cx="3600400" cy="4248472"/>
              </a:xfrm>
              <a:prstGeom prst="verticalScroll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 sz="12000" b="1" dirty="0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solidFill>
                    <a:schemeClr val="accent6">
                      <a:lumMod val="75000"/>
                    </a:schemeClr>
                  </a:solidFill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endParaRPr>
              </a:p>
            </p:txBody>
          </p:sp>
        </p:grpSp>
        <p:sp>
          <p:nvSpPr>
            <p:cNvPr id="24" name="Zaoblený obdélník 23"/>
            <p:cNvSpPr/>
            <p:nvPr/>
          </p:nvSpPr>
          <p:spPr>
            <a:xfrm>
              <a:off x="1196150" y="2348880"/>
              <a:ext cx="864096" cy="576064"/>
            </a:xfrm>
            <a:prstGeom prst="roundRect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25" name="Picture 8" descr="C:\Users\Admin\AppData\Local\Microsoft\Windows\Temporary Internet Files\Content.IE5\AM1I8PN9\MC900332612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23263" y="2391983"/>
              <a:ext cx="409870" cy="4898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6" name="Zaoblený obdélník 25"/>
            <p:cNvSpPr/>
            <p:nvPr/>
          </p:nvSpPr>
          <p:spPr>
            <a:xfrm>
              <a:off x="1196150" y="3139899"/>
              <a:ext cx="864096" cy="576064"/>
            </a:xfrm>
            <a:prstGeom prst="roundRect">
              <a:avLst/>
            </a:prstGeom>
            <a:solidFill>
              <a:srgbClr val="00B05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7" name="Zaoblený obdélník 26"/>
            <p:cNvSpPr/>
            <p:nvPr/>
          </p:nvSpPr>
          <p:spPr>
            <a:xfrm>
              <a:off x="1198248" y="3935868"/>
              <a:ext cx="864096" cy="576064"/>
            </a:xfrm>
            <a:prstGeom prst="roundRect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8" name="Zaoblený obdélník 27"/>
            <p:cNvSpPr/>
            <p:nvPr/>
          </p:nvSpPr>
          <p:spPr>
            <a:xfrm>
              <a:off x="1198248" y="4725389"/>
              <a:ext cx="864096" cy="576064"/>
            </a:xfrm>
            <a:prstGeom prst="round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29" name="Picture 5" descr="C:\Users\Admin\AppData\Local\Microsoft\Windows\Temporary Internet Files\Content.IE5\MGI1UWGT\MC900240497[1].wm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03467" y="3182129"/>
              <a:ext cx="355771" cy="49160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" name="Picture 5" descr="C:\Users\Admin\AppData\Local\Microsoft\Windows\Temporary Internet Files\Content.IE5\MGI1UWGT\MC900240497[1].wm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23263" y="3978098"/>
              <a:ext cx="355771" cy="49160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1" name="Picture 6" descr="C:\Users\Admin\AppData\Local\Microsoft\Windows\Temporary Internet Files\Content.IE5\GFW63OJB\MC900441754[1]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03467" y="4798588"/>
              <a:ext cx="429666" cy="42966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2" name="Zaoblený obdélník 31"/>
            <p:cNvSpPr/>
            <p:nvPr/>
          </p:nvSpPr>
          <p:spPr>
            <a:xfrm>
              <a:off x="2062344" y="2348880"/>
              <a:ext cx="1641368" cy="576064"/>
            </a:xfrm>
            <a:prstGeom prst="round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3" name="Zaoblený obdélník 32"/>
            <p:cNvSpPr/>
            <p:nvPr/>
          </p:nvSpPr>
          <p:spPr>
            <a:xfrm>
              <a:off x="2062344" y="3139898"/>
              <a:ext cx="1641368" cy="576064"/>
            </a:xfrm>
            <a:prstGeom prst="round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4" name="Zaoblený obdélník 33"/>
            <p:cNvSpPr/>
            <p:nvPr/>
          </p:nvSpPr>
          <p:spPr>
            <a:xfrm>
              <a:off x="2062344" y="3935868"/>
              <a:ext cx="1641368" cy="576064"/>
            </a:xfrm>
            <a:prstGeom prst="round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5" name="Zaoblený obdélník 34"/>
            <p:cNvSpPr/>
            <p:nvPr/>
          </p:nvSpPr>
          <p:spPr>
            <a:xfrm>
              <a:off x="2062344" y="4725389"/>
              <a:ext cx="1641368" cy="576064"/>
            </a:xfrm>
            <a:prstGeom prst="round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6" name="TextovéPole 35"/>
            <p:cNvSpPr txBox="1"/>
            <p:nvPr/>
          </p:nvSpPr>
          <p:spPr>
            <a:xfrm>
              <a:off x="2156389" y="2420175"/>
              <a:ext cx="144016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 smtClean="0"/>
                <a:t>Stezka pro chodce a cyklisty.</a:t>
              </a:r>
              <a:endParaRPr lang="cs-CZ" sz="1200" dirty="0"/>
            </a:p>
          </p:txBody>
        </p:sp>
        <p:sp>
          <p:nvSpPr>
            <p:cNvPr id="37" name="TextovéPole 36"/>
            <p:cNvSpPr txBox="1"/>
            <p:nvPr/>
          </p:nvSpPr>
          <p:spPr>
            <a:xfrm>
              <a:off x="2156389" y="3289431"/>
              <a:ext cx="144016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 smtClean="0"/>
                <a:t>Rychlá jízda.</a:t>
              </a:r>
              <a:endParaRPr lang="cs-CZ" sz="1200" dirty="0"/>
            </a:p>
          </p:txBody>
        </p:sp>
        <p:sp>
          <p:nvSpPr>
            <p:cNvPr id="38" name="TextovéPole 37"/>
            <p:cNvSpPr txBox="1"/>
            <p:nvPr/>
          </p:nvSpPr>
          <p:spPr>
            <a:xfrm>
              <a:off x="2186545" y="4087492"/>
              <a:ext cx="144016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 smtClean="0"/>
                <a:t>Podchod.</a:t>
              </a:r>
              <a:endParaRPr lang="cs-CZ" sz="1200" dirty="0"/>
            </a:p>
          </p:txBody>
        </p:sp>
        <p:sp>
          <p:nvSpPr>
            <p:cNvPr id="39" name="TextovéPole 38"/>
            <p:cNvSpPr txBox="1"/>
            <p:nvPr/>
          </p:nvSpPr>
          <p:spPr>
            <a:xfrm>
              <a:off x="2128201" y="4874921"/>
              <a:ext cx="144016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 smtClean="0">
                  <a:solidFill>
                    <a:srgbClr val="FF0000"/>
                  </a:solidFill>
                </a:rPr>
                <a:t>Obytná zóna.</a:t>
              </a:r>
              <a:endParaRPr lang="cs-CZ" sz="1200" dirty="0">
                <a:solidFill>
                  <a:srgbClr val="FF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67283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Skupina 41"/>
          <p:cNvGrpSpPr/>
          <p:nvPr/>
        </p:nvGrpSpPr>
        <p:grpSpPr>
          <a:xfrm>
            <a:off x="467544" y="1051667"/>
            <a:ext cx="8357120" cy="5328592"/>
            <a:chOff x="467544" y="1051667"/>
            <a:chExt cx="8357120" cy="5328592"/>
          </a:xfrm>
        </p:grpSpPr>
        <p:grpSp>
          <p:nvGrpSpPr>
            <p:cNvPr id="3" name="Skupina 2"/>
            <p:cNvGrpSpPr/>
            <p:nvPr/>
          </p:nvGrpSpPr>
          <p:grpSpPr>
            <a:xfrm>
              <a:off x="4792216" y="1051667"/>
              <a:ext cx="4032448" cy="5328592"/>
              <a:chOff x="683568" y="1052736"/>
              <a:chExt cx="4032448" cy="5328592"/>
            </a:xfrm>
            <a:noFill/>
          </p:grpSpPr>
          <p:sp>
            <p:nvSpPr>
              <p:cNvPr id="20" name="Obdélník 19"/>
              <p:cNvSpPr/>
              <p:nvPr/>
            </p:nvSpPr>
            <p:spPr>
              <a:xfrm>
                <a:off x="683568" y="1052736"/>
                <a:ext cx="4032448" cy="5328592"/>
              </a:xfrm>
              <a:prstGeom prst="rect">
                <a:avLst/>
              </a:prstGeom>
              <a:grp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1" name="Svislý svitek 20"/>
              <p:cNvSpPr/>
              <p:nvPr/>
            </p:nvSpPr>
            <p:spPr>
              <a:xfrm>
                <a:off x="899592" y="1537010"/>
                <a:ext cx="3600400" cy="4248472"/>
              </a:xfrm>
              <a:prstGeom prst="verticalScroll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 sz="12000" b="1" dirty="0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solidFill>
                    <a:schemeClr val="accent6">
                      <a:lumMod val="75000"/>
                    </a:schemeClr>
                  </a:solidFill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endParaRPr>
              </a:p>
            </p:txBody>
          </p:sp>
        </p:grpSp>
        <p:sp>
          <p:nvSpPr>
            <p:cNvPr id="4" name="Zaoblený obdélník 3"/>
            <p:cNvSpPr/>
            <p:nvPr/>
          </p:nvSpPr>
          <p:spPr>
            <a:xfrm>
              <a:off x="5520822" y="2348880"/>
              <a:ext cx="864096" cy="576064"/>
            </a:xfrm>
            <a:prstGeom prst="roundRect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5" name="Picture 8" descr="C:\Users\Admin\AppData\Local\Microsoft\Windows\Temporary Internet Files\Content.IE5\AM1I8PN9\MC900332612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47935" y="2391983"/>
              <a:ext cx="409870" cy="4898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Zaoblený obdélník 5"/>
            <p:cNvSpPr/>
            <p:nvPr/>
          </p:nvSpPr>
          <p:spPr>
            <a:xfrm>
              <a:off x="5520822" y="3139899"/>
              <a:ext cx="864096" cy="576064"/>
            </a:xfrm>
            <a:prstGeom prst="roundRect">
              <a:avLst/>
            </a:prstGeom>
            <a:solidFill>
              <a:srgbClr val="00B05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" name="Zaoblený obdélník 6"/>
            <p:cNvSpPr/>
            <p:nvPr/>
          </p:nvSpPr>
          <p:spPr>
            <a:xfrm>
              <a:off x="5522920" y="3935868"/>
              <a:ext cx="864096" cy="576064"/>
            </a:xfrm>
            <a:prstGeom prst="roundRect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" name="Zaoblený obdélník 7"/>
            <p:cNvSpPr/>
            <p:nvPr/>
          </p:nvSpPr>
          <p:spPr>
            <a:xfrm>
              <a:off x="5522920" y="4725389"/>
              <a:ext cx="864096" cy="576064"/>
            </a:xfrm>
            <a:prstGeom prst="round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9" name="Picture 5" descr="C:\Users\Admin\AppData\Local\Microsoft\Windows\Temporary Internet Files\Content.IE5\MGI1UWGT\MC900240497[1].wm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28139" y="3182129"/>
              <a:ext cx="355771" cy="49160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5" descr="C:\Users\Admin\AppData\Local\Microsoft\Windows\Temporary Internet Files\Content.IE5\MGI1UWGT\MC900240497[1].wm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47935" y="3978098"/>
              <a:ext cx="355771" cy="49160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" name="Picture 6" descr="C:\Users\Admin\AppData\Local\Microsoft\Windows\Temporary Internet Files\Content.IE5\GFW63OJB\MC900441754[1]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28139" y="4798588"/>
              <a:ext cx="429666" cy="42966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2" name="Zaoblený obdélník 11"/>
            <p:cNvSpPr/>
            <p:nvPr/>
          </p:nvSpPr>
          <p:spPr>
            <a:xfrm>
              <a:off x="6387016" y="2348880"/>
              <a:ext cx="1641368" cy="576064"/>
            </a:xfrm>
            <a:prstGeom prst="round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3" name="Zaoblený obdélník 12"/>
            <p:cNvSpPr/>
            <p:nvPr/>
          </p:nvSpPr>
          <p:spPr>
            <a:xfrm>
              <a:off x="6387016" y="3139898"/>
              <a:ext cx="1641368" cy="576064"/>
            </a:xfrm>
            <a:prstGeom prst="round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4" name="Zaoblený obdélník 13"/>
            <p:cNvSpPr/>
            <p:nvPr/>
          </p:nvSpPr>
          <p:spPr>
            <a:xfrm>
              <a:off x="6387016" y="3935868"/>
              <a:ext cx="1641368" cy="576064"/>
            </a:xfrm>
            <a:prstGeom prst="round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5" name="Zaoblený obdélník 14"/>
            <p:cNvSpPr/>
            <p:nvPr/>
          </p:nvSpPr>
          <p:spPr>
            <a:xfrm>
              <a:off x="6387016" y="4725389"/>
              <a:ext cx="1641368" cy="576064"/>
            </a:xfrm>
            <a:prstGeom prst="round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6" name="TextovéPole 15"/>
            <p:cNvSpPr txBox="1"/>
            <p:nvPr/>
          </p:nvSpPr>
          <p:spPr>
            <a:xfrm>
              <a:off x="6487620" y="2414872"/>
              <a:ext cx="144016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 smtClean="0"/>
                <a:t>Jízda bez držení řídítek.</a:t>
              </a:r>
              <a:endParaRPr lang="cs-CZ" sz="1200" dirty="0"/>
            </a:p>
          </p:txBody>
        </p:sp>
        <p:sp>
          <p:nvSpPr>
            <p:cNvPr id="17" name="TextovéPole 16"/>
            <p:cNvSpPr txBox="1"/>
            <p:nvPr/>
          </p:nvSpPr>
          <p:spPr>
            <a:xfrm>
              <a:off x="6494111" y="3289430"/>
              <a:ext cx="144016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 smtClean="0"/>
                <a:t>Vběhnout pod auto.</a:t>
              </a:r>
              <a:endParaRPr lang="cs-CZ" sz="1200" dirty="0"/>
            </a:p>
          </p:txBody>
        </p:sp>
        <p:sp>
          <p:nvSpPr>
            <p:cNvPr id="18" name="TextovéPole 17"/>
            <p:cNvSpPr txBox="1"/>
            <p:nvPr/>
          </p:nvSpPr>
          <p:spPr>
            <a:xfrm>
              <a:off x="6487620" y="4085399"/>
              <a:ext cx="144016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 smtClean="0">
                  <a:solidFill>
                    <a:srgbClr val="FF0000"/>
                  </a:solidFill>
                </a:rPr>
                <a:t>Přednost v jízdě.</a:t>
              </a:r>
              <a:endParaRPr lang="cs-CZ" sz="1200" dirty="0">
                <a:solidFill>
                  <a:srgbClr val="FF0000"/>
                </a:solidFill>
              </a:endParaRPr>
            </a:p>
          </p:txBody>
        </p:sp>
        <p:sp>
          <p:nvSpPr>
            <p:cNvPr id="19" name="TextovéPole 18"/>
            <p:cNvSpPr txBox="1"/>
            <p:nvPr/>
          </p:nvSpPr>
          <p:spPr>
            <a:xfrm>
              <a:off x="6494111" y="4816138"/>
              <a:ext cx="144016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 smtClean="0"/>
                <a:t>150.</a:t>
              </a:r>
              <a:endParaRPr lang="cs-CZ" sz="1200" dirty="0"/>
            </a:p>
          </p:txBody>
        </p:sp>
        <p:grpSp>
          <p:nvGrpSpPr>
            <p:cNvPr id="23" name="Skupina 22"/>
            <p:cNvGrpSpPr/>
            <p:nvPr/>
          </p:nvGrpSpPr>
          <p:grpSpPr>
            <a:xfrm>
              <a:off x="467544" y="1051667"/>
              <a:ext cx="4032448" cy="5328592"/>
              <a:chOff x="683568" y="1052736"/>
              <a:chExt cx="4032448" cy="5328592"/>
            </a:xfrm>
            <a:noFill/>
          </p:grpSpPr>
          <p:sp>
            <p:nvSpPr>
              <p:cNvPr id="40" name="Obdélník 39"/>
              <p:cNvSpPr/>
              <p:nvPr/>
            </p:nvSpPr>
            <p:spPr>
              <a:xfrm>
                <a:off x="683568" y="1052736"/>
                <a:ext cx="4032448" cy="5328592"/>
              </a:xfrm>
              <a:prstGeom prst="rect">
                <a:avLst/>
              </a:prstGeom>
              <a:grp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41" name="Svislý svitek 40"/>
              <p:cNvSpPr/>
              <p:nvPr/>
            </p:nvSpPr>
            <p:spPr>
              <a:xfrm>
                <a:off x="899592" y="1537010"/>
                <a:ext cx="3600400" cy="4248472"/>
              </a:xfrm>
              <a:prstGeom prst="verticalScroll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 sz="12000" b="1" dirty="0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solidFill>
                    <a:schemeClr val="accent6">
                      <a:lumMod val="75000"/>
                    </a:schemeClr>
                  </a:solidFill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endParaRPr>
              </a:p>
            </p:txBody>
          </p:sp>
        </p:grpSp>
        <p:sp>
          <p:nvSpPr>
            <p:cNvPr id="24" name="Zaoblený obdélník 23"/>
            <p:cNvSpPr/>
            <p:nvPr/>
          </p:nvSpPr>
          <p:spPr>
            <a:xfrm>
              <a:off x="1196150" y="2348880"/>
              <a:ext cx="864096" cy="576064"/>
            </a:xfrm>
            <a:prstGeom prst="roundRect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25" name="Picture 8" descr="C:\Users\Admin\AppData\Local\Microsoft\Windows\Temporary Internet Files\Content.IE5\AM1I8PN9\MC900332612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23263" y="2391983"/>
              <a:ext cx="409870" cy="4898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6" name="Zaoblený obdélník 25"/>
            <p:cNvSpPr/>
            <p:nvPr/>
          </p:nvSpPr>
          <p:spPr>
            <a:xfrm>
              <a:off x="1196150" y="3139899"/>
              <a:ext cx="864096" cy="576064"/>
            </a:xfrm>
            <a:prstGeom prst="roundRect">
              <a:avLst/>
            </a:prstGeom>
            <a:solidFill>
              <a:srgbClr val="00B05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7" name="Zaoblený obdélník 26"/>
            <p:cNvSpPr/>
            <p:nvPr/>
          </p:nvSpPr>
          <p:spPr>
            <a:xfrm>
              <a:off x="1198248" y="3935868"/>
              <a:ext cx="864096" cy="576064"/>
            </a:xfrm>
            <a:prstGeom prst="roundRect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8" name="Zaoblený obdélník 27"/>
            <p:cNvSpPr/>
            <p:nvPr/>
          </p:nvSpPr>
          <p:spPr>
            <a:xfrm>
              <a:off x="1198248" y="4725389"/>
              <a:ext cx="864096" cy="576064"/>
            </a:xfrm>
            <a:prstGeom prst="round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29" name="Picture 5" descr="C:\Users\Admin\AppData\Local\Microsoft\Windows\Temporary Internet Files\Content.IE5\MGI1UWGT\MC900240497[1].wm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03467" y="3182129"/>
              <a:ext cx="355771" cy="49160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" name="Picture 5" descr="C:\Users\Admin\AppData\Local\Microsoft\Windows\Temporary Internet Files\Content.IE5\MGI1UWGT\MC900240497[1].wm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23263" y="3978098"/>
              <a:ext cx="355771" cy="49160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1" name="Picture 6" descr="C:\Users\Admin\AppData\Local\Microsoft\Windows\Temporary Internet Files\Content.IE5\GFW63OJB\MC900441754[1]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03467" y="4798588"/>
              <a:ext cx="429666" cy="42966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2" name="Zaoblený obdélník 31"/>
            <p:cNvSpPr/>
            <p:nvPr/>
          </p:nvSpPr>
          <p:spPr>
            <a:xfrm>
              <a:off x="2062344" y="2348880"/>
              <a:ext cx="1641368" cy="576064"/>
            </a:xfrm>
            <a:prstGeom prst="round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3" name="Zaoblený obdélník 32"/>
            <p:cNvSpPr/>
            <p:nvPr/>
          </p:nvSpPr>
          <p:spPr>
            <a:xfrm>
              <a:off x="2062344" y="3139898"/>
              <a:ext cx="1641368" cy="576064"/>
            </a:xfrm>
            <a:prstGeom prst="round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4" name="Zaoblený obdélník 33"/>
            <p:cNvSpPr/>
            <p:nvPr/>
          </p:nvSpPr>
          <p:spPr>
            <a:xfrm>
              <a:off x="2062344" y="3935868"/>
              <a:ext cx="1641368" cy="576064"/>
            </a:xfrm>
            <a:prstGeom prst="round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5" name="Zaoblený obdélník 34"/>
            <p:cNvSpPr/>
            <p:nvPr/>
          </p:nvSpPr>
          <p:spPr>
            <a:xfrm>
              <a:off x="2062344" y="4725389"/>
              <a:ext cx="1641368" cy="576064"/>
            </a:xfrm>
            <a:prstGeom prst="round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6" name="TextovéPole 35"/>
            <p:cNvSpPr txBox="1"/>
            <p:nvPr/>
          </p:nvSpPr>
          <p:spPr>
            <a:xfrm>
              <a:off x="2156389" y="2507204"/>
              <a:ext cx="144016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 smtClean="0">
                  <a:solidFill>
                    <a:srgbClr val="FF0000"/>
                  </a:solidFill>
                </a:rPr>
                <a:t>Řidičský průkaz.</a:t>
              </a:r>
              <a:endParaRPr lang="cs-CZ" sz="1200" dirty="0">
                <a:solidFill>
                  <a:srgbClr val="FF0000"/>
                </a:solidFill>
              </a:endParaRPr>
            </a:p>
          </p:txBody>
        </p:sp>
        <p:sp>
          <p:nvSpPr>
            <p:cNvPr id="37" name="TextovéPole 36"/>
            <p:cNvSpPr txBox="1"/>
            <p:nvPr/>
          </p:nvSpPr>
          <p:spPr>
            <a:xfrm>
              <a:off x="2156389" y="3200456"/>
              <a:ext cx="144016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 smtClean="0"/>
                <a:t>Rozhlédnout se před přecházením.</a:t>
              </a:r>
              <a:endParaRPr lang="cs-CZ" sz="1200" dirty="0"/>
            </a:p>
          </p:txBody>
        </p:sp>
        <p:sp>
          <p:nvSpPr>
            <p:cNvPr id="38" name="TextovéPole 37"/>
            <p:cNvSpPr txBox="1"/>
            <p:nvPr/>
          </p:nvSpPr>
          <p:spPr>
            <a:xfrm>
              <a:off x="2186545" y="4087492"/>
              <a:ext cx="144016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 smtClean="0"/>
                <a:t>Štěrk na silnici.</a:t>
              </a:r>
              <a:endParaRPr lang="cs-CZ" sz="1200" dirty="0"/>
            </a:p>
          </p:txBody>
        </p:sp>
        <p:sp>
          <p:nvSpPr>
            <p:cNvPr id="39" name="TextovéPole 38"/>
            <p:cNvSpPr txBox="1"/>
            <p:nvPr/>
          </p:nvSpPr>
          <p:spPr>
            <a:xfrm>
              <a:off x="2122454" y="4798588"/>
              <a:ext cx="144016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 smtClean="0"/>
                <a:t>Nohavice v paprscích kola.</a:t>
              </a:r>
              <a:endParaRPr lang="cs-CZ" sz="1200" dirty="0"/>
            </a:p>
          </p:txBody>
        </p:sp>
      </p:grpSp>
    </p:spTree>
    <p:extLst>
      <p:ext uri="{BB962C8B-B14F-4D97-AF65-F5344CB8AC3E}">
        <p14:creationId xmlns:p14="http://schemas.microsoft.com/office/powerpoint/2010/main" val="858399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Skupina 41"/>
          <p:cNvGrpSpPr/>
          <p:nvPr/>
        </p:nvGrpSpPr>
        <p:grpSpPr>
          <a:xfrm>
            <a:off x="467544" y="1051667"/>
            <a:ext cx="8357120" cy="5328592"/>
            <a:chOff x="467544" y="1051667"/>
            <a:chExt cx="8357120" cy="5328592"/>
          </a:xfrm>
        </p:grpSpPr>
        <p:grpSp>
          <p:nvGrpSpPr>
            <p:cNvPr id="3" name="Skupina 2"/>
            <p:cNvGrpSpPr/>
            <p:nvPr/>
          </p:nvGrpSpPr>
          <p:grpSpPr>
            <a:xfrm>
              <a:off x="4792216" y="1051667"/>
              <a:ext cx="4032448" cy="5328592"/>
              <a:chOff x="683568" y="1052736"/>
              <a:chExt cx="4032448" cy="5328592"/>
            </a:xfrm>
            <a:noFill/>
          </p:grpSpPr>
          <p:sp>
            <p:nvSpPr>
              <p:cNvPr id="20" name="Obdélník 19"/>
              <p:cNvSpPr/>
              <p:nvPr/>
            </p:nvSpPr>
            <p:spPr>
              <a:xfrm>
                <a:off x="683568" y="1052736"/>
                <a:ext cx="4032448" cy="5328592"/>
              </a:xfrm>
              <a:prstGeom prst="rect">
                <a:avLst/>
              </a:prstGeom>
              <a:grp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1" name="Svislý svitek 20"/>
              <p:cNvSpPr/>
              <p:nvPr/>
            </p:nvSpPr>
            <p:spPr>
              <a:xfrm>
                <a:off x="899592" y="1537010"/>
                <a:ext cx="3600400" cy="4248472"/>
              </a:xfrm>
              <a:prstGeom prst="verticalScroll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 sz="12000" b="1" dirty="0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solidFill>
                    <a:schemeClr val="accent6">
                      <a:lumMod val="75000"/>
                    </a:schemeClr>
                  </a:solidFill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endParaRPr>
              </a:p>
            </p:txBody>
          </p:sp>
        </p:grpSp>
        <p:sp>
          <p:nvSpPr>
            <p:cNvPr id="4" name="Zaoblený obdélník 3"/>
            <p:cNvSpPr/>
            <p:nvPr/>
          </p:nvSpPr>
          <p:spPr>
            <a:xfrm>
              <a:off x="5520822" y="2348880"/>
              <a:ext cx="864096" cy="576064"/>
            </a:xfrm>
            <a:prstGeom prst="roundRect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5" name="Picture 8" descr="C:\Users\Admin\AppData\Local\Microsoft\Windows\Temporary Internet Files\Content.IE5\AM1I8PN9\MC900332612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47935" y="2391983"/>
              <a:ext cx="409870" cy="4898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Zaoblený obdélník 5"/>
            <p:cNvSpPr/>
            <p:nvPr/>
          </p:nvSpPr>
          <p:spPr>
            <a:xfrm>
              <a:off x="5520822" y="3139899"/>
              <a:ext cx="864096" cy="576064"/>
            </a:xfrm>
            <a:prstGeom prst="roundRect">
              <a:avLst/>
            </a:prstGeom>
            <a:solidFill>
              <a:srgbClr val="00B05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" name="Zaoblený obdélník 6"/>
            <p:cNvSpPr/>
            <p:nvPr/>
          </p:nvSpPr>
          <p:spPr>
            <a:xfrm>
              <a:off x="5522920" y="3935868"/>
              <a:ext cx="864096" cy="576064"/>
            </a:xfrm>
            <a:prstGeom prst="roundRect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" name="Zaoblený obdélník 7"/>
            <p:cNvSpPr/>
            <p:nvPr/>
          </p:nvSpPr>
          <p:spPr>
            <a:xfrm>
              <a:off x="5522920" y="4725389"/>
              <a:ext cx="864096" cy="576064"/>
            </a:xfrm>
            <a:prstGeom prst="round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9" name="Picture 5" descr="C:\Users\Admin\AppData\Local\Microsoft\Windows\Temporary Internet Files\Content.IE5\MGI1UWGT\MC900240497[1].wm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28139" y="3182129"/>
              <a:ext cx="355771" cy="49160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5" descr="C:\Users\Admin\AppData\Local\Microsoft\Windows\Temporary Internet Files\Content.IE5\MGI1UWGT\MC900240497[1].wm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47935" y="3978098"/>
              <a:ext cx="355771" cy="49160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" name="Picture 6" descr="C:\Users\Admin\AppData\Local\Microsoft\Windows\Temporary Internet Files\Content.IE5\GFW63OJB\MC900441754[1]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28139" y="4798588"/>
              <a:ext cx="429666" cy="42966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2" name="Zaoblený obdélník 11"/>
            <p:cNvSpPr/>
            <p:nvPr/>
          </p:nvSpPr>
          <p:spPr>
            <a:xfrm>
              <a:off x="6387016" y="2348880"/>
              <a:ext cx="1641368" cy="576064"/>
            </a:xfrm>
            <a:prstGeom prst="round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3" name="Zaoblený obdélník 12"/>
            <p:cNvSpPr/>
            <p:nvPr/>
          </p:nvSpPr>
          <p:spPr>
            <a:xfrm>
              <a:off x="6387016" y="3139898"/>
              <a:ext cx="1641368" cy="576064"/>
            </a:xfrm>
            <a:prstGeom prst="round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4" name="Zaoblený obdélník 13"/>
            <p:cNvSpPr/>
            <p:nvPr/>
          </p:nvSpPr>
          <p:spPr>
            <a:xfrm>
              <a:off x="6387016" y="3935868"/>
              <a:ext cx="1641368" cy="576064"/>
            </a:xfrm>
            <a:prstGeom prst="round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5" name="Zaoblený obdélník 14"/>
            <p:cNvSpPr/>
            <p:nvPr/>
          </p:nvSpPr>
          <p:spPr>
            <a:xfrm>
              <a:off x="6387016" y="4725389"/>
              <a:ext cx="1641368" cy="576064"/>
            </a:xfrm>
            <a:prstGeom prst="round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6" name="TextovéPole 15"/>
            <p:cNvSpPr txBox="1"/>
            <p:nvPr/>
          </p:nvSpPr>
          <p:spPr>
            <a:xfrm>
              <a:off x="6485727" y="2498412"/>
              <a:ext cx="144016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 smtClean="0">
                  <a:solidFill>
                    <a:srgbClr val="FF0000"/>
                  </a:solidFill>
                </a:rPr>
                <a:t>Práce na silnici.</a:t>
              </a:r>
              <a:endParaRPr lang="cs-CZ" sz="1200" dirty="0">
                <a:solidFill>
                  <a:srgbClr val="FF0000"/>
                </a:solidFill>
              </a:endParaRPr>
            </a:p>
          </p:txBody>
        </p:sp>
        <p:sp>
          <p:nvSpPr>
            <p:cNvPr id="17" name="TextovéPole 16"/>
            <p:cNvSpPr txBox="1"/>
            <p:nvPr/>
          </p:nvSpPr>
          <p:spPr>
            <a:xfrm>
              <a:off x="6487620" y="3216730"/>
              <a:ext cx="144016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 smtClean="0"/>
                <a:t>Stabilizovaná poloha.</a:t>
              </a:r>
              <a:endParaRPr lang="cs-CZ" sz="1200" dirty="0"/>
            </a:p>
          </p:txBody>
        </p:sp>
        <p:sp>
          <p:nvSpPr>
            <p:cNvPr id="18" name="TextovéPole 17"/>
            <p:cNvSpPr txBox="1"/>
            <p:nvPr/>
          </p:nvSpPr>
          <p:spPr>
            <a:xfrm>
              <a:off x="6487620" y="4085399"/>
              <a:ext cx="144016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 smtClean="0"/>
                <a:t>Píchlé kolo.</a:t>
              </a:r>
              <a:endParaRPr lang="cs-CZ" sz="1200" dirty="0"/>
            </a:p>
          </p:txBody>
        </p:sp>
        <p:sp>
          <p:nvSpPr>
            <p:cNvPr id="19" name="TextovéPole 18"/>
            <p:cNvSpPr txBox="1"/>
            <p:nvPr/>
          </p:nvSpPr>
          <p:spPr>
            <a:xfrm>
              <a:off x="6494111" y="4816138"/>
              <a:ext cx="144016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 smtClean="0"/>
                <a:t>Brzdy na kole.</a:t>
              </a:r>
              <a:endParaRPr lang="cs-CZ" sz="1200" dirty="0"/>
            </a:p>
          </p:txBody>
        </p:sp>
        <p:grpSp>
          <p:nvGrpSpPr>
            <p:cNvPr id="23" name="Skupina 22"/>
            <p:cNvGrpSpPr/>
            <p:nvPr/>
          </p:nvGrpSpPr>
          <p:grpSpPr>
            <a:xfrm>
              <a:off x="467544" y="1051667"/>
              <a:ext cx="4032448" cy="5328592"/>
              <a:chOff x="683568" y="1052736"/>
              <a:chExt cx="4032448" cy="5328592"/>
            </a:xfrm>
            <a:noFill/>
          </p:grpSpPr>
          <p:sp>
            <p:nvSpPr>
              <p:cNvPr id="40" name="Obdélník 39"/>
              <p:cNvSpPr/>
              <p:nvPr/>
            </p:nvSpPr>
            <p:spPr>
              <a:xfrm>
                <a:off x="683568" y="1052736"/>
                <a:ext cx="4032448" cy="5328592"/>
              </a:xfrm>
              <a:prstGeom prst="rect">
                <a:avLst/>
              </a:prstGeom>
              <a:grp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41" name="Svislý svitek 40"/>
              <p:cNvSpPr/>
              <p:nvPr/>
            </p:nvSpPr>
            <p:spPr>
              <a:xfrm>
                <a:off x="899592" y="1537010"/>
                <a:ext cx="3600400" cy="4248472"/>
              </a:xfrm>
              <a:prstGeom prst="verticalScroll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 sz="12000" b="1" dirty="0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solidFill>
                    <a:schemeClr val="accent6">
                      <a:lumMod val="75000"/>
                    </a:schemeClr>
                  </a:solidFill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endParaRPr>
              </a:p>
            </p:txBody>
          </p:sp>
        </p:grpSp>
        <p:sp>
          <p:nvSpPr>
            <p:cNvPr id="24" name="Zaoblený obdélník 23"/>
            <p:cNvSpPr/>
            <p:nvPr/>
          </p:nvSpPr>
          <p:spPr>
            <a:xfrm>
              <a:off x="1196150" y="2348880"/>
              <a:ext cx="864096" cy="576064"/>
            </a:xfrm>
            <a:prstGeom prst="roundRect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25" name="Picture 8" descr="C:\Users\Admin\AppData\Local\Microsoft\Windows\Temporary Internet Files\Content.IE5\AM1I8PN9\MC900332612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23263" y="2391983"/>
              <a:ext cx="409870" cy="4898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6" name="Zaoblený obdélník 25"/>
            <p:cNvSpPr/>
            <p:nvPr/>
          </p:nvSpPr>
          <p:spPr>
            <a:xfrm>
              <a:off x="1196150" y="3139899"/>
              <a:ext cx="864096" cy="576064"/>
            </a:xfrm>
            <a:prstGeom prst="roundRect">
              <a:avLst/>
            </a:prstGeom>
            <a:solidFill>
              <a:srgbClr val="00B05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7" name="Zaoblený obdélník 26"/>
            <p:cNvSpPr/>
            <p:nvPr/>
          </p:nvSpPr>
          <p:spPr>
            <a:xfrm>
              <a:off x="1198248" y="3935868"/>
              <a:ext cx="864096" cy="576064"/>
            </a:xfrm>
            <a:prstGeom prst="roundRect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8" name="Zaoblený obdélník 27"/>
            <p:cNvSpPr/>
            <p:nvPr/>
          </p:nvSpPr>
          <p:spPr>
            <a:xfrm>
              <a:off x="1198248" y="4725389"/>
              <a:ext cx="864096" cy="576064"/>
            </a:xfrm>
            <a:prstGeom prst="round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29" name="Picture 5" descr="C:\Users\Admin\AppData\Local\Microsoft\Windows\Temporary Internet Files\Content.IE5\MGI1UWGT\MC900240497[1].wm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03467" y="3182129"/>
              <a:ext cx="355771" cy="49160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" name="Picture 5" descr="C:\Users\Admin\AppData\Local\Microsoft\Windows\Temporary Internet Files\Content.IE5\MGI1UWGT\MC900240497[1].wm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23263" y="3978098"/>
              <a:ext cx="355771" cy="49160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1" name="Picture 6" descr="C:\Users\Admin\AppData\Local\Microsoft\Windows\Temporary Internet Files\Content.IE5\GFW63OJB\MC900441754[1]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03467" y="4798588"/>
              <a:ext cx="429666" cy="42966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2" name="Zaoblený obdélník 31"/>
            <p:cNvSpPr/>
            <p:nvPr/>
          </p:nvSpPr>
          <p:spPr>
            <a:xfrm>
              <a:off x="2062344" y="2348880"/>
              <a:ext cx="1641368" cy="576064"/>
            </a:xfrm>
            <a:prstGeom prst="round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3" name="Zaoblený obdélník 32"/>
            <p:cNvSpPr/>
            <p:nvPr/>
          </p:nvSpPr>
          <p:spPr>
            <a:xfrm>
              <a:off x="2062344" y="3139898"/>
              <a:ext cx="1641368" cy="576064"/>
            </a:xfrm>
            <a:prstGeom prst="round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4" name="Zaoblený obdélník 33"/>
            <p:cNvSpPr/>
            <p:nvPr/>
          </p:nvSpPr>
          <p:spPr>
            <a:xfrm>
              <a:off x="2062344" y="3935868"/>
              <a:ext cx="1641368" cy="576064"/>
            </a:xfrm>
            <a:prstGeom prst="round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5" name="Zaoblený obdélník 34"/>
            <p:cNvSpPr/>
            <p:nvPr/>
          </p:nvSpPr>
          <p:spPr>
            <a:xfrm>
              <a:off x="2062344" y="4725389"/>
              <a:ext cx="1641368" cy="576064"/>
            </a:xfrm>
            <a:prstGeom prst="round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6" name="TextovéPole 35"/>
            <p:cNvSpPr txBox="1"/>
            <p:nvPr/>
          </p:nvSpPr>
          <p:spPr>
            <a:xfrm>
              <a:off x="2156389" y="2420175"/>
              <a:ext cx="144016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 smtClean="0"/>
                <a:t>Světlo na jízdním kole.</a:t>
              </a:r>
              <a:endParaRPr lang="cs-CZ" sz="1200" dirty="0"/>
            </a:p>
          </p:txBody>
        </p:sp>
        <p:sp>
          <p:nvSpPr>
            <p:cNvPr id="37" name="TextovéPole 36"/>
            <p:cNvSpPr txBox="1"/>
            <p:nvPr/>
          </p:nvSpPr>
          <p:spPr>
            <a:xfrm>
              <a:off x="2156389" y="3200456"/>
              <a:ext cx="144016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 smtClean="0"/>
                <a:t>Pozor! Padající kamení.</a:t>
              </a:r>
              <a:endParaRPr lang="cs-CZ" sz="1200" dirty="0"/>
            </a:p>
          </p:txBody>
        </p:sp>
        <p:sp>
          <p:nvSpPr>
            <p:cNvPr id="38" name="TextovéPole 37"/>
            <p:cNvSpPr txBox="1"/>
            <p:nvPr/>
          </p:nvSpPr>
          <p:spPr>
            <a:xfrm>
              <a:off x="2186545" y="4087492"/>
              <a:ext cx="144016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 smtClean="0">
                  <a:solidFill>
                    <a:srgbClr val="FF0000"/>
                  </a:solidFill>
                </a:rPr>
                <a:t>Opilý řidič.</a:t>
              </a:r>
              <a:endParaRPr lang="cs-CZ" sz="1200" dirty="0">
                <a:solidFill>
                  <a:srgbClr val="FF0000"/>
                </a:solidFill>
              </a:endParaRPr>
            </a:p>
          </p:txBody>
        </p:sp>
        <p:sp>
          <p:nvSpPr>
            <p:cNvPr id="39" name="TextovéPole 38"/>
            <p:cNvSpPr txBox="1"/>
            <p:nvPr/>
          </p:nvSpPr>
          <p:spPr>
            <a:xfrm>
              <a:off x="2122454" y="4874921"/>
              <a:ext cx="144016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 smtClean="0"/>
                <a:t>Přejezd pro cyklisty.</a:t>
              </a:r>
              <a:endParaRPr lang="cs-CZ" sz="1200" dirty="0"/>
            </a:p>
          </p:txBody>
        </p:sp>
      </p:grpSp>
    </p:spTree>
    <p:extLst>
      <p:ext uri="{BB962C8B-B14F-4D97-AF65-F5344CB8AC3E}">
        <p14:creationId xmlns:p14="http://schemas.microsoft.com/office/powerpoint/2010/main" val="2346060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Skupina 41"/>
          <p:cNvGrpSpPr/>
          <p:nvPr/>
        </p:nvGrpSpPr>
        <p:grpSpPr>
          <a:xfrm>
            <a:off x="467544" y="1051667"/>
            <a:ext cx="8357120" cy="5328592"/>
            <a:chOff x="467544" y="1051667"/>
            <a:chExt cx="8357120" cy="5328592"/>
          </a:xfrm>
        </p:grpSpPr>
        <p:grpSp>
          <p:nvGrpSpPr>
            <p:cNvPr id="3" name="Skupina 2"/>
            <p:cNvGrpSpPr/>
            <p:nvPr/>
          </p:nvGrpSpPr>
          <p:grpSpPr>
            <a:xfrm>
              <a:off x="4792216" y="1051667"/>
              <a:ext cx="4032448" cy="5328592"/>
              <a:chOff x="683568" y="1052736"/>
              <a:chExt cx="4032448" cy="5328592"/>
            </a:xfrm>
            <a:noFill/>
          </p:grpSpPr>
          <p:sp>
            <p:nvSpPr>
              <p:cNvPr id="20" name="Obdélník 19"/>
              <p:cNvSpPr/>
              <p:nvPr/>
            </p:nvSpPr>
            <p:spPr>
              <a:xfrm>
                <a:off x="683568" y="1052736"/>
                <a:ext cx="4032448" cy="5328592"/>
              </a:xfrm>
              <a:prstGeom prst="rect">
                <a:avLst/>
              </a:prstGeom>
              <a:grp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1" name="Svislý svitek 20"/>
              <p:cNvSpPr/>
              <p:nvPr/>
            </p:nvSpPr>
            <p:spPr>
              <a:xfrm>
                <a:off x="899592" y="1537010"/>
                <a:ext cx="3600400" cy="4248472"/>
              </a:xfrm>
              <a:prstGeom prst="verticalScroll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 sz="12000" b="1" dirty="0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solidFill>
                    <a:schemeClr val="accent6">
                      <a:lumMod val="75000"/>
                    </a:schemeClr>
                  </a:solidFill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endParaRPr>
              </a:p>
            </p:txBody>
          </p:sp>
        </p:grpSp>
        <p:sp>
          <p:nvSpPr>
            <p:cNvPr id="4" name="Zaoblený obdélník 3"/>
            <p:cNvSpPr/>
            <p:nvPr/>
          </p:nvSpPr>
          <p:spPr>
            <a:xfrm>
              <a:off x="5520822" y="2348880"/>
              <a:ext cx="864096" cy="576064"/>
            </a:xfrm>
            <a:prstGeom prst="roundRect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5" name="Picture 8" descr="C:\Users\Admin\AppData\Local\Microsoft\Windows\Temporary Internet Files\Content.IE5\AM1I8PN9\MC900332612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47935" y="2391983"/>
              <a:ext cx="409870" cy="4898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Zaoblený obdélník 5"/>
            <p:cNvSpPr/>
            <p:nvPr/>
          </p:nvSpPr>
          <p:spPr>
            <a:xfrm>
              <a:off x="5520822" y="3139899"/>
              <a:ext cx="864096" cy="576064"/>
            </a:xfrm>
            <a:prstGeom prst="roundRect">
              <a:avLst/>
            </a:prstGeom>
            <a:solidFill>
              <a:srgbClr val="00B05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" name="Zaoblený obdélník 6"/>
            <p:cNvSpPr/>
            <p:nvPr/>
          </p:nvSpPr>
          <p:spPr>
            <a:xfrm>
              <a:off x="5522920" y="3935868"/>
              <a:ext cx="864096" cy="576064"/>
            </a:xfrm>
            <a:prstGeom prst="roundRect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" name="Zaoblený obdélník 7"/>
            <p:cNvSpPr/>
            <p:nvPr/>
          </p:nvSpPr>
          <p:spPr>
            <a:xfrm>
              <a:off x="5522920" y="4725389"/>
              <a:ext cx="864096" cy="576064"/>
            </a:xfrm>
            <a:prstGeom prst="round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9" name="Picture 5" descr="C:\Users\Admin\AppData\Local\Microsoft\Windows\Temporary Internet Files\Content.IE5\MGI1UWGT\MC900240497[1].wm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28139" y="3182129"/>
              <a:ext cx="355771" cy="49160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5" descr="C:\Users\Admin\AppData\Local\Microsoft\Windows\Temporary Internet Files\Content.IE5\MGI1UWGT\MC900240497[1].wm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47935" y="3978098"/>
              <a:ext cx="355771" cy="49160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" name="Picture 6" descr="C:\Users\Admin\AppData\Local\Microsoft\Windows\Temporary Internet Files\Content.IE5\GFW63OJB\MC900441754[1]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28139" y="4798588"/>
              <a:ext cx="429666" cy="42966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2" name="Zaoblený obdélník 11"/>
            <p:cNvSpPr/>
            <p:nvPr/>
          </p:nvSpPr>
          <p:spPr>
            <a:xfrm>
              <a:off x="6387016" y="2348880"/>
              <a:ext cx="1641368" cy="576064"/>
            </a:xfrm>
            <a:prstGeom prst="round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3" name="Zaoblený obdélník 12"/>
            <p:cNvSpPr/>
            <p:nvPr/>
          </p:nvSpPr>
          <p:spPr>
            <a:xfrm>
              <a:off x="6387016" y="3139898"/>
              <a:ext cx="1641368" cy="576064"/>
            </a:xfrm>
            <a:prstGeom prst="round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4" name="Zaoblený obdélník 13"/>
            <p:cNvSpPr/>
            <p:nvPr/>
          </p:nvSpPr>
          <p:spPr>
            <a:xfrm>
              <a:off x="6387016" y="3935868"/>
              <a:ext cx="1641368" cy="576064"/>
            </a:xfrm>
            <a:prstGeom prst="round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5" name="Zaoblený obdélník 14"/>
            <p:cNvSpPr/>
            <p:nvPr/>
          </p:nvSpPr>
          <p:spPr>
            <a:xfrm>
              <a:off x="6387016" y="4725389"/>
              <a:ext cx="1641368" cy="576064"/>
            </a:xfrm>
            <a:prstGeom prst="round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6" name="TextovéPole 15"/>
            <p:cNvSpPr txBox="1"/>
            <p:nvPr/>
          </p:nvSpPr>
          <p:spPr>
            <a:xfrm>
              <a:off x="6494111" y="2420175"/>
              <a:ext cx="144016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 smtClean="0"/>
                <a:t>Přikázaný směr jízdy.</a:t>
              </a:r>
              <a:endParaRPr lang="cs-CZ" sz="1200" dirty="0"/>
            </a:p>
          </p:txBody>
        </p:sp>
        <p:sp>
          <p:nvSpPr>
            <p:cNvPr id="17" name="TextovéPole 16"/>
            <p:cNvSpPr txBox="1"/>
            <p:nvPr/>
          </p:nvSpPr>
          <p:spPr>
            <a:xfrm>
              <a:off x="6487620" y="3216730"/>
              <a:ext cx="144016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 smtClean="0"/>
                <a:t>Pustit chodce na přechodu.</a:t>
              </a:r>
              <a:endParaRPr lang="cs-CZ" sz="1200" dirty="0"/>
            </a:p>
          </p:txBody>
        </p:sp>
        <p:sp>
          <p:nvSpPr>
            <p:cNvPr id="18" name="TextovéPole 17"/>
            <p:cNvSpPr txBox="1"/>
            <p:nvPr/>
          </p:nvSpPr>
          <p:spPr>
            <a:xfrm>
              <a:off x="6487620" y="4085399"/>
              <a:ext cx="144016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 smtClean="0"/>
                <a:t>Odlétávající štěrk.</a:t>
              </a:r>
              <a:endParaRPr lang="cs-CZ" sz="1200" dirty="0"/>
            </a:p>
          </p:txBody>
        </p:sp>
        <p:sp>
          <p:nvSpPr>
            <p:cNvPr id="19" name="TextovéPole 18"/>
            <p:cNvSpPr txBox="1"/>
            <p:nvPr/>
          </p:nvSpPr>
          <p:spPr>
            <a:xfrm>
              <a:off x="6487620" y="4874921"/>
              <a:ext cx="144016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 smtClean="0">
                  <a:solidFill>
                    <a:srgbClr val="FF0000"/>
                  </a:solidFill>
                </a:rPr>
                <a:t>Dodatková tabulka.</a:t>
              </a:r>
              <a:endParaRPr lang="cs-CZ" sz="1200" dirty="0">
                <a:solidFill>
                  <a:srgbClr val="FF0000"/>
                </a:solidFill>
              </a:endParaRPr>
            </a:p>
          </p:txBody>
        </p:sp>
        <p:grpSp>
          <p:nvGrpSpPr>
            <p:cNvPr id="23" name="Skupina 22"/>
            <p:cNvGrpSpPr/>
            <p:nvPr/>
          </p:nvGrpSpPr>
          <p:grpSpPr>
            <a:xfrm>
              <a:off x="467544" y="1051667"/>
              <a:ext cx="4032448" cy="5328592"/>
              <a:chOff x="683568" y="1052736"/>
              <a:chExt cx="4032448" cy="5328592"/>
            </a:xfrm>
            <a:noFill/>
          </p:grpSpPr>
          <p:sp>
            <p:nvSpPr>
              <p:cNvPr id="40" name="Obdélník 39"/>
              <p:cNvSpPr/>
              <p:nvPr/>
            </p:nvSpPr>
            <p:spPr>
              <a:xfrm>
                <a:off x="683568" y="1052736"/>
                <a:ext cx="4032448" cy="5328592"/>
              </a:xfrm>
              <a:prstGeom prst="rect">
                <a:avLst/>
              </a:prstGeom>
              <a:grp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41" name="Svislý svitek 40"/>
              <p:cNvSpPr/>
              <p:nvPr/>
            </p:nvSpPr>
            <p:spPr>
              <a:xfrm>
                <a:off x="899592" y="1537010"/>
                <a:ext cx="3600400" cy="4248472"/>
              </a:xfrm>
              <a:prstGeom prst="verticalScroll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 sz="12000" b="1" dirty="0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solidFill>
                    <a:schemeClr val="accent6">
                      <a:lumMod val="75000"/>
                    </a:schemeClr>
                  </a:solidFill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endParaRPr>
              </a:p>
            </p:txBody>
          </p:sp>
        </p:grpSp>
        <p:sp>
          <p:nvSpPr>
            <p:cNvPr id="24" name="Zaoblený obdélník 23"/>
            <p:cNvSpPr/>
            <p:nvPr/>
          </p:nvSpPr>
          <p:spPr>
            <a:xfrm>
              <a:off x="1196150" y="2348880"/>
              <a:ext cx="864096" cy="576064"/>
            </a:xfrm>
            <a:prstGeom prst="roundRect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25" name="Picture 8" descr="C:\Users\Admin\AppData\Local\Microsoft\Windows\Temporary Internet Files\Content.IE5\AM1I8PN9\MC900332612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23263" y="2391983"/>
              <a:ext cx="409870" cy="4898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6" name="Zaoblený obdélník 25"/>
            <p:cNvSpPr/>
            <p:nvPr/>
          </p:nvSpPr>
          <p:spPr>
            <a:xfrm>
              <a:off x="1196150" y="3139899"/>
              <a:ext cx="864096" cy="576064"/>
            </a:xfrm>
            <a:prstGeom prst="roundRect">
              <a:avLst/>
            </a:prstGeom>
            <a:solidFill>
              <a:srgbClr val="00B05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7" name="Zaoblený obdélník 26"/>
            <p:cNvSpPr/>
            <p:nvPr/>
          </p:nvSpPr>
          <p:spPr>
            <a:xfrm>
              <a:off x="1198248" y="3935868"/>
              <a:ext cx="864096" cy="576064"/>
            </a:xfrm>
            <a:prstGeom prst="roundRect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8" name="Zaoblený obdélník 27"/>
            <p:cNvSpPr/>
            <p:nvPr/>
          </p:nvSpPr>
          <p:spPr>
            <a:xfrm>
              <a:off x="1198248" y="4725389"/>
              <a:ext cx="864096" cy="576064"/>
            </a:xfrm>
            <a:prstGeom prst="round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29" name="Picture 5" descr="C:\Users\Admin\AppData\Local\Microsoft\Windows\Temporary Internet Files\Content.IE5\MGI1UWGT\MC900240497[1].wm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03467" y="3182129"/>
              <a:ext cx="355771" cy="49160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" name="Picture 5" descr="C:\Users\Admin\AppData\Local\Microsoft\Windows\Temporary Internet Files\Content.IE5\MGI1UWGT\MC900240497[1].wm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23263" y="3978098"/>
              <a:ext cx="355771" cy="49160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1" name="Picture 6" descr="C:\Users\Admin\AppData\Local\Microsoft\Windows\Temporary Internet Files\Content.IE5\GFW63OJB\MC900441754[1]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03467" y="4798588"/>
              <a:ext cx="429666" cy="42966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2" name="Zaoblený obdélník 31"/>
            <p:cNvSpPr/>
            <p:nvPr/>
          </p:nvSpPr>
          <p:spPr>
            <a:xfrm>
              <a:off x="2062344" y="2348880"/>
              <a:ext cx="1641368" cy="576064"/>
            </a:xfrm>
            <a:prstGeom prst="round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3" name="Zaoblený obdélník 32"/>
            <p:cNvSpPr/>
            <p:nvPr/>
          </p:nvSpPr>
          <p:spPr>
            <a:xfrm>
              <a:off x="2062344" y="3139898"/>
              <a:ext cx="1641368" cy="576064"/>
            </a:xfrm>
            <a:prstGeom prst="round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4" name="Zaoblený obdélník 33"/>
            <p:cNvSpPr/>
            <p:nvPr/>
          </p:nvSpPr>
          <p:spPr>
            <a:xfrm>
              <a:off x="2062344" y="3935868"/>
              <a:ext cx="1641368" cy="576064"/>
            </a:xfrm>
            <a:prstGeom prst="round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5" name="Zaoblený obdélník 34"/>
            <p:cNvSpPr/>
            <p:nvPr/>
          </p:nvSpPr>
          <p:spPr>
            <a:xfrm>
              <a:off x="2062344" y="4725389"/>
              <a:ext cx="1641368" cy="576064"/>
            </a:xfrm>
            <a:prstGeom prst="round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6" name="TextovéPole 35"/>
            <p:cNvSpPr txBox="1"/>
            <p:nvPr/>
          </p:nvSpPr>
          <p:spPr>
            <a:xfrm>
              <a:off x="2156389" y="2498412"/>
              <a:ext cx="144016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 smtClean="0"/>
                <a:t>Hlavní silnice.</a:t>
              </a:r>
              <a:endParaRPr lang="cs-CZ" sz="1200" dirty="0"/>
            </a:p>
          </p:txBody>
        </p:sp>
        <p:sp>
          <p:nvSpPr>
            <p:cNvPr id="37" name="TextovéPole 36"/>
            <p:cNvSpPr txBox="1"/>
            <p:nvPr/>
          </p:nvSpPr>
          <p:spPr>
            <a:xfrm>
              <a:off x="2156389" y="3200456"/>
              <a:ext cx="144016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 smtClean="0">
                  <a:solidFill>
                    <a:srgbClr val="FF0000"/>
                  </a:solidFill>
                </a:rPr>
                <a:t>Nehoda cyklisty bez helmy.</a:t>
              </a:r>
              <a:endParaRPr lang="cs-CZ" sz="1200" dirty="0">
                <a:solidFill>
                  <a:srgbClr val="FF0000"/>
                </a:solidFill>
              </a:endParaRPr>
            </a:p>
          </p:txBody>
        </p:sp>
        <p:sp>
          <p:nvSpPr>
            <p:cNvPr id="38" name="TextovéPole 37"/>
            <p:cNvSpPr txBox="1"/>
            <p:nvPr/>
          </p:nvSpPr>
          <p:spPr>
            <a:xfrm>
              <a:off x="2186545" y="4087492"/>
              <a:ext cx="144016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 smtClean="0"/>
                <a:t>Nepozorný řidič.</a:t>
              </a:r>
              <a:endParaRPr lang="cs-CZ" sz="1200" dirty="0"/>
            </a:p>
          </p:txBody>
        </p:sp>
        <p:sp>
          <p:nvSpPr>
            <p:cNvPr id="39" name="TextovéPole 38"/>
            <p:cNvSpPr txBox="1"/>
            <p:nvPr/>
          </p:nvSpPr>
          <p:spPr>
            <a:xfrm>
              <a:off x="2122454" y="4803373"/>
              <a:ext cx="144016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 smtClean="0"/>
                <a:t>Uvolnit cestu sanitce.</a:t>
              </a:r>
              <a:endParaRPr lang="cs-CZ" sz="1200" dirty="0"/>
            </a:p>
          </p:txBody>
        </p:sp>
      </p:grpSp>
    </p:spTree>
    <p:extLst>
      <p:ext uri="{BB962C8B-B14F-4D97-AF65-F5344CB8AC3E}">
        <p14:creationId xmlns:p14="http://schemas.microsoft.com/office/powerpoint/2010/main" val="965860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Skupina 41"/>
          <p:cNvGrpSpPr/>
          <p:nvPr/>
        </p:nvGrpSpPr>
        <p:grpSpPr>
          <a:xfrm>
            <a:off x="467544" y="1051667"/>
            <a:ext cx="8357120" cy="5328592"/>
            <a:chOff x="467544" y="1051667"/>
            <a:chExt cx="8357120" cy="5328592"/>
          </a:xfrm>
        </p:grpSpPr>
        <p:grpSp>
          <p:nvGrpSpPr>
            <p:cNvPr id="3" name="Skupina 2"/>
            <p:cNvGrpSpPr/>
            <p:nvPr/>
          </p:nvGrpSpPr>
          <p:grpSpPr>
            <a:xfrm>
              <a:off x="4792216" y="1051667"/>
              <a:ext cx="4032448" cy="5328592"/>
              <a:chOff x="683568" y="1052736"/>
              <a:chExt cx="4032448" cy="5328592"/>
            </a:xfrm>
            <a:noFill/>
          </p:grpSpPr>
          <p:sp>
            <p:nvSpPr>
              <p:cNvPr id="20" name="Obdélník 19"/>
              <p:cNvSpPr/>
              <p:nvPr/>
            </p:nvSpPr>
            <p:spPr>
              <a:xfrm>
                <a:off x="683568" y="1052736"/>
                <a:ext cx="4032448" cy="5328592"/>
              </a:xfrm>
              <a:prstGeom prst="rect">
                <a:avLst/>
              </a:prstGeom>
              <a:grp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1" name="Svislý svitek 20"/>
              <p:cNvSpPr/>
              <p:nvPr/>
            </p:nvSpPr>
            <p:spPr>
              <a:xfrm>
                <a:off x="899592" y="1537010"/>
                <a:ext cx="3600400" cy="4248472"/>
              </a:xfrm>
              <a:prstGeom prst="verticalScroll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 sz="12000" b="1" dirty="0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solidFill>
                    <a:schemeClr val="accent6">
                      <a:lumMod val="75000"/>
                    </a:schemeClr>
                  </a:solidFill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endParaRPr>
              </a:p>
            </p:txBody>
          </p:sp>
        </p:grpSp>
        <p:sp>
          <p:nvSpPr>
            <p:cNvPr id="4" name="Zaoblený obdélník 3"/>
            <p:cNvSpPr/>
            <p:nvPr/>
          </p:nvSpPr>
          <p:spPr>
            <a:xfrm>
              <a:off x="5520822" y="2348880"/>
              <a:ext cx="864096" cy="576064"/>
            </a:xfrm>
            <a:prstGeom prst="roundRect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5" name="Picture 8" descr="C:\Users\Admin\AppData\Local\Microsoft\Windows\Temporary Internet Files\Content.IE5\AM1I8PN9\MC900332612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47935" y="2391983"/>
              <a:ext cx="409870" cy="4898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Zaoblený obdélník 5"/>
            <p:cNvSpPr/>
            <p:nvPr/>
          </p:nvSpPr>
          <p:spPr>
            <a:xfrm>
              <a:off x="5520822" y="3139899"/>
              <a:ext cx="864096" cy="576064"/>
            </a:xfrm>
            <a:prstGeom prst="roundRect">
              <a:avLst/>
            </a:prstGeom>
            <a:solidFill>
              <a:srgbClr val="00B05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" name="Zaoblený obdélník 6"/>
            <p:cNvSpPr/>
            <p:nvPr/>
          </p:nvSpPr>
          <p:spPr>
            <a:xfrm>
              <a:off x="5522920" y="3935868"/>
              <a:ext cx="864096" cy="576064"/>
            </a:xfrm>
            <a:prstGeom prst="roundRect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" name="Zaoblený obdélník 7"/>
            <p:cNvSpPr/>
            <p:nvPr/>
          </p:nvSpPr>
          <p:spPr>
            <a:xfrm>
              <a:off x="5522920" y="4725389"/>
              <a:ext cx="864096" cy="576064"/>
            </a:xfrm>
            <a:prstGeom prst="round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9" name="Picture 5" descr="C:\Users\Admin\AppData\Local\Microsoft\Windows\Temporary Internet Files\Content.IE5\MGI1UWGT\MC900240497[1].wm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28139" y="3182129"/>
              <a:ext cx="355771" cy="49160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5" descr="C:\Users\Admin\AppData\Local\Microsoft\Windows\Temporary Internet Files\Content.IE5\MGI1UWGT\MC900240497[1].wm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47935" y="3978098"/>
              <a:ext cx="355771" cy="49160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" name="Picture 6" descr="C:\Users\Admin\AppData\Local\Microsoft\Windows\Temporary Internet Files\Content.IE5\GFW63OJB\MC900441754[1]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28139" y="4798588"/>
              <a:ext cx="429666" cy="42966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2" name="Zaoblený obdélník 11"/>
            <p:cNvSpPr/>
            <p:nvPr/>
          </p:nvSpPr>
          <p:spPr>
            <a:xfrm>
              <a:off x="6387016" y="2348880"/>
              <a:ext cx="1641368" cy="576064"/>
            </a:xfrm>
            <a:prstGeom prst="round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3" name="Zaoblený obdélník 12"/>
            <p:cNvSpPr/>
            <p:nvPr/>
          </p:nvSpPr>
          <p:spPr>
            <a:xfrm>
              <a:off x="6387016" y="3139898"/>
              <a:ext cx="1641368" cy="576064"/>
            </a:xfrm>
            <a:prstGeom prst="round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4" name="Zaoblený obdélník 13"/>
            <p:cNvSpPr/>
            <p:nvPr/>
          </p:nvSpPr>
          <p:spPr>
            <a:xfrm>
              <a:off x="6387016" y="3935868"/>
              <a:ext cx="1641368" cy="576064"/>
            </a:xfrm>
            <a:prstGeom prst="round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5" name="Zaoblený obdélník 14"/>
            <p:cNvSpPr/>
            <p:nvPr/>
          </p:nvSpPr>
          <p:spPr>
            <a:xfrm>
              <a:off x="6387016" y="4725389"/>
              <a:ext cx="1641368" cy="576064"/>
            </a:xfrm>
            <a:prstGeom prst="round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6" name="TextovéPole 15"/>
            <p:cNvSpPr txBox="1"/>
            <p:nvPr/>
          </p:nvSpPr>
          <p:spPr>
            <a:xfrm>
              <a:off x="6494111" y="2484652"/>
              <a:ext cx="144016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 smtClean="0"/>
                <a:t>Směrová tabule.</a:t>
              </a:r>
              <a:endParaRPr lang="cs-CZ" sz="1200" dirty="0"/>
            </a:p>
          </p:txBody>
        </p:sp>
        <p:sp>
          <p:nvSpPr>
            <p:cNvPr id="17" name="TextovéPole 16"/>
            <p:cNvSpPr txBox="1"/>
            <p:nvPr/>
          </p:nvSpPr>
          <p:spPr>
            <a:xfrm>
              <a:off x="6459831" y="3292788"/>
              <a:ext cx="144016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 smtClean="0"/>
                <a:t>Masáž srdce.</a:t>
              </a:r>
              <a:endParaRPr lang="cs-CZ" sz="1200" dirty="0"/>
            </a:p>
          </p:txBody>
        </p:sp>
        <p:sp>
          <p:nvSpPr>
            <p:cNvPr id="18" name="TextovéPole 17"/>
            <p:cNvSpPr txBox="1"/>
            <p:nvPr/>
          </p:nvSpPr>
          <p:spPr>
            <a:xfrm>
              <a:off x="6487620" y="4085399"/>
              <a:ext cx="144016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 smtClean="0"/>
                <a:t>Zpomalovací pruh.</a:t>
              </a:r>
              <a:endParaRPr lang="cs-CZ" sz="1200" dirty="0"/>
            </a:p>
          </p:txBody>
        </p:sp>
        <p:sp>
          <p:nvSpPr>
            <p:cNvPr id="19" name="TextovéPole 18"/>
            <p:cNvSpPr txBox="1"/>
            <p:nvPr/>
          </p:nvSpPr>
          <p:spPr>
            <a:xfrm>
              <a:off x="6487620" y="4874921"/>
              <a:ext cx="144016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 smtClean="0">
                  <a:solidFill>
                    <a:srgbClr val="FF0000"/>
                  </a:solidFill>
                </a:rPr>
                <a:t>Tunel.</a:t>
              </a:r>
              <a:endParaRPr lang="cs-CZ" sz="1200" dirty="0">
                <a:solidFill>
                  <a:srgbClr val="FF0000"/>
                </a:solidFill>
              </a:endParaRPr>
            </a:p>
          </p:txBody>
        </p:sp>
        <p:grpSp>
          <p:nvGrpSpPr>
            <p:cNvPr id="23" name="Skupina 22"/>
            <p:cNvGrpSpPr/>
            <p:nvPr/>
          </p:nvGrpSpPr>
          <p:grpSpPr>
            <a:xfrm>
              <a:off x="467544" y="1051667"/>
              <a:ext cx="4032448" cy="5328592"/>
              <a:chOff x="683568" y="1052736"/>
              <a:chExt cx="4032448" cy="5328592"/>
            </a:xfrm>
            <a:noFill/>
          </p:grpSpPr>
          <p:sp>
            <p:nvSpPr>
              <p:cNvPr id="40" name="Obdélník 39"/>
              <p:cNvSpPr/>
              <p:nvPr/>
            </p:nvSpPr>
            <p:spPr>
              <a:xfrm>
                <a:off x="683568" y="1052736"/>
                <a:ext cx="4032448" cy="5328592"/>
              </a:xfrm>
              <a:prstGeom prst="rect">
                <a:avLst/>
              </a:prstGeom>
              <a:grp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41" name="Svislý svitek 40"/>
              <p:cNvSpPr/>
              <p:nvPr/>
            </p:nvSpPr>
            <p:spPr>
              <a:xfrm>
                <a:off x="899592" y="1537010"/>
                <a:ext cx="3600400" cy="4248472"/>
              </a:xfrm>
              <a:prstGeom prst="verticalScroll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 sz="12000" b="1" dirty="0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solidFill>
                    <a:schemeClr val="accent6">
                      <a:lumMod val="75000"/>
                    </a:schemeClr>
                  </a:solidFill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endParaRPr>
              </a:p>
            </p:txBody>
          </p:sp>
        </p:grpSp>
        <p:sp>
          <p:nvSpPr>
            <p:cNvPr id="24" name="Zaoblený obdélník 23"/>
            <p:cNvSpPr/>
            <p:nvPr/>
          </p:nvSpPr>
          <p:spPr>
            <a:xfrm>
              <a:off x="1196150" y="2348880"/>
              <a:ext cx="864096" cy="576064"/>
            </a:xfrm>
            <a:prstGeom prst="roundRect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25" name="Picture 8" descr="C:\Users\Admin\AppData\Local\Microsoft\Windows\Temporary Internet Files\Content.IE5\AM1I8PN9\MC900332612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23263" y="2391983"/>
              <a:ext cx="409870" cy="4898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6" name="Zaoblený obdélník 25"/>
            <p:cNvSpPr/>
            <p:nvPr/>
          </p:nvSpPr>
          <p:spPr>
            <a:xfrm>
              <a:off x="1196150" y="3139899"/>
              <a:ext cx="864096" cy="576064"/>
            </a:xfrm>
            <a:prstGeom prst="roundRect">
              <a:avLst/>
            </a:prstGeom>
            <a:solidFill>
              <a:srgbClr val="00B05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7" name="Zaoblený obdélník 26"/>
            <p:cNvSpPr/>
            <p:nvPr/>
          </p:nvSpPr>
          <p:spPr>
            <a:xfrm>
              <a:off x="1198248" y="3935868"/>
              <a:ext cx="864096" cy="576064"/>
            </a:xfrm>
            <a:prstGeom prst="roundRect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8" name="Zaoblený obdélník 27"/>
            <p:cNvSpPr/>
            <p:nvPr/>
          </p:nvSpPr>
          <p:spPr>
            <a:xfrm>
              <a:off x="1198248" y="4725389"/>
              <a:ext cx="864096" cy="576064"/>
            </a:xfrm>
            <a:prstGeom prst="round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29" name="Picture 5" descr="C:\Users\Admin\AppData\Local\Microsoft\Windows\Temporary Internet Files\Content.IE5\MGI1UWGT\MC900240497[1].wm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03467" y="3182129"/>
              <a:ext cx="355771" cy="49160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" name="Picture 5" descr="C:\Users\Admin\AppData\Local\Microsoft\Windows\Temporary Internet Files\Content.IE5\MGI1UWGT\MC900240497[1].wm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23263" y="3978098"/>
              <a:ext cx="355771" cy="49160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1" name="Picture 6" descr="C:\Users\Admin\AppData\Local\Microsoft\Windows\Temporary Internet Files\Content.IE5\GFW63OJB\MC900441754[1]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03467" y="4798588"/>
              <a:ext cx="429666" cy="42966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2" name="Zaoblený obdélník 31"/>
            <p:cNvSpPr/>
            <p:nvPr/>
          </p:nvSpPr>
          <p:spPr>
            <a:xfrm>
              <a:off x="2062344" y="2348880"/>
              <a:ext cx="1641368" cy="576064"/>
            </a:xfrm>
            <a:prstGeom prst="round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3" name="Zaoblený obdélník 32"/>
            <p:cNvSpPr/>
            <p:nvPr/>
          </p:nvSpPr>
          <p:spPr>
            <a:xfrm>
              <a:off x="2062344" y="3139898"/>
              <a:ext cx="1641368" cy="576064"/>
            </a:xfrm>
            <a:prstGeom prst="round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4" name="Zaoblený obdélník 33"/>
            <p:cNvSpPr/>
            <p:nvPr/>
          </p:nvSpPr>
          <p:spPr>
            <a:xfrm>
              <a:off x="2062344" y="3935868"/>
              <a:ext cx="1641368" cy="576064"/>
            </a:xfrm>
            <a:prstGeom prst="round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5" name="Zaoblený obdélník 34"/>
            <p:cNvSpPr/>
            <p:nvPr/>
          </p:nvSpPr>
          <p:spPr>
            <a:xfrm>
              <a:off x="2062344" y="4725389"/>
              <a:ext cx="1641368" cy="576064"/>
            </a:xfrm>
            <a:prstGeom prst="round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6" name="TextovéPole 35"/>
            <p:cNvSpPr txBox="1"/>
            <p:nvPr/>
          </p:nvSpPr>
          <p:spPr>
            <a:xfrm>
              <a:off x="2156389" y="2498412"/>
              <a:ext cx="144016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 smtClean="0"/>
                <a:t>Benzínová pumpa.</a:t>
              </a:r>
              <a:endParaRPr lang="cs-CZ" sz="1200" dirty="0"/>
            </a:p>
          </p:txBody>
        </p:sp>
        <p:sp>
          <p:nvSpPr>
            <p:cNvPr id="37" name="TextovéPole 36"/>
            <p:cNvSpPr txBox="1"/>
            <p:nvPr/>
          </p:nvSpPr>
          <p:spPr>
            <a:xfrm>
              <a:off x="2156389" y="3200456"/>
              <a:ext cx="144016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 smtClean="0">
                  <a:solidFill>
                    <a:srgbClr val="FF0000"/>
                  </a:solidFill>
                </a:rPr>
                <a:t>Vézt někoho na řídítkách.</a:t>
              </a:r>
              <a:endParaRPr lang="cs-CZ" sz="1200" dirty="0">
                <a:solidFill>
                  <a:srgbClr val="FF0000"/>
                </a:solidFill>
              </a:endParaRPr>
            </a:p>
          </p:txBody>
        </p:sp>
        <p:sp>
          <p:nvSpPr>
            <p:cNvPr id="38" name="TextovéPole 37"/>
            <p:cNvSpPr txBox="1"/>
            <p:nvPr/>
          </p:nvSpPr>
          <p:spPr>
            <a:xfrm>
              <a:off x="2138066" y="3993067"/>
              <a:ext cx="144016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 smtClean="0"/>
                <a:t>Vrazit do někoho při couvání.</a:t>
              </a:r>
              <a:endParaRPr lang="cs-CZ" sz="1200" dirty="0"/>
            </a:p>
          </p:txBody>
        </p:sp>
        <p:sp>
          <p:nvSpPr>
            <p:cNvPr id="39" name="TextovéPole 38"/>
            <p:cNvSpPr txBox="1"/>
            <p:nvPr/>
          </p:nvSpPr>
          <p:spPr>
            <a:xfrm>
              <a:off x="2122454" y="4803373"/>
              <a:ext cx="144016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 smtClean="0"/>
                <a:t>Stezka pro jezdce na zvířeti.</a:t>
              </a:r>
              <a:endParaRPr lang="cs-CZ" sz="1200" dirty="0"/>
            </a:p>
          </p:txBody>
        </p:sp>
      </p:grpSp>
    </p:spTree>
    <p:extLst>
      <p:ext uri="{BB962C8B-B14F-4D97-AF65-F5344CB8AC3E}">
        <p14:creationId xmlns:p14="http://schemas.microsoft.com/office/powerpoint/2010/main" val="1421773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Skupina 41"/>
          <p:cNvGrpSpPr/>
          <p:nvPr/>
        </p:nvGrpSpPr>
        <p:grpSpPr>
          <a:xfrm>
            <a:off x="467544" y="1051667"/>
            <a:ext cx="8357120" cy="5328592"/>
            <a:chOff x="467544" y="1051667"/>
            <a:chExt cx="8357120" cy="5328592"/>
          </a:xfrm>
        </p:grpSpPr>
        <p:grpSp>
          <p:nvGrpSpPr>
            <p:cNvPr id="3" name="Skupina 2"/>
            <p:cNvGrpSpPr/>
            <p:nvPr/>
          </p:nvGrpSpPr>
          <p:grpSpPr>
            <a:xfrm>
              <a:off x="4792216" y="1051667"/>
              <a:ext cx="4032448" cy="5328592"/>
              <a:chOff x="683568" y="1052736"/>
              <a:chExt cx="4032448" cy="5328592"/>
            </a:xfrm>
            <a:noFill/>
          </p:grpSpPr>
          <p:sp>
            <p:nvSpPr>
              <p:cNvPr id="20" name="Obdélník 19"/>
              <p:cNvSpPr/>
              <p:nvPr/>
            </p:nvSpPr>
            <p:spPr>
              <a:xfrm>
                <a:off x="683568" y="1052736"/>
                <a:ext cx="4032448" cy="5328592"/>
              </a:xfrm>
              <a:prstGeom prst="rect">
                <a:avLst/>
              </a:prstGeom>
              <a:grp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1" name="Svislý svitek 20"/>
              <p:cNvSpPr/>
              <p:nvPr/>
            </p:nvSpPr>
            <p:spPr>
              <a:xfrm>
                <a:off x="899592" y="1537010"/>
                <a:ext cx="3600400" cy="4248472"/>
              </a:xfrm>
              <a:prstGeom prst="verticalScroll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 sz="12000" b="1" dirty="0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solidFill>
                    <a:schemeClr val="accent6">
                      <a:lumMod val="75000"/>
                    </a:schemeClr>
                  </a:solidFill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endParaRPr>
              </a:p>
            </p:txBody>
          </p:sp>
        </p:grpSp>
        <p:sp>
          <p:nvSpPr>
            <p:cNvPr id="4" name="Zaoblený obdélník 3"/>
            <p:cNvSpPr/>
            <p:nvPr/>
          </p:nvSpPr>
          <p:spPr>
            <a:xfrm>
              <a:off x="5520822" y="2348880"/>
              <a:ext cx="864096" cy="576064"/>
            </a:xfrm>
            <a:prstGeom prst="roundRect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5" name="Picture 8" descr="C:\Users\Admin\AppData\Local\Microsoft\Windows\Temporary Internet Files\Content.IE5\AM1I8PN9\MC900332612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47935" y="2391983"/>
              <a:ext cx="409870" cy="4898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Zaoblený obdélník 5"/>
            <p:cNvSpPr/>
            <p:nvPr/>
          </p:nvSpPr>
          <p:spPr>
            <a:xfrm>
              <a:off x="5520822" y="3139899"/>
              <a:ext cx="864096" cy="576064"/>
            </a:xfrm>
            <a:prstGeom prst="roundRect">
              <a:avLst/>
            </a:prstGeom>
            <a:solidFill>
              <a:srgbClr val="00B05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" name="Zaoblený obdélník 6"/>
            <p:cNvSpPr/>
            <p:nvPr/>
          </p:nvSpPr>
          <p:spPr>
            <a:xfrm>
              <a:off x="5522920" y="3935868"/>
              <a:ext cx="864096" cy="576064"/>
            </a:xfrm>
            <a:prstGeom prst="roundRect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" name="Zaoblený obdélník 7"/>
            <p:cNvSpPr/>
            <p:nvPr/>
          </p:nvSpPr>
          <p:spPr>
            <a:xfrm>
              <a:off x="5522920" y="4725389"/>
              <a:ext cx="864096" cy="576064"/>
            </a:xfrm>
            <a:prstGeom prst="round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9" name="Picture 5" descr="C:\Users\Admin\AppData\Local\Microsoft\Windows\Temporary Internet Files\Content.IE5\MGI1UWGT\MC900240497[1].wm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28139" y="3182129"/>
              <a:ext cx="355771" cy="49160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5" descr="C:\Users\Admin\AppData\Local\Microsoft\Windows\Temporary Internet Files\Content.IE5\MGI1UWGT\MC900240497[1].wm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47935" y="3978098"/>
              <a:ext cx="355771" cy="49160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" name="Picture 6" descr="C:\Users\Admin\AppData\Local\Microsoft\Windows\Temporary Internet Files\Content.IE5\GFW63OJB\MC900441754[1]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28139" y="4798588"/>
              <a:ext cx="429666" cy="42966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2" name="Zaoblený obdélník 11"/>
            <p:cNvSpPr/>
            <p:nvPr/>
          </p:nvSpPr>
          <p:spPr>
            <a:xfrm>
              <a:off x="6387016" y="2348880"/>
              <a:ext cx="1641368" cy="576064"/>
            </a:xfrm>
            <a:prstGeom prst="round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3" name="Zaoblený obdélník 12"/>
            <p:cNvSpPr/>
            <p:nvPr/>
          </p:nvSpPr>
          <p:spPr>
            <a:xfrm>
              <a:off x="6387016" y="3139898"/>
              <a:ext cx="1641368" cy="576064"/>
            </a:xfrm>
            <a:prstGeom prst="round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4" name="Zaoblený obdélník 13"/>
            <p:cNvSpPr/>
            <p:nvPr/>
          </p:nvSpPr>
          <p:spPr>
            <a:xfrm>
              <a:off x="6387016" y="3935868"/>
              <a:ext cx="1641368" cy="576064"/>
            </a:xfrm>
            <a:prstGeom prst="round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5" name="Zaoblený obdélník 14"/>
            <p:cNvSpPr/>
            <p:nvPr/>
          </p:nvSpPr>
          <p:spPr>
            <a:xfrm>
              <a:off x="6387016" y="4725389"/>
              <a:ext cx="1641368" cy="576064"/>
            </a:xfrm>
            <a:prstGeom prst="round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6" name="TextovéPole 15"/>
            <p:cNvSpPr txBox="1"/>
            <p:nvPr/>
          </p:nvSpPr>
          <p:spPr>
            <a:xfrm>
              <a:off x="6494111" y="2420888"/>
              <a:ext cx="144016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 smtClean="0">
                  <a:solidFill>
                    <a:srgbClr val="FF0000"/>
                  </a:solidFill>
                </a:rPr>
                <a:t>Smyk na náledí.</a:t>
              </a:r>
              <a:endParaRPr lang="cs-CZ" sz="1200" dirty="0">
                <a:solidFill>
                  <a:srgbClr val="FF0000"/>
                </a:solidFill>
              </a:endParaRPr>
            </a:p>
          </p:txBody>
        </p:sp>
        <p:sp>
          <p:nvSpPr>
            <p:cNvPr id="17" name="TextovéPole 16"/>
            <p:cNvSpPr txBox="1"/>
            <p:nvPr/>
          </p:nvSpPr>
          <p:spPr>
            <a:xfrm>
              <a:off x="6459831" y="3205758"/>
              <a:ext cx="144016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 smtClean="0"/>
                <a:t>Přelétnout přes řídítka.</a:t>
              </a:r>
              <a:endParaRPr lang="cs-CZ" sz="1200" dirty="0"/>
            </a:p>
          </p:txBody>
        </p:sp>
        <p:sp>
          <p:nvSpPr>
            <p:cNvPr id="18" name="TextovéPole 17"/>
            <p:cNvSpPr txBox="1"/>
            <p:nvPr/>
          </p:nvSpPr>
          <p:spPr>
            <a:xfrm>
              <a:off x="6487620" y="3993067"/>
              <a:ext cx="144016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 smtClean="0"/>
                <a:t>Policista řídí dopravu.</a:t>
              </a:r>
              <a:endParaRPr lang="cs-CZ" sz="1200" dirty="0"/>
            </a:p>
          </p:txBody>
        </p:sp>
        <p:sp>
          <p:nvSpPr>
            <p:cNvPr id="19" name="TextovéPole 18"/>
            <p:cNvSpPr txBox="1"/>
            <p:nvPr/>
          </p:nvSpPr>
          <p:spPr>
            <a:xfrm>
              <a:off x="6487620" y="4874921"/>
              <a:ext cx="144016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 smtClean="0"/>
                <a:t>Slepá ulice.</a:t>
              </a:r>
              <a:endParaRPr lang="cs-CZ" sz="1200" dirty="0"/>
            </a:p>
          </p:txBody>
        </p:sp>
        <p:grpSp>
          <p:nvGrpSpPr>
            <p:cNvPr id="23" name="Skupina 22"/>
            <p:cNvGrpSpPr/>
            <p:nvPr/>
          </p:nvGrpSpPr>
          <p:grpSpPr>
            <a:xfrm>
              <a:off x="467544" y="1051667"/>
              <a:ext cx="4032448" cy="5328592"/>
              <a:chOff x="683568" y="1052736"/>
              <a:chExt cx="4032448" cy="5328592"/>
            </a:xfrm>
            <a:noFill/>
          </p:grpSpPr>
          <p:sp>
            <p:nvSpPr>
              <p:cNvPr id="40" name="Obdélník 39"/>
              <p:cNvSpPr/>
              <p:nvPr/>
            </p:nvSpPr>
            <p:spPr>
              <a:xfrm>
                <a:off x="683568" y="1052736"/>
                <a:ext cx="4032448" cy="5328592"/>
              </a:xfrm>
              <a:prstGeom prst="rect">
                <a:avLst/>
              </a:prstGeom>
              <a:grp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41" name="Svislý svitek 40"/>
              <p:cNvSpPr/>
              <p:nvPr/>
            </p:nvSpPr>
            <p:spPr>
              <a:xfrm>
                <a:off x="899592" y="1537010"/>
                <a:ext cx="3600400" cy="4248472"/>
              </a:xfrm>
              <a:prstGeom prst="verticalScroll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 sz="12000" b="1" dirty="0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solidFill>
                    <a:schemeClr val="accent6">
                      <a:lumMod val="75000"/>
                    </a:schemeClr>
                  </a:solidFill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endParaRPr>
              </a:p>
            </p:txBody>
          </p:sp>
        </p:grpSp>
        <p:sp>
          <p:nvSpPr>
            <p:cNvPr id="24" name="Zaoblený obdélník 23"/>
            <p:cNvSpPr/>
            <p:nvPr/>
          </p:nvSpPr>
          <p:spPr>
            <a:xfrm>
              <a:off x="1196150" y="2348880"/>
              <a:ext cx="864096" cy="576064"/>
            </a:xfrm>
            <a:prstGeom prst="roundRect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25" name="Picture 8" descr="C:\Users\Admin\AppData\Local\Microsoft\Windows\Temporary Internet Files\Content.IE5\AM1I8PN9\MC900332612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23263" y="2391983"/>
              <a:ext cx="409870" cy="4898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6" name="Zaoblený obdélník 25"/>
            <p:cNvSpPr/>
            <p:nvPr/>
          </p:nvSpPr>
          <p:spPr>
            <a:xfrm>
              <a:off x="1196150" y="3139899"/>
              <a:ext cx="864096" cy="576064"/>
            </a:xfrm>
            <a:prstGeom prst="roundRect">
              <a:avLst/>
            </a:prstGeom>
            <a:solidFill>
              <a:srgbClr val="00B05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7" name="Zaoblený obdélník 26"/>
            <p:cNvSpPr/>
            <p:nvPr/>
          </p:nvSpPr>
          <p:spPr>
            <a:xfrm>
              <a:off x="1198248" y="3935868"/>
              <a:ext cx="864096" cy="576064"/>
            </a:xfrm>
            <a:prstGeom prst="roundRect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8" name="Zaoblený obdélník 27"/>
            <p:cNvSpPr/>
            <p:nvPr/>
          </p:nvSpPr>
          <p:spPr>
            <a:xfrm>
              <a:off x="1198248" y="4725389"/>
              <a:ext cx="864096" cy="576064"/>
            </a:xfrm>
            <a:prstGeom prst="round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29" name="Picture 5" descr="C:\Users\Admin\AppData\Local\Microsoft\Windows\Temporary Internet Files\Content.IE5\MGI1UWGT\MC900240497[1].wm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03467" y="3182129"/>
              <a:ext cx="355771" cy="49160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" name="Picture 5" descr="C:\Users\Admin\AppData\Local\Microsoft\Windows\Temporary Internet Files\Content.IE5\MGI1UWGT\MC900240497[1].wm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23263" y="3978098"/>
              <a:ext cx="355771" cy="49160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1" name="Picture 6" descr="C:\Users\Admin\AppData\Local\Microsoft\Windows\Temporary Internet Files\Content.IE5\GFW63OJB\MC900441754[1]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03467" y="4798588"/>
              <a:ext cx="429666" cy="42966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2" name="Zaoblený obdélník 31"/>
            <p:cNvSpPr/>
            <p:nvPr/>
          </p:nvSpPr>
          <p:spPr>
            <a:xfrm>
              <a:off x="2062344" y="2348880"/>
              <a:ext cx="1641368" cy="576064"/>
            </a:xfrm>
            <a:prstGeom prst="round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3" name="Zaoblený obdélník 32"/>
            <p:cNvSpPr/>
            <p:nvPr/>
          </p:nvSpPr>
          <p:spPr>
            <a:xfrm>
              <a:off x="2062344" y="3139898"/>
              <a:ext cx="1641368" cy="576064"/>
            </a:xfrm>
            <a:prstGeom prst="round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4" name="Zaoblený obdélník 33"/>
            <p:cNvSpPr/>
            <p:nvPr/>
          </p:nvSpPr>
          <p:spPr>
            <a:xfrm>
              <a:off x="2062344" y="3935868"/>
              <a:ext cx="1641368" cy="576064"/>
            </a:xfrm>
            <a:prstGeom prst="round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5" name="Zaoblený obdélník 34"/>
            <p:cNvSpPr/>
            <p:nvPr/>
          </p:nvSpPr>
          <p:spPr>
            <a:xfrm>
              <a:off x="2062344" y="4725389"/>
              <a:ext cx="1641368" cy="576064"/>
            </a:xfrm>
            <a:prstGeom prst="round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6" name="TextovéPole 35"/>
            <p:cNvSpPr txBox="1"/>
            <p:nvPr/>
          </p:nvSpPr>
          <p:spPr>
            <a:xfrm>
              <a:off x="2156389" y="2498412"/>
              <a:ext cx="144016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 smtClean="0"/>
                <a:t>Nepřipoutat se.</a:t>
              </a:r>
              <a:endParaRPr lang="cs-CZ" sz="1200" dirty="0"/>
            </a:p>
          </p:txBody>
        </p:sp>
        <p:sp>
          <p:nvSpPr>
            <p:cNvPr id="37" name="TextovéPole 36"/>
            <p:cNvSpPr txBox="1"/>
            <p:nvPr/>
          </p:nvSpPr>
          <p:spPr>
            <a:xfrm>
              <a:off x="2156389" y="3200456"/>
              <a:ext cx="144016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 smtClean="0">
                  <a:solidFill>
                    <a:srgbClr val="FF0000"/>
                  </a:solidFill>
                </a:rPr>
                <a:t>Špatně zabrzdit auto.</a:t>
              </a:r>
              <a:endParaRPr lang="cs-CZ" sz="1200" dirty="0">
                <a:solidFill>
                  <a:srgbClr val="FF0000"/>
                </a:solidFill>
              </a:endParaRPr>
            </a:p>
          </p:txBody>
        </p:sp>
        <p:sp>
          <p:nvSpPr>
            <p:cNvPr id="38" name="TextovéPole 37"/>
            <p:cNvSpPr txBox="1"/>
            <p:nvPr/>
          </p:nvSpPr>
          <p:spPr>
            <a:xfrm>
              <a:off x="2138066" y="4072523"/>
              <a:ext cx="144016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 smtClean="0"/>
                <a:t>Strkat se u silnice.</a:t>
              </a:r>
              <a:endParaRPr lang="cs-CZ" sz="1200" dirty="0"/>
            </a:p>
          </p:txBody>
        </p:sp>
        <p:sp>
          <p:nvSpPr>
            <p:cNvPr id="39" name="TextovéPole 38"/>
            <p:cNvSpPr txBox="1"/>
            <p:nvPr/>
          </p:nvSpPr>
          <p:spPr>
            <a:xfrm>
              <a:off x="2036413" y="4695505"/>
              <a:ext cx="164346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 smtClean="0"/>
                <a:t>Řidič před svým kamionem nevidí chodce.</a:t>
              </a:r>
              <a:endParaRPr lang="cs-CZ" sz="1200" dirty="0"/>
            </a:p>
          </p:txBody>
        </p:sp>
      </p:grpSp>
    </p:spTree>
    <p:extLst>
      <p:ext uri="{BB962C8B-B14F-4D97-AF65-F5344CB8AC3E}">
        <p14:creationId xmlns:p14="http://schemas.microsoft.com/office/powerpoint/2010/main" val="3454023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Skupina 41"/>
          <p:cNvGrpSpPr/>
          <p:nvPr/>
        </p:nvGrpSpPr>
        <p:grpSpPr>
          <a:xfrm>
            <a:off x="467544" y="1051667"/>
            <a:ext cx="8357120" cy="5328592"/>
            <a:chOff x="467544" y="1051667"/>
            <a:chExt cx="8357120" cy="5328592"/>
          </a:xfrm>
        </p:grpSpPr>
        <p:grpSp>
          <p:nvGrpSpPr>
            <p:cNvPr id="3" name="Skupina 2"/>
            <p:cNvGrpSpPr/>
            <p:nvPr/>
          </p:nvGrpSpPr>
          <p:grpSpPr>
            <a:xfrm>
              <a:off x="4792216" y="1051667"/>
              <a:ext cx="4032448" cy="5328592"/>
              <a:chOff x="683568" y="1052736"/>
              <a:chExt cx="4032448" cy="5328592"/>
            </a:xfrm>
            <a:noFill/>
          </p:grpSpPr>
          <p:sp>
            <p:nvSpPr>
              <p:cNvPr id="20" name="Obdélník 19"/>
              <p:cNvSpPr/>
              <p:nvPr/>
            </p:nvSpPr>
            <p:spPr>
              <a:xfrm>
                <a:off x="683568" y="1052736"/>
                <a:ext cx="4032448" cy="5328592"/>
              </a:xfrm>
              <a:prstGeom prst="rect">
                <a:avLst/>
              </a:prstGeom>
              <a:grp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1" name="Svislý svitek 20"/>
              <p:cNvSpPr/>
              <p:nvPr/>
            </p:nvSpPr>
            <p:spPr>
              <a:xfrm>
                <a:off x="899592" y="1537010"/>
                <a:ext cx="3600400" cy="4248472"/>
              </a:xfrm>
              <a:prstGeom prst="verticalScroll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 sz="12000" b="1" dirty="0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solidFill>
                    <a:schemeClr val="accent6">
                      <a:lumMod val="75000"/>
                    </a:schemeClr>
                  </a:solidFill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endParaRPr>
              </a:p>
            </p:txBody>
          </p:sp>
        </p:grpSp>
        <p:sp>
          <p:nvSpPr>
            <p:cNvPr id="4" name="Zaoblený obdélník 3"/>
            <p:cNvSpPr/>
            <p:nvPr/>
          </p:nvSpPr>
          <p:spPr>
            <a:xfrm>
              <a:off x="5520822" y="2348880"/>
              <a:ext cx="864096" cy="576064"/>
            </a:xfrm>
            <a:prstGeom prst="roundRect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5" name="Picture 8" descr="C:\Users\Admin\AppData\Local\Microsoft\Windows\Temporary Internet Files\Content.IE5\AM1I8PN9\MC900332612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47935" y="2391983"/>
              <a:ext cx="409870" cy="4898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Zaoblený obdélník 5"/>
            <p:cNvSpPr/>
            <p:nvPr/>
          </p:nvSpPr>
          <p:spPr>
            <a:xfrm>
              <a:off x="5520822" y="3139899"/>
              <a:ext cx="864096" cy="576064"/>
            </a:xfrm>
            <a:prstGeom prst="roundRect">
              <a:avLst/>
            </a:prstGeom>
            <a:solidFill>
              <a:srgbClr val="00B05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" name="Zaoblený obdélník 6"/>
            <p:cNvSpPr/>
            <p:nvPr/>
          </p:nvSpPr>
          <p:spPr>
            <a:xfrm>
              <a:off x="5522920" y="3935868"/>
              <a:ext cx="864096" cy="576064"/>
            </a:xfrm>
            <a:prstGeom prst="roundRect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" name="Zaoblený obdélník 7"/>
            <p:cNvSpPr/>
            <p:nvPr/>
          </p:nvSpPr>
          <p:spPr>
            <a:xfrm>
              <a:off x="5522920" y="4725389"/>
              <a:ext cx="864096" cy="576064"/>
            </a:xfrm>
            <a:prstGeom prst="round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9" name="Picture 5" descr="C:\Users\Admin\AppData\Local\Microsoft\Windows\Temporary Internet Files\Content.IE5\MGI1UWGT\MC900240497[1].wm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28139" y="3182129"/>
              <a:ext cx="355771" cy="49160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5" descr="C:\Users\Admin\AppData\Local\Microsoft\Windows\Temporary Internet Files\Content.IE5\MGI1UWGT\MC900240497[1].wm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47935" y="3978098"/>
              <a:ext cx="355771" cy="49160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" name="Picture 6" descr="C:\Users\Admin\AppData\Local\Microsoft\Windows\Temporary Internet Files\Content.IE5\GFW63OJB\MC900441754[1]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28139" y="4798588"/>
              <a:ext cx="429666" cy="42966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2" name="Zaoblený obdélník 11"/>
            <p:cNvSpPr/>
            <p:nvPr/>
          </p:nvSpPr>
          <p:spPr>
            <a:xfrm>
              <a:off x="6387016" y="2348880"/>
              <a:ext cx="1641368" cy="576064"/>
            </a:xfrm>
            <a:prstGeom prst="round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3" name="Zaoblený obdélník 12"/>
            <p:cNvSpPr/>
            <p:nvPr/>
          </p:nvSpPr>
          <p:spPr>
            <a:xfrm>
              <a:off x="6387016" y="3139898"/>
              <a:ext cx="1641368" cy="576064"/>
            </a:xfrm>
            <a:prstGeom prst="round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4" name="Zaoblený obdélník 13"/>
            <p:cNvSpPr/>
            <p:nvPr/>
          </p:nvSpPr>
          <p:spPr>
            <a:xfrm>
              <a:off x="6387016" y="3935868"/>
              <a:ext cx="1641368" cy="576064"/>
            </a:xfrm>
            <a:prstGeom prst="round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5" name="Zaoblený obdélník 14"/>
            <p:cNvSpPr/>
            <p:nvPr/>
          </p:nvSpPr>
          <p:spPr>
            <a:xfrm>
              <a:off x="6387016" y="4725389"/>
              <a:ext cx="1641368" cy="576064"/>
            </a:xfrm>
            <a:prstGeom prst="round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6" name="TextovéPole 15"/>
            <p:cNvSpPr txBox="1"/>
            <p:nvPr/>
          </p:nvSpPr>
          <p:spPr>
            <a:xfrm>
              <a:off x="6504997" y="2495538"/>
              <a:ext cx="144016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 smtClean="0"/>
                <a:t>Zastavit v tunelu.</a:t>
              </a:r>
              <a:endParaRPr lang="cs-CZ" sz="1200" dirty="0"/>
            </a:p>
          </p:txBody>
        </p:sp>
        <p:sp>
          <p:nvSpPr>
            <p:cNvPr id="17" name="TextovéPole 16"/>
            <p:cNvSpPr txBox="1"/>
            <p:nvPr/>
          </p:nvSpPr>
          <p:spPr>
            <a:xfrm>
              <a:off x="6487620" y="3218986"/>
              <a:ext cx="144016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 smtClean="0">
                  <a:solidFill>
                    <a:srgbClr val="FF0000"/>
                  </a:solidFill>
                </a:rPr>
                <a:t>Zkontrolovat kolo před jízdou.</a:t>
              </a:r>
              <a:endParaRPr lang="cs-CZ" sz="1200" dirty="0">
                <a:solidFill>
                  <a:srgbClr val="FF0000"/>
                </a:solidFill>
              </a:endParaRPr>
            </a:p>
          </p:txBody>
        </p:sp>
        <p:sp>
          <p:nvSpPr>
            <p:cNvPr id="18" name="TextovéPole 17"/>
            <p:cNvSpPr txBox="1"/>
            <p:nvPr/>
          </p:nvSpPr>
          <p:spPr>
            <a:xfrm>
              <a:off x="6487620" y="4085400"/>
              <a:ext cx="144016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 smtClean="0"/>
                <a:t>Jet v protisměru.</a:t>
              </a:r>
              <a:endParaRPr lang="cs-CZ" sz="1200" dirty="0"/>
            </a:p>
          </p:txBody>
        </p:sp>
        <p:sp>
          <p:nvSpPr>
            <p:cNvPr id="19" name="TextovéPole 18"/>
            <p:cNvSpPr txBox="1"/>
            <p:nvPr/>
          </p:nvSpPr>
          <p:spPr>
            <a:xfrm>
              <a:off x="6487620" y="4874921"/>
              <a:ext cx="144016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 smtClean="0"/>
                <a:t>Nebýt viděn.</a:t>
              </a:r>
              <a:endParaRPr lang="cs-CZ" sz="1200" dirty="0"/>
            </a:p>
          </p:txBody>
        </p:sp>
        <p:grpSp>
          <p:nvGrpSpPr>
            <p:cNvPr id="23" name="Skupina 22"/>
            <p:cNvGrpSpPr/>
            <p:nvPr/>
          </p:nvGrpSpPr>
          <p:grpSpPr>
            <a:xfrm>
              <a:off x="467544" y="1051667"/>
              <a:ext cx="4032448" cy="5328592"/>
              <a:chOff x="683568" y="1052736"/>
              <a:chExt cx="4032448" cy="5328592"/>
            </a:xfrm>
            <a:noFill/>
          </p:grpSpPr>
          <p:sp>
            <p:nvSpPr>
              <p:cNvPr id="40" name="Obdélník 39"/>
              <p:cNvSpPr/>
              <p:nvPr/>
            </p:nvSpPr>
            <p:spPr>
              <a:xfrm>
                <a:off x="683568" y="1052736"/>
                <a:ext cx="4032448" cy="5328592"/>
              </a:xfrm>
              <a:prstGeom prst="rect">
                <a:avLst/>
              </a:prstGeom>
              <a:grp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41" name="Svislý svitek 40"/>
              <p:cNvSpPr/>
              <p:nvPr/>
            </p:nvSpPr>
            <p:spPr>
              <a:xfrm>
                <a:off x="899592" y="1537010"/>
                <a:ext cx="3600400" cy="4248472"/>
              </a:xfrm>
              <a:prstGeom prst="verticalScroll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 sz="12000" b="1" dirty="0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solidFill>
                    <a:schemeClr val="accent6">
                      <a:lumMod val="75000"/>
                    </a:schemeClr>
                  </a:solidFill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endParaRPr>
              </a:p>
            </p:txBody>
          </p:sp>
        </p:grpSp>
        <p:sp>
          <p:nvSpPr>
            <p:cNvPr id="24" name="Zaoblený obdélník 23"/>
            <p:cNvSpPr/>
            <p:nvPr/>
          </p:nvSpPr>
          <p:spPr>
            <a:xfrm>
              <a:off x="1196150" y="2348880"/>
              <a:ext cx="864096" cy="576064"/>
            </a:xfrm>
            <a:prstGeom prst="roundRect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25" name="Picture 8" descr="C:\Users\Admin\AppData\Local\Microsoft\Windows\Temporary Internet Files\Content.IE5\AM1I8PN9\MC900332612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23263" y="2391983"/>
              <a:ext cx="409870" cy="4898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6" name="Zaoblený obdélník 25"/>
            <p:cNvSpPr/>
            <p:nvPr/>
          </p:nvSpPr>
          <p:spPr>
            <a:xfrm>
              <a:off x="1196150" y="3139899"/>
              <a:ext cx="864096" cy="576064"/>
            </a:xfrm>
            <a:prstGeom prst="roundRect">
              <a:avLst/>
            </a:prstGeom>
            <a:solidFill>
              <a:srgbClr val="00B05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7" name="Zaoblený obdélník 26"/>
            <p:cNvSpPr/>
            <p:nvPr/>
          </p:nvSpPr>
          <p:spPr>
            <a:xfrm>
              <a:off x="1198248" y="3935868"/>
              <a:ext cx="864096" cy="576064"/>
            </a:xfrm>
            <a:prstGeom prst="roundRect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8" name="Zaoblený obdélník 27"/>
            <p:cNvSpPr/>
            <p:nvPr/>
          </p:nvSpPr>
          <p:spPr>
            <a:xfrm>
              <a:off x="1198248" y="4725389"/>
              <a:ext cx="864096" cy="576064"/>
            </a:xfrm>
            <a:prstGeom prst="round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29" name="Picture 5" descr="C:\Users\Admin\AppData\Local\Microsoft\Windows\Temporary Internet Files\Content.IE5\MGI1UWGT\MC900240497[1].wm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03467" y="3182129"/>
              <a:ext cx="355771" cy="49160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" name="Picture 5" descr="C:\Users\Admin\AppData\Local\Microsoft\Windows\Temporary Internet Files\Content.IE5\MGI1UWGT\MC900240497[1].wm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23263" y="3978098"/>
              <a:ext cx="355771" cy="49160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1" name="Picture 6" descr="C:\Users\Admin\AppData\Local\Microsoft\Windows\Temporary Internet Files\Content.IE5\GFW63OJB\MC900441754[1]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03467" y="4798588"/>
              <a:ext cx="429666" cy="42966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2" name="Zaoblený obdélník 31"/>
            <p:cNvSpPr/>
            <p:nvPr/>
          </p:nvSpPr>
          <p:spPr>
            <a:xfrm>
              <a:off x="2062344" y="2348880"/>
              <a:ext cx="1641368" cy="576064"/>
            </a:xfrm>
            <a:prstGeom prst="round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3" name="Zaoblený obdélník 32"/>
            <p:cNvSpPr/>
            <p:nvPr/>
          </p:nvSpPr>
          <p:spPr>
            <a:xfrm>
              <a:off x="2062344" y="3139898"/>
              <a:ext cx="1641368" cy="576064"/>
            </a:xfrm>
            <a:prstGeom prst="round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4" name="Zaoblený obdélník 33"/>
            <p:cNvSpPr/>
            <p:nvPr/>
          </p:nvSpPr>
          <p:spPr>
            <a:xfrm>
              <a:off x="2062344" y="3935868"/>
              <a:ext cx="1641368" cy="576064"/>
            </a:xfrm>
            <a:prstGeom prst="round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5" name="Zaoblený obdélník 34"/>
            <p:cNvSpPr/>
            <p:nvPr/>
          </p:nvSpPr>
          <p:spPr>
            <a:xfrm>
              <a:off x="2062344" y="4725389"/>
              <a:ext cx="1641368" cy="576064"/>
            </a:xfrm>
            <a:prstGeom prst="round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6" name="TextovéPole 35"/>
            <p:cNvSpPr txBox="1"/>
            <p:nvPr/>
          </p:nvSpPr>
          <p:spPr>
            <a:xfrm>
              <a:off x="2156389" y="2498412"/>
              <a:ext cx="144016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 smtClean="0">
                  <a:solidFill>
                    <a:srgbClr val="FF0000"/>
                  </a:solidFill>
                </a:rPr>
                <a:t>Kruhový objezd.</a:t>
              </a:r>
              <a:endParaRPr lang="cs-CZ" sz="1200" dirty="0">
                <a:solidFill>
                  <a:srgbClr val="FF0000"/>
                </a:solidFill>
              </a:endParaRPr>
            </a:p>
          </p:txBody>
        </p:sp>
        <p:sp>
          <p:nvSpPr>
            <p:cNvPr id="37" name="TextovéPole 36"/>
            <p:cNvSpPr txBox="1"/>
            <p:nvPr/>
          </p:nvSpPr>
          <p:spPr>
            <a:xfrm>
              <a:off x="2156389" y="3289431"/>
              <a:ext cx="144016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 err="1" smtClean="0"/>
                <a:t>Mikrospánek</a:t>
              </a:r>
              <a:r>
                <a:rPr lang="cs-CZ" sz="1200" dirty="0" smtClean="0"/>
                <a:t>.</a:t>
              </a:r>
              <a:endParaRPr lang="cs-CZ" sz="1200" dirty="0"/>
            </a:p>
          </p:txBody>
        </p:sp>
        <p:sp>
          <p:nvSpPr>
            <p:cNvPr id="38" name="TextovéPole 37"/>
            <p:cNvSpPr txBox="1"/>
            <p:nvPr/>
          </p:nvSpPr>
          <p:spPr>
            <a:xfrm>
              <a:off x="2162948" y="4012021"/>
              <a:ext cx="144016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 smtClean="0"/>
                <a:t>Nepřipevněná autosedačka.</a:t>
              </a:r>
              <a:endParaRPr lang="cs-CZ" sz="1200" dirty="0"/>
            </a:p>
          </p:txBody>
        </p:sp>
        <p:sp>
          <p:nvSpPr>
            <p:cNvPr id="39" name="TextovéPole 38"/>
            <p:cNvSpPr txBox="1"/>
            <p:nvPr/>
          </p:nvSpPr>
          <p:spPr>
            <a:xfrm>
              <a:off x="2167409" y="4690255"/>
              <a:ext cx="1421837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 smtClean="0"/>
                <a:t>Nerozhlédnout se na železničním přejezdu.</a:t>
              </a:r>
              <a:endParaRPr lang="cs-CZ" sz="1200" dirty="0"/>
            </a:p>
          </p:txBody>
        </p:sp>
      </p:grpSp>
    </p:spTree>
    <p:extLst>
      <p:ext uri="{BB962C8B-B14F-4D97-AF65-F5344CB8AC3E}">
        <p14:creationId xmlns:p14="http://schemas.microsoft.com/office/powerpoint/2010/main" val="1192692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Skupina 41"/>
          <p:cNvGrpSpPr/>
          <p:nvPr/>
        </p:nvGrpSpPr>
        <p:grpSpPr>
          <a:xfrm>
            <a:off x="467544" y="1051667"/>
            <a:ext cx="8357120" cy="5328592"/>
            <a:chOff x="467544" y="1051667"/>
            <a:chExt cx="8357120" cy="5328592"/>
          </a:xfrm>
        </p:grpSpPr>
        <p:grpSp>
          <p:nvGrpSpPr>
            <p:cNvPr id="3" name="Skupina 2"/>
            <p:cNvGrpSpPr/>
            <p:nvPr/>
          </p:nvGrpSpPr>
          <p:grpSpPr>
            <a:xfrm>
              <a:off x="4792216" y="1051667"/>
              <a:ext cx="4032448" cy="5328592"/>
              <a:chOff x="683568" y="1052736"/>
              <a:chExt cx="4032448" cy="5328592"/>
            </a:xfrm>
            <a:noFill/>
          </p:grpSpPr>
          <p:sp>
            <p:nvSpPr>
              <p:cNvPr id="20" name="Obdélník 19"/>
              <p:cNvSpPr/>
              <p:nvPr/>
            </p:nvSpPr>
            <p:spPr>
              <a:xfrm>
                <a:off x="683568" y="1052736"/>
                <a:ext cx="4032448" cy="5328592"/>
              </a:xfrm>
              <a:prstGeom prst="rect">
                <a:avLst/>
              </a:prstGeom>
              <a:grp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1" name="Svislý svitek 20"/>
              <p:cNvSpPr/>
              <p:nvPr/>
            </p:nvSpPr>
            <p:spPr>
              <a:xfrm>
                <a:off x="899592" y="1537010"/>
                <a:ext cx="3600400" cy="4248472"/>
              </a:xfrm>
              <a:prstGeom prst="verticalScroll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 sz="12000" b="1" dirty="0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solidFill>
                    <a:schemeClr val="accent6">
                      <a:lumMod val="75000"/>
                    </a:schemeClr>
                  </a:solidFill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endParaRPr>
              </a:p>
            </p:txBody>
          </p:sp>
        </p:grpSp>
        <p:sp>
          <p:nvSpPr>
            <p:cNvPr id="4" name="Zaoblený obdélník 3"/>
            <p:cNvSpPr/>
            <p:nvPr/>
          </p:nvSpPr>
          <p:spPr>
            <a:xfrm>
              <a:off x="5520822" y="2348880"/>
              <a:ext cx="864096" cy="576064"/>
            </a:xfrm>
            <a:prstGeom prst="roundRect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5" name="Picture 8" descr="C:\Users\Admin\AppData\Local\Microsoft\Windows\Temporary Internet Files\Content.IE5\AM1I8PN9\MC900332612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47935" y="2391983"/>
              <a:ext cx="409870" cy="4898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Zaoblený obdélník 5"/>
            <p:cNvSpPr/>
            <p:nvPr/>
          </p:nvSpPr>
          <p:spPr>
            <a:xfrm>
              <a:off x="5520822" y="3139899"/>
              <a:ext cx="864096" cy="576064"/>
            </a:xfrm>
            <a:prstGeom prst="roundRect">
              <a:avLst/>
            </a:prstGeom>
            <a:solidFill>
              <a:srgbClr val="00B05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" name="Zaoblený obdélník 6"/>
            <p:cNvSpPr/>
            <p:nvPr/>
          </p:nvSpPr>
          <p:spPr>
            <a:xfrm>
              <a:off x="5522920" y="3935868"/>
              <a:ext cx="864096" cy="576064"/>
            </a:xfrm>
            <a:prstGeom prst="roundRect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" name="Zaoblený obdélník 7"/>
            <p:cNvSpPr/>
            <p:nvPr/>
          </p:nvSpPr>
          <p:spPr>
            <a:xfrm>
              <a:off x="5522920" y="4725389"/>
              <a:ext cx="864096" cy="576064"/>
            </a:xfrm>
            <a:prstGeom prst="round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9" name="Picture 5" descr="C:\Users\Admin\AppData\Local\Microsoft\Windows\Temporary Internet Files\Content.IE5\MGI1UWGT\MC900240497[1].wm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28139" y="3182129"/>
              <a:ext cx="355771" cy="49160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5" descr="C:\Users\Admin\AppData\Local\Microsoft\Windows\Temporary Internet Files\Content.IE5\MGI1UWGT\MC900240497[1].wm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47935" y="3978098"/>
              <a:ext cx="355771" cy="49160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" name="Picture 6" descr="C:\Users\Admin\AppData\Local\Microsoft\Windows\Temporary Internet Files\Content.IE5\GFW63OJB\MC900441754[1]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28139" y="4798588"/>
              <a:ext cx="429666" cy="42966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2" name="Zaoblený obdélník 11"/>
            <p:cNvSpPr/>
            <p:nvPr/>
          </p:nvSpPr>
          <p:spPr>
            <a:xfrm>
              <a:off x="6387016" y="2348880"/>
              <a:ext cx="1641368" cy="576064"/>
            </a:xfrm>
            <a:prstGeom prst="round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3" name="Zaoblený obdélník 12"/>
            <p:cNvSpPr/>
            <p:nvPr/>
          </p:nvSpPr>
          <p:spPr>
            <a:xfrm>
              <a:off x="6387016" y="3139898"/>
              <a:ext cx="1641368" cy="576064"/>
            </a:xfrm>
            <a:prstGeom prst="round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4" name="Zaoblený obdélník 13"/>
            <p:cNvSpPr/>
            <p:nvPr/>
          </p:nvSpPr>
          <p:spPr>
            <a:xfrm>
              <a:off x="6387016" y="3935868"/>
              <a:ext cx="1641368" cy="576064"/>
            </a:xfrm>
            <a:prstGeom prst="round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5" name="Zaoblený obdélník 14"/>
            <p:cNvSpPr/>
            <p:nvPr/>
          </p:nvSpPr>
          <p:spPr>
            <a:xfrm>
              <a:off x="6387016" y="4725389"/>
              <a:ext cx="1641368" cy="576064"/>
            </a:xfrm>
            <a:prstGeom prst="round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6" name="TextovéPole 15"/>
            <p:cNvSpPr txBox="1"/>
            <p:nvPr/>
          </p:nvSpPr>
          <p:spPr>
            <a:xfrm>
              <a:off x="6504997" y="2495538"/>
              <a:ext cx="144016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 smtClean="0"/>
                <a:t>Tlaková vlna.</a:t>
              </a:r>
              <a:endParaRPr lang="cs-CZ" sz="1200" dirty="0"/>
            </a:p>
          </p:txBody>
        </p:sp>
        <p:sp>
          <p:nvSpPr>
            <p:cNvPr id="17" name="TextovéPole 16"/>
            <p:cNvSpPr txBox="1"/>
            <p:nvPr/>
          </p:nvSpPr>
          <p:spPr>
            <a:xfrm>
              <a:off x="6459831" y="3205758"/>
              <a:ext cx="144016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 smtClean="0"/>
                <a:t>Přecházet na červenou.</a:t>
              </a:r>
              <a:endParaRPr lang="cs-CZ" sz="1200" dirty="0"/>
            </a:p>
          </p:txBody>
        </p:sp>
        <p:sp>
          <p:nvSpPr>
            <p:cNvPr id="18" name="TextovéPole 17"/>
            <p:cNvSpPr txBox="1"/>
            <p:nvPr/>
          </p:nvSpPr>
          <p:spPr>
            <a:xfrm>
              <a:off x="6487620" y="3993067"/>
              <a:ext cx="144016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 smtClean="0"/>
                <a:t>Paní učitelka zastavuje dopravu.</a:t>
              </a:r>
              <a:endParaRPr lang="cs-CZ" sz="1200" dirty="0"/>
            </a:p>
          </p:txBody>
        </p:sp>
        <p:sp>
          <p:nvSpPr>
            <p:cNvPr id="19" name="TextovéPole 18"/>
            <p:cNvSpPr txBox="1"/>
            <p:nvPr/>
          </p:nvSpPr>
          <p:spPr>
            <a:xfrm>
              <a:off x="6487620" y="4684546"/>
              <a:ext cx="144016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 smtClean="0">
                  <a:solidFill>
                    <a:srgbClr val="FF0000"/>
                  </a:solidFill>
                </a:rPr>
                <a:t>Přednost protijedoucích vozidel.</a:t>
              </a:r>
              <a:endParaRPr lang="cs-CZ" sz="1200" dirty="0">
                <a:solidFill>
                  <a:srgbClr val="FF0000"/>
                </a:solidFill>
              </a:endParaRPr>
            </a:p>
          </p:txBody>
        </p:sp>
        <p:grpSp>
          <p:nvGrpSpPr>
            <p:cNvPr id="23" name="Skupina 22"/>
            <p:cNvGrpSpPr/>
            <p:nvPr/>
          </p:nvGrpSpPr>
          <p:grpSpPr>
            <a:xfrm>
              <a:off x="467544" y="1051667"/>
              <a:ext cx="4032448" cy="5328592"/>
              <a:chOff x="683568" y="1052736"/>
              <a:chExt cx="4032448" cy="5328592"/>
            </a:xfrm>
            <a:noFill/>
          </p:grpSpPr>
          <p:sp>
            <p:nvSpPr>
              <p:cNvPr id="40" name="Obdélník 39"/>
              <p:cNvSpPr/>
              <p:nvPr/>
            </p:nvSpPr>
            <p:spPr>
              <a:xfrm>
                <a:off x="683568" y="1052736"/>
                <a:ext cx="4032448" cy="5328592"/>
              </a:xfrm>
              <a:prstGeom prst="rect">
                <a:avLst/>
              </a:prstGeom>
              <a:grp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41" name="Svislý svitek 40"/>
              <p:cNvSpPr/>
              <p:nvPr/>
            </p:nvSpPr>
            <p:spPr>
              <a:xfrm>
                <a:off x="899592" y="1537010"/>
                <a:ext cx="3600400" cy="4248472"/>
              </a:xfrm>
              <a:prstGeom prst="verticalScroll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 sz="12000" b="1" dirty="0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solidFill>
                    <a:schemeClr val="accent6">
                      <a:lumMod val="75000"/>
                    </a:schemeClr>
                  </a:solidFill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endParaRPr>
              </a:p>
            </p:txBody>
          </p:sp>
        </p:grpSp>
        <p:sp>
          <p:nvSpPr>
            <p:cNvPr id="24" name="Zaoblený obdélník 23"/>
            <p:cNvSpPr/>
            <p:nvPr/>
          </p:nvSpPr>
          <p:spPr>
            <a:xfrm>
              <a:off x="1196150" y="2348880"/>
              <a:ext cx="864096" cy="576064"/>
            </a:xfrm>
            <a:prstGeom prst="roundRect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25" name="Picture 8" descr="C:\Users\Admin\AppData\Local\Microsoft\Windows\Temporary Internet Files\Content.IE5\AM1I8PN9\MC900332612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23263" y="2391983"/>
              <a:ext cx="409870" cy="4898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6" name="Zaoblený obdélník 25"/>
            <p:cNvSpPr/>
            <p:nvPr/>
          </p:nvSpPr>
          <p:spPr>
            <a:xfrm>
              <a:off x="1196150" y="3139899"/>
              <a:ext cx="864096" cy="576064"/>
            </a:xfrm>
            <a:prstGeom prst="roundRect">
              <a:avLst/>
            </a:prstGeom>
            <a:solidFill>
              <a:srgbClr val="00B05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7" name="Zaoblený obdélník 26"/>
            <p:cNvSpPr/>
            <p:nvPr/>
          </p:nvSpPr>
          <p:spPr>
            <a:xfrm>
              <a:off x="1198248" y="3935868"/>
              <a:ext cx="864096" cy="576064"/>
            </a:xfrm>
            <a:prstGeom prst="roundRect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8" name="Zaoblený obdélník 27"/>
            <p:cNvSpPr/>
            <p:nvPr/>
          </p:nvSpPr>
          <p:spPr>
            <a:xfrm>
              <a:off x="1198248" y="4725389"/>
              <a:ext cx="864096" cy="576064"/>
            </a:xfrm>
            <a:prstGeom prst="round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29" name="Picture 5" descr="C:\Users\Admin\AppData\Local\Microsoft\Windows\Temporary Internet Files\Content.IE5\MGI1UWGT\MC900240497[1].wm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03467" y="3182129"/>
              <a:ext cx="355771" cy="49160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" name="Picture 5" descr="C:\Users\Admin\AppData\Local\Microsoft\Windows\Temporary Internet Files\Content.IE5\MGI1UWGT\MC900240497[1].wm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23263" y="3978098"/>
              <a:ext cx="355771" cy="49160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1" name="Picture 6" descr="C:\Users\Admin\AppData\Local\Microsoft\Windows\Temporary Internet Files\Content.IE5\GFW63OJB\MC900441754[1]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03467" y="4798588"/>
              <a:ext cx="429666" cy="42966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2" name="Zaoblený obdélník 31"/>
            <p:cNvSpPr/>
            <p:nvPr/>
          </p:nvSpPr>
          <p:spPr>
            <a:xfrm>
              <a:off x="2062344" y="2348880"/>
              <a:ext cx="1641368" cy="576064"/>
            </a:xfrm>
            <a:prstGeom prst="round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3" name="Zaoblený obdélník 32"/>
            <p:cNvSpPr/>
            <p:nvPr/>
          </p:nvSpPr>
          <p:spPr>
            <a:xfrm>
              <a:off x="2062344" y="3139898"/>
              <a:ext cx="1641368" cy="576064"/>
            </a:xfrm>
            <a:prstGeom prst="round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4" name="Zaoblený obdélník 33"/>
            <p:cNvSpPr/>
            <p:nvPr/>
          </p:nvSpPr>
          <p:spPr>
            <a:xfrm>
              <a:off x="2062344" y="3935868"/>
              <a:ext cx="1641368" cy="576064"/>
            </a:xfrm>
            <a:prstGeom prst="round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5" name="Zaoblený obdélník 34"/>
            <p:cNvSpPr/>
            <p:nvPr/>
          </p:nvSpPr>
          <p:spPr>
            <a:xfrm>
              <a:off x="2062344" y="4725389"/>
              <a:ext cx="1641368" cy="576064"/>
            </a:xfrm>
            <a:prstGeom prst="round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6" name="TextovéPole 35"/>
            <p:cNvSpPr txBox="1"/>
            <p:nvPr/>
          </p:nvSpPr>
          <p:spPr>
            <a:xfrm>
              <a:off x="2156389" y="2498412"/>
              <a:ext cx="144016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 smtClean="0"/>
                <a:t>Zavolat policii.</a:t>
              </a:r>
              <a:endParaRPr lang="cs-CZ" sz="1200" dirty="0"/>
            </a:p>
          </p:txBody>
        </p:sp>
        <p:sp>
          <p:nvSpPr>
            <p:cNvPr id="37" name="TextovéPole 36"/>
            <p:cNvSpPr txBox="1"/>
            <p:nvPr/>
          </p:nvSpPr>
          <p:spPr>
            <a:xfrm>
              <a:off x="2156389" y="3200456"/>
              <a:ext cx="144016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 smtClean="0"/>
                <a:t>Nemít na kole zvonek.</a:t>
              </a:r>
              <a:endParaRPr lang="cs-CZ" sz="1200" dirty="0"/>
            </a:p>
          </p:txBody>
        </p:sp>
        <p:sp>
          <p:nvSpPr>
            <p:cNvPr id="38" name="TextovéPole 37"/>
            <p:cNvSpPr txBox="1"/>
            <p:nvPr/>
          </p:nvSpPr>
          <p:spPr>
            <a:xfrm>
              <a:off x="2138066" y="4008036"/>
              <a:ext cx="144016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 smtClean="0">
                  <a:solidFill>
                    <a:srgbClr val="FF0000"/>
                  </a:solidFill>
                </a:rPr>
                <a:t>Přecházet mimo přechod.</a:t>
              </a:r>
              <a:endParaRPr lang="cs-CZ" sz="1200" dirty="0">
                <a:solidFill>
                  <a:srgbClr val="FF0000"/>
                </a:solidFill>
              </a:endParaRPr>
            </a:p>
          </p:txBody>
        </p:sp>
        <p:sp>
          <p:nvSpPr>
            <p:cNvPr id="39" name="TextovéPole 38"/>
            <p:cNvSpPr txBox="1"/>
            <p:nvPr/>
          </p:nvSpPr>
          <p:spPr>
            <a:xfrm>
              <a:off x="2156389" y="4786481"/>
              <a:ext cx="142183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 smtClean="0"/>
                <a:t>Nebezpečné stoupání.</a:t>
              </a:r>
              <a:endParaRPr lang="cs-CZ" sz="1200" dirty="0"/>
            </a:p>
          </p:txBody>
        </p:sp>
      </p:grpSp>
    </p:spTree>
    <p:extLst>
      <p:ext uri="{BB962C8B-B14F-4D97-AF65-F5344CB8AC3E}">
        <p14:creationId xmlns:p14="http://schemas.microsoft.com/office/powerpoint/2010/main" val="643050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339752" y="835224"/>
            <a:ext cx="48965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Obrázky použité v prezentaci jsou dostupné pod licencí Microsoft Office 2010 na Office.com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30889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267</TotalTime>
  <Words>621</Words>
  <Application>Microsoft Office PowerPoint</Application>
  <PresentationFormat>Předvádění na obrazovce (4:3)</PresentationFormat>
  <Paragraphs>117</Paragraphs>
  <Slides>17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Motiv systému Office</vt:lpstr>
      <vt:lpstr>Prezentace aplikace PowerPoint</vt:lpstr>
      <vt:lpstr>Prezentace aplikace PowerPoint</vt:lpstr>
      <vt:lpstr>Dopravní aktivity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Dopravní značky</dc:title>
  <dc:creator>Admin</dc:creator>
  <cp:lastModifiedBy>Admin</cp:lastModifiedBy>
  <cp:revision>28</cp:revision>
  <dcterms:created xsi:type="dcterms:W3CDTF">2011-11-26T17:58:20Z</dcterms:created>
  <dcterms:modified xsi:type="dcterms:W3CDTF">2012-08-20T21:18:25Z</dcterms:modified>
</cp:coreProperties>
</file>