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293" r:id="rId2"/>
    <p:sldId id="294" r:id="rId3"/>
    <p:sldId id="314" r:id="rId4"/>
    <p:sldId id="296" r:id="rId5"/>
    <p:sldId id="315" r:id="rId6"/>
    <p:sldId id="300" r:id="rId7"/>
    <p:sldId id="317" r:id="rId8"/>
    <p:sldId id="320" r:id="rId9"/>
    <p:sldId id="318" r:id="rId10"/>
    <p:sldId id="319" r:id="rId11"/>
    <p:sldId id="316" r:id="rId12"/>
    <p:sldId id="324" r:id="rId13"/>
    <p:sldId id="325" r:id="rId14"/>
    <p:sldId id="321" r:id="rId15"/>
    <p:sldId id="326" r:id="rId16"/>
    <p:sldId id="329" r:id="rId17"/>
    <p:sldId id="328" r:id="rId18"/>
    <p:sldId id="332" r:id="rId19"/>
    <p:sldId id="330" r:id="rId20"/>
    <p:sldId id="334" r:id="rId21"/>
    <p:sldId id="333" r:id="rId22"/>
    <p:sldId id="331" r:id="rId23"/>
    <p:sldId id="327" r:id="rId24"/>
    <p:sldId id="313" r:id="rId25"/>
    <p:sldId id="292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CEF50B"/>
    <a:srgbClr val="D1F20E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25" autoAdjust="0"/>
    <p:restoredTop sz="94610" autoAdjust="0"/>
  </p:normalViewPr>
  <p:slideViewPr>
    <p:cSldViewPr>
      <p:cViewPr varScale="1">
        <p:scale>
          <a:sx n="107" d="100"/>
          <a:sy n="107" d="100"/>
        </p:scale>
        <p:origin x="-90" y="-1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81260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04139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59231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83240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1624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78612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9896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88893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60184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75898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0465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38675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42863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14" name="camera.wav"/>
          </p:stSnd>
        </p:sndAc>
      </p:transition>
    </mc:Choice>
    <mc:Fallback>
      <p:transition spd="slow">
        <p:circle/>
        <p:sndAc>
          <p:stSnd>
            <p:snd r:embed="rId1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1.wav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1.wav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1.wav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gif"/><Relationship Id="rId13" Type="http://schemas.openxmlformats.org/officeDocument/2006/relationships/image" Target="../media/image16.gif"/><Relationship Id="rId18" Type="http://schemas.openxmlformats.org/officeDocument/2006/relationships/image" Target="../media/image21.gif"/><Relationship Id="rId26" Type="http://schemas.openxmlformats.org/officeDocument/2006/relationships/image" Target="../media/image29.gif"/><Relationship Id="rId3" Type="http://schemas.openxmlformats.org/officeDocument/2006/relationships/image" Target="../media/image6.gif"/><Relationship Id="rId21" Type="http://schemas.openxmlformats.org/officeDocument/2006/relationships/image" Target="../media/image24.wmf"/><Relationship Id="rId7" Type="http://schemas.openxmlformats.org/officeDocument/2006/relationships/image" Target="../media/image10.gif"/><Relationship Id="rId12" Type="http://schemas.openxmlformats.org/officeDocument/2006/relationships/image" Target="../media/image15.gif"/><Relationship Id="rId17" Type="http://schemas.openxmlformats.org/officeDocument/2006/relationships/image" Target="../media/image20.gif"/><Relationship Id="rId25" Type="http://schemas.openxmlformats.org/officeDocument/2006/relationships/image" Target="../media/image28.gif"/><Relationship Id="rId2" Type="http://schemas.openxmlformats.org/officeDocument/2006/relationships/audio" Target="../media/audio1.wav"/><Relationship Id="rId16" Type="http://schemas.openxmlformats.org/officeDocument/2006/relationships/image" Target="../media/image19.gif"/><Relationship Id="rId20" Type="http://schemas.openxmlformats.org/officeDocument/2006/relationships/image" Target="../media/image2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gif"/><Relationship Id="rId11" Type="http://schemas.openxmlformats.org/officeDocument/2006/relationships/image" Target="../media/image14.gif"/><Relationship Id="rId24" Type="http://schemas.openxmlformats.org/officeDocument/2006/relationships/image" Target="../media/image27.gif"/><Relationship Id="rId5" Type="http://schemas.openxmlformats.org/officeDocument/2006/relationships/image" Target="../media/image8.gif"/><Relationship Id="rId15" Type="http://schemas.openxmlformats.org/officeDocument/2006/relationships/image" Target="../media/image18.gif"/><Relationship Id="rId23" Type="http://schemas.openxmlformats.org/officeDocument/2006/relationships/image" Target="../media/image26.gif"/><Relationship Id="rId10" Type="http://schemas.openxmlformats.org/officeDocument/2006/relationships/image" Target="../media/image13.gif"/><Relationship Id="rId19" Type="http://schemas.openxmlformats.org/officeDocument/2006/relationships/image" Target="../media/image22.gif"/><Relationship Id="rId4" Type="http://schemas.openxmlformats.org/officeDocument/2006/relationships/image" Target="../media/image7.gif"/><Relationship Id="rId9" Type="http://schemas.openxmlformats.org/officeDocument/2006/relationships/image" Target="../media/image12.gif"/><Relationship Id="rId14" Type="http://schemas.openxmlformats.org/officeDocument/2006/relationships/image" Target="../media/image17.gif"/><Relationship Id="rId22" Type="http://schemas.openxmlformats.org/officeDocument/2006/relationships/image" Target="../media/image25.wmf"/><Relationship Id="rId27" Type="http://schemas.openxmlformats.org/officeDocument/2006/relationships/audio" Target="../media/audio1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1.wav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1.wav"/><Relationship Id="rId3" Type="http://schemas.openxmlformats.org/officeDocument/2006/relationships/image" Target="../media/image30.jpeg"/><Relationship Id="rId7" Type="http://schemas.openxmlformats.org/officeDocument/2006/relationships/image" Target="../media/image3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1.wav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audio" Target="../media/audio11.wav"/><Relationship Id="rId3" Type="http://schemas.openxmlformats.org/officeDocument/2006/relationships/image" Target="../media/image30.jpeg"/><Relationship Id="rId7" Type="http://schemas.openxmlformats.org/officeDocument/2006/relationships/image" Target="../media/image3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1.wav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1.wav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1.wav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1.wav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1.wav"/><Relationship Id="rId4" Type="http://schemas.openxmlformats.org/officeDocument/2006/relationships/image" Target="../media/image2.w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1.wav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office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5608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VY_32_INOVACE_II_2_07_Abeceda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II</a:t>
            </a:r>
            <a:r>
              <a:rPr lang="cs-CZ" b="1" dirty="0" smtClean="0"/>
              <a:t>            Sada číslo:    </a:t>
            </a:r>
            <a:r>
              <a:rPr lang="cs-CZ" dirty="0"/>
              <a:t>2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07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 Mgr. Jitka Valentová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637604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4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892480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r>
              <a:rPr lang="cs-CZ" b="1" dirty="0" smtClean="0"/>
              <a:t>Anotace</a:t>
            </a:r>
            <a:r>
              <a:rPr lang="cs-CZ" b="1" dirty="0"/>
              <a:t>: </a:t>
            </a:r>
            <a:r>
              <a:rPr lang="cs-CZ" dirty="0" smtClean="0"/>
              <a:t>Žáci</a:t>
            </a:r>
            <a:r>
              <a:rPr lang="cs-CZ" b="1" dirty="0" smtClean="0"/>
              <a:t> </a:t>
            </a:r>
            <a:r>
              <a:rPr lang="cs-CZ" dirty="0" smtClean="0"/>
              <a:t>opakují abecedu, dokáží ji vyjmenovat a správně zařadit slova podle abecedy. 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Žáci znají abecedu a umí ji využít v praxi</a:t>
            </a:r>
            <a:r>
              <a:rPr lang="cs-CZ" sz="1600" dirty="0" smtClean="0"/>
              <a:t>.</a:t>
            </a:r>
          </a:p>
          <a:p>
            <a:endParaRPr lang="cs-CZ" dirty="0"/>
          </a:p>
          <a:p>
            <a:r>
              <a:rPr lang="cs-CZ" b="1" dirty="0" smtClean="0"/>
              <a:t>Druh </a:t>
            </a:r>
            <a:r>
              <a:rPr lang="cs-CZ" b="1" dirty="0"/>
              <a:t>učebního materiálu: </a:t>
            </a:r>
            <a:r>
              <a:rPr lang="cs-CZ" dirty="0"/>
              <a:t>prezentace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Typická věková skupina: </a:t>
            </a:r>
            <a:r>
              <a:rPr lang="cs-CZ" dirty="0"/>
              <a:t>7-8 let, </a:t>
            </a:r>
            <a:r>
              <a:rPr lang="cs-CZ" dirty="0" smtClean="0"/>
              <a:t>2. </a:t>
            </a:r>
            <a:r>
              <a:rPr lang="cs-CZ" dirty="0"/>
              <a:t>třída 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Klíčová slova</a:t>
            </a:r>
            <a:r>
              <a:rPr lang="cs-CZ" b="1" dirty="0" smtClean="0"/>
              <a:t>:</a:t>
            </a:r>
            <a:r>
              <a:rPr lang="cs-CZ" dirty="0" smtClean="0"/>
              <a:t> abeceda, písmeno, hláska</a:t>
            </a:r>
          </a:p>
          <a:p>
            <a:r>
              <a:rPr lang="cs-CZ" dirty="0"/>
              <a:t>	</a:t>
            </a:r>
            <a:br>
              <a:rPr lang="cs-CZ" dirty="0"/>
            </a:br>
            <a:r>
              <a:rPr lang="cs-CZ" b="1" dirty="0"/>
              <a:t>Pomůcky a materiál: </a:t>
            </a:r>
            <a:r>
              <a:rPr lang="cs-CZ" dirty="0"/>
              <a:t>interaktivní </a:t>
            </a:r>
            <a:r>
              <a:rPr lang="cs-CZ" dirty="0" smtClean="0"/>
              <a:t>tabule, pero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Potřebný čas pro výuku DUM:</a:t>
            </a:r>
            <a:r>
              <a:rPr lang="cs-CZ" dirty="0"/>
              <a:t> </a:t>
            </a:r>
            <a:r>
              <a:rPr lang="cs-CZ" dirty="0" smtClean="0"/>
              <a:t>40 </a:t>
            </a:r>
            <a:r>
              <a:rPr lang="cs-CZ" dirty="0"/>
              <a:t>min</a:t>
            </a:r>
            <a:endParaRPr lang="cs-CZ" b="1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Metodické zhodnocení a popis práce s digitálním učebním materiálem</a:t>
            </a:r>
            <a:r>
              <a:rPr lang="cs-CZ" b="1" dirty="0" smtClean="0"/>
              <a:t>:</a:t>
            </a:r>
          </a:p>
          <a:p>
            <a:r>
              <a:rPr lang="cs-CZ" dirty="0"/>
              <a:t>Ž</a:t>
            </a:r>
            <a:r>
              <a:rPr lang="cs-CZ" dirty="0" smtClean="0"/>
              <a:t>áci postupují podle interaktivní tabule, učí se abecedu hravou formou, snaží se ji zapamatovat a zařadit slova podle abecedy. Opakují si také příbuzenské vztahy.</a:t>
            </a: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63345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AR71MN3K\MC900280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356885"/>
            <a:ext cx="3816423" cy="4640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03848" y="491533"/>
            <a:ext cx="24842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Abeceda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486103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4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itka\AppData\Local\Microsoft\Windows\Temporary Internet Files\Content.IE5\AR71MN3K\MC900280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18048" y="734235"/>
            <a:ext cx="4320479" cy="5253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6616138" y="856402"/>
            <a:ext cx="2376264" cy="1819556"/>
          </a:xfrm>
          <a:prstGeom prst="wedgeEllipseCallout">
            <a:avLst>
              <a:gd name="adj1" fmla="val -129130"/>
              <a:gd name="adj2" fmla="val 100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To jsem zase já, David.</a:t>
            </a:r>
            <a:endParaRPr lang="cs-CZ" dirty="0"/>
          </a:p>
        </p:txBody>
      </p:sp>
      <p:sp>
        <p:nvSpPr>
          <p:cNvPr id="5" name="Oválný popisek 4"/>
          <p:cNvSpPr/>
          <p:nvPr/>
        </p:nvSpPr>
        <p:spPr>
          <a:xfrm>
            <a:off x="611560" y="3361184"/>
            <a:ext cx="1944216" cy="1796008"/>
          </a:xfrm>
          <a:prstGeom prst="wedgeEllipseCallout">
            <a:avLst>
              <a:gd name="adj1" fmla="val 135448"/>
              <a:gd name="adj2" fmla="val -1208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Pořád vidím strašidla, ale už nemám strach.</a:t>
            </a:r>
            <a:endParaRPr lang="cs-CZ" dirty="0"/>
          </a:p>
        </p:txBody>
      </p:sp>
      <p:sp>
        <p:nvSpPr>
          <p:cNvPr id="6" name="Oválný popisek 5"/>
          <p:cNvSpPr/>
          <p:nvPr/>
        </p:nvSpPr>
        <p:spPr>
          <a:xfrm>
            <a:off x="3313666" y="4797152"/>
            <a:ext cx="1906406" cy="1788016"/>
          </a:xfrm>
          <a:prstGeom prst="wedgeEllipseCallout">
            <a:avLst>
              <a:gd name="adj1" fmla="val 12038"/>
              <a:gd name="adj2" fmla="val -20283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Dneska se </a:t>
            </a:r>
            <a:r>
              <a:rPr lang="cs-CZ" dirty="0" smtClean="0"/>
              <a:t>           s </a:t>
            </a:r>
            <a:r>
              <a:rPr lang="cs-CZ" dirty="0"/>
              <a:t>B</a:t>
            </a:r>
            <a:r>
              <a:rPr lang="cs-CZ" dirty="0" smtClean="0"/>
              <a:t>ětkou vrhneme </a:t>
            </a:r>
            <a:r>
              <a:rPr lang="cs-CZ" dirty="0" smtClean="0"/>
              <a:t> na </a:t>
            </a:r>
            <a:r>
              <a:rPr lang="cs-CZ" dirty="0" smtClean="0"/>
              <a:t>Abecedu.</a:t>
            </a:r>
            <a:endParaRPr lang="cs-CZ" dirty="0"/>
          </a:p>
        </p:txBody>
      </p:sp>
      <p:pic>
        <p:nvPicPr>
          <p:cNvPr id="8" name="Picture 10" descr="C:\Users\Jitka\AppData\Local\Microsoft\Windows\Temporary Internet Files\Content.IE5\CWPXEW0W\MC9004137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4632" y="1696012"/>
            <a:ext cx="1323416" cy="967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Jitka\AppData\Local\Microsoft\Windows\Temporary Internet Files\Content.IE5\AR71MN3K\MC9004152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163066"/>
            <a:ext cx="1872208" cy="1356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7306371" y="4653136"/>
            <a:ext cx="13700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Praha – hlavní město</a:t>
            </a:r>
            <a:endParaRPr lang="cs-CZ" dirty="0"/>
          </a:p>
        </p:txBody>
      </p:sp>
      <p:pic>
        <p:nvPicPr>
          <p:cNvPr id="11" name="Picture 10" descr="C:\Users\Jitka\AppData\Local\Microsoft\Windows\Temporary Internet Files\Content.IE5\CWPXEW0W\MC9004137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14664" y="2984811"/>
            <a:ext cx="406958" cy="297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C:\Users\Jitka\AppData\Local\Microsoft\Windows\Temporary Internet Files\Content.IE5\CWPXEW0W\MC9004137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52591" y="2887997"/>
            <a:ext cx="406958" cy="297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413331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6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4.45883E-6 C -0.0026 -0.01063 -0.00069 -0.00901 -0.01545 -0.00948 C -0.0309 -0.00994 -0.04653 -0.00832 -0.06198 -0.00763 C -0.06771 -0.00254 -0.07378 0.00278 -0.08021 0.00555 C -0.08646 0.01388 -0.08819 0.01851 -0.09288 0.02799 C -0.09496 0.03608 -0.09653 0.04441 -0.09844 0.0525 C -0.09792 0.05944 -0.09809 0.06638 -0.09705 0.07309 C -0.0967 0.07586 -0.09496 0.07794 -0.09427 0.08049 C -0.09132 0.09043 -0.08923 0.09945 -0.08298 0.10685 C -0.07378 0.11795 -0.0625 0.12327 -0.05208 0.13136 C -0.04722 0.13506 -0.04479 0.14015 -0.03941 0.14247 C -0.02934 0.15264 -0.0217 0.15796 -0.00972 0.16305 C 0.00017 0.17253 0.02014 0.17438 0.03247 0.17993 C 0.04705 0.17924 0.06163 0.17993 0.07604 0.17808 C 0.08559 0.17692 0.09375 0.16814 0.10295 0.16513 C 0.12274 0.15102 0.13993 0.13229 0.15781 0.11448 C 0.16545 0.09852 0.15295 0.12281 0.1691 0.1013 C 0.17743 0.0902 0.18577 0.08164 0.19445 0.07123 C 0.20399 0.05967 0.19636 0.068 0.20434 0.05435 C 0.21077 0.04325 0.21649 0.03308 0.22118 0.02059 C 0.22049 -0.00138 0.22986 -0.05804 0.20851 -0.07701 C 0.20556 -0.08903 0.19445 -0.09204 0.18594 -0.09389 C 0.17847 -0.09713 0.17083 -0.0962 0.16337 -0.09944 C 0.11181 -0.0962 0.12031 -0.10222 0.09306 -0.09019 C 0.08524 -0.08233 0.07656 -0.07654 0.0691 -0.06753 C 0.06111 -0.05781 0.05417 -0.04371 0.04514 -0.03584 C 0.04184 -0.02682 0.03472 -0.01873 0.03247 -0.00948 C 0.03021 -0.00046 0.02726 0.00856 0.02396 0.01689 C 0.0224 0.02753 0.0217 0.03816 0.01979 0.0488 C 0.01927 0.05782 0.01702 0.07262 0.01702 0.08257 " pathEditMode="relative" ptsTypes="fffffffffffffffffffffffffffffA"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-4.04255E-6 C -0.0066 -0.02151 -0.02223 -0.02868 -0.03803 -0.03376 C -0.0507 -0.03307 -0.06337 -0.03353 -0.07605 -0.03191 C -0.07778 -0.03168 -0.07865 -0.02891 -0.08021 -0.02798 C -0.08299 -0.02636 -0.08872 -0.02428 -0.08872 -0.02428 C -0.09879 -0.01526 -0.10174 -0.00046 -0.10695 0.01318 C -0.10747 0.01573 -0.10782 0.01827 -0.10834 0.02081 C -0.10921 0.02451 -0.11112 0.03192 -0.11112 0.03192 C -0.11546 0.07956 -0.12084 0.12928 -0.09983 0.16883 C -0.09758 0.17808 -0.09185 0.18432 -0.08716 0.19149 C -0.08143 0.20051 -0.07657 0.20907 -0.07032 0.21762 C -0.06025 0.23127 -0.04549 0.23427 -0.0323 0.23636 C -0.02848 0.23774 -0.02501 0.24214 -0.02101 0.24214 C -0.00504 0.24214 0.01232 0.23612 0.02829 0.23266 C 0.0335 0.23034 0.03715 0.22572 0.04235 0.2234 C 0.0486 0.21739 0.05347 0.21161 0.06041 0.20837 C 0.06857 0.19357 0.06388 0.19681 0.07187 0.19334 C 0.07569 0.18594 0.08038 0.1797 0.08437 0.17276 C 0.08663 0.16906 0.08767 0.16466 0.09027 0.16142 C 0.09357 0.15703 0.09722 0.1531 0.10017 0.14824 C 0.1059 0.13899 0.10885 0.12743 0.11545 0.11818 C 0.11822 0.108 0.1236 0.09829 0.1269 0.08834 C 0.12864 0.08326 0.13246 0.07331 0.13246 0.07331 C 0.13628 0.05273 0.13489 0.06337 0.13663 0.0414 C 0.13628 0.02683 0.14166 -0.04093 0.12551 -0.06383 C 0.12239 -0.07493 0.11874 -0.08441 0.10989 -0.08811 C 0.10364 -0.09644 0.09426 -0.09806 0.08871 -0.105 C 0.0842 -0.11078 0.07795 -0.11563 0.07187 -0.11818 C 0.07048 -0.11933 0.06926 -0.12095 0.0677 -0.12188 C 0.06631 -0.1228 0.06475 -0.1228 0.06354 -0.12373 C 0.05937 -0.12697 0.05711 -0.13113 0.05225 -0.13321 C 0.04756 -0.13252 0.0427 -0.13275 0.03819 -0.13136 C 0.02829 -0.12835 0.02395 -0.10754 0.01979 -0.09759 C 0.01683 -0.09066 0.01579 -0.08441 0.01423 -0.07678 C 0.01388 -0.07493 0.01284 -0.07123 0.01284 -0.07123 L 0.03663 -0.07123 " pathEditMode="relative" ptsTypes="ffffffffffffffffffffffffffffffffffAA">
                                      <p:cBhvr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7.9556E-7 C -0.00191 -0.0178 -0.00659 -0.02821 -0.01979 -0.03376 C -0.03628 -0.04926 -0.09149 -0.03792 -0.09583 -0.03769 C -0.10694 -0.03145 -0.1151 -0.01942 -0.12118 -0.00578 C -0.11979 0.02799 -0.12465 0.071 -0.10139 0.09367 C -0.09705 0.10269 -0.09357 0.10662 -0.08593 0.11055 C -0.07934 0.1198 -0.07048 0.12443 -0.06198 0.12951 C -0.05503 0.13368 -0.04982 0.13923 -0.04236 0.14247 C -0.03246 0.14686 -0.02152 0.1501 -0.01128 0.15195 C -0.00243 0.15125 0.0066 0.15148 0.01545 0.1501 C 0.01841 0.14963 0.02396 0.1464 0.02396 0.1464 C 0.02813 0.14038 0.03351 0.13668 0.03802 0.13136 C 0.04045 0.12836 0.04254 0.12512 0.04497 0.12188 C 0.04601 0.12049 0.04792 0.11818 0.04792 0.11818 C 0.05157 0.10361 0.05799 0.09136 0.06198 0.07679 C 0.06493 0.06592 0.06632 0.05412 0.06893 0.04302 C 0.06841 0.02753 0.07136 -0.00763 0.06059 -0.02266 C 0.05764 -0.03862 0.04948 -0.03492 0.03664 -0.03769 C 0.02778 -0.037 0.0099 -0.03561 0.0099 -0.03561 L 0.00695 -0.04694 " pathEditMode="relative" ptsTypes="ffffffffffffffffffAA">
                                      <p:cBhvr>
                                        <p:cTn id="3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AR71MN3K\MC9004152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124744"/>
            <a:ext cx="6088371" cy="4409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15816" y="5949280"/>
            <a:ext cx="36617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Praha – hlavní město</a:t>
            </a:r>
            <a:endParaRPr lang="cs-CZ" sz="3200" dirty="0"/>
          </a:p>
        </p:txBody>
      </p:sp>
      <p:pic>
        <p:nvPicPr>
          <p:cNvPr id="4" name="Picture 10" descr="C:\Users\Jitka\AppData\Local\Microsoft\Windows\Temporary Internet Files\Content.IE5\CWPXEW0W\MC9004137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4482" y="2492896"/>
            <a:ext cx="1323416" cy="967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C:\Users\Jitka\AppData\Local\Microsoft\Windows\Temporary Internet Files\Content.IE5\CWPXEW0W\MC9004137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63857" y="424839"/>
            <a:ext cx="1323416" cy="967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C:\Users\Jitka\AppData\Local\Microsoft\Windows\Temporary Internet Files\Content.IE5\CWPXEW0W\MC9004137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5772" y="786224"/>
            <a:ext cx="1323416" cy="967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C:\Users\Jitka\AppData\Local\Microsoft\Windows\Temporary Internet Files\Content.IE5\CWPXEW0W\MC9004137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57052" y="2009015"/>
            <a:ext cx="1323416" cy="967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 flipH="1">
            <a:off x="1403647" y="2691218"/>
            <a:ext cx="5021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A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 flipH="1">
            <a:off x="2367024" y="984545"/>
            <a:ext cx="3497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B</a:t>
            </a:r>
            <a:endParaRPr lang="cs-CZ" sz="4400" dirty="0"/>
          </a:p>
        </p:txBody>
      </p:sp>
      <p:sp>
        <p:nvSpPr>
          <p:cNvPr id="10" name="TextovéPole 9"/>
          <p:cNvSpPr txBox="1"/>
          <p:nvPr/>
        </p:nvSpPr>
        <p:spPr>
          <a:xfrm flipH="1">
            <a:off x="5074502" y="631135"/>
            <a:ext cx="5021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/>
              <a:t>C</a:t>
            </a:r>
          </a:p>
        </p:txBody>
      </p:sp>
      <p:sp>
        <p:nvSpPr>
          <p:cNvPr id="11" name="TextovéPole 10"/>
          <p:cNvSpPr txBox="1"/>
          <p:nvPr/>
        </p:nvSpPr>
        <p:spPr>
          <a:xfrm flipH="1">
            <a:off x="7767698" y="2306497"/>
            <a:ext cx="5021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D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21935207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5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8.32562E-7 C 0.00156 -0.00694 0.00417 -0.02082 0.00417 -0.02082 C 0.00122 -0.04649 -0.00191 -0.05921 -0.00989 -0.08072 C -0.01285 -0.08835 -0.00937 -0.08465 -0.01424 -0.09205 C -0.01649 -0.09529 -0.02552 -0.10985 -0.03108 -0.11263 C -0.03472 -0.11448 -0.04236 -0.11633 -0.04236 -0.11633 C -0.06233 -0.13044 -0.08837 -0.12789 -0.10851 -0.11448 C -0.10937 -0.11194 -0.11024 -0.10939 -0.11128 -0.10708 C -0.11302 -0.10315 -0.11701 -0.09575 -0.11701 -0.09575 C -0.12014 -0.07956 -0.12361 -0.0636 -0.12535 -0.04695 C -0.12691 -0.00671 -0.13542 0.04856 -0.11128 0.08071 C -0.10955 0.08788 -0.10642 0.09204 -0.10295 0.09759 C -0.09462 0.11124 -0.08733 0.12211 -0.07465 0.12743 C -0.0684 0.13621 -0.06007 0.13483 -0.05087 0.13691 C -0.025 0.13529 -0.02361 0.14107 -0.01128 0.12002 C -0.00903 0.11054 -0.00555 0.10453 -0.00295 0.09551 C -0.00226 0.0932 -0.00208 0.09065 -0.00156 0.08811 C -0.00121 0.08626 -0.00052 0.08441 -3.88889E-6 0.08256 C 0.00278 0.04116 0.00156 0.06868 -3.88889E-6 -8.32562E-7 Z " pathEditMode="relative" ptsTypes="fffffffffffffffffff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6.61425E-6 C -0.00347 -0.01387 -0.00139 -0.00786 -0.00573 -0.01873 C -0.00747 -0.03422 -0.00781 -0.05688 -0.01406 -0.07122 C -0.01563 -0.07469 -0.01806 -0.07747 -0.01979 -0.08071 C -0.02327 -0.09458 -0.03403 -0.10915 -0.04236 -0.11817 C -0.04705 -0.12326 -0.04479 -0.12626 -0.05347 -0.1295 C -0.05677 -0.13066 -0.06007 -0.13205 -0.06337 -0.1332 C -0.07379 -0.13251 -0.08403 -0.13251 -0.09445 -0.13135 C -0.10469 -0.1302 -0.11198 -0.11516 -0.11684 -0.10499 C -0.11841 -0.09759 -0.11997 -0.09204 -0.12396 -0.08626 C -0.12795 -0.07053 -0.12188 -0.09551 -0.12674 -0.06937 C -0.12743 -0.06567 -0.12865 -0.06197 -0.12952 -0.05827 C -0.13004 -0.05642 -0.13108 -0.05249 -0.13108 -0.05249 C -0.13472 -0.01526 -0.14462 0.03331 -0.12813 0.06569 C -0.12587 0.07771 -0.12205 0.08696 -0.11545 0.09575 C -0.11354 0.10593 -0.10868 0.10847 -0.10278 0.11633 C -0.09427 0.12767 -0.08646 0.14108 -0.07466 0.1464 C -0.05469 0.15542 -0.07518 0.14617 -0.06059 0.15195 C -0.05781 0.15311 -0.05209 0.15565 -0.05209 0.15565 C -0.03941 0.15426 -0.02466 0.15958 -0.01406 0.1501 C -0.00955 0.14617 -0.00417 0.13322 -0.00417 0.13322 C 0.00243 0.09783 0.0085 0.05875 0.0085 0.02244 " pathEditMode="relative" ptsTypes="fffffffffffffffffffff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-1.40611E-6 C 0.00919 -0.0185 0.00207 -0.05273 -0.00713 -0.07123 C -0.01043 -0.0851 -0.00574 -0.06938 -0.01268 -0.08071 C -0.01355 -0.08233 -0.01338 -0.08464 -0.01425 -0.08626 C -0.01841 -0.09459 -0.02987 -0.10939 -0.03664 -0.11447 C -0.03803 -0.1154 -0.0455 -0.11794 -0.04654 -0.11818 C -0.05921 -0.11702 -0.06737 -0.11563 -0.079 -0.11262 C -0.08438 -0.10152 -0.08872 -0.10892 -0.09584 -0.09944 C -0.09706 -0.09782 -0.09758 -0.09551 -0.09862 -0.09389 C -0.10279 -0.08695 -0.10122 -0.09227 -0.10713 -0.08441 C -0.11008 -0.08048 -0.1132 -0.074 -0.11563 -0.06938 C -0.11928 -0.05458 -0.11789 -0.06198 -0.1198 -0.04694 C -0.11876 -0.01688 -0.11911 -0.00139 -0.10713 0.02244 C -0.10661 0.02429 -0.10626 0.02637 -0.10574 0.02822 C -0.10487 0.03076 -0.10365 0.03307 -0.10296 0.03562 C -0.10227 0.03816 -0.10244 0.04094 -0.10157 0.04325 C -0.10018 0.04672 -0.09758 0.04926 -0.09584 0.0525 C -0.09359 0.06453 -0.09202 0.05921 -0.08734 0.06753 C -0.08421 0.07285 -0.08334 0.08071 -0.079 0.08442 C -0.07431 0.08835 -0.07119 0.09413 -0.06633 0.0976 C -0.05956 0.10269 -0.0481 0.10384 -0.04098 0.105 C -0.03213 0.1043 -0.02293 0.10546 -0.01425 0.10315 C -0.01095 0.10222 -0.00574 0.09575 -0.00574 0.09575 C -0.00418 0.08904 -0.004 0.08372 -5.55556E-6 0.07886 C 0.00329 0.06545 0.00103 0.07077 0.00555 0.06198 C 0.01075 0.04047 0.01648 0.01087 -5.55556E-6 -1.40611E-6 Z " pathEditMode="relative" ptsTypes="ffffffffffffffffffffffffff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5.20814E-6 C -0.00434 -0.01735 -0.00278 -0.03701 -0.00712 -0.05435 C -0.00764 -0.05643 -0.0092 -0.05805 -0.0099 -0.06013 C -0.01285 -0.06939 -0.01545 -0.07887 -0.01841 -0.08812 C -0.02466 -0.10708 -0.029 -0.12628 -0.04514 -0.13322 C -0.05781 -0.14432 -0.08316 -0.13761 -0.09445 -0.13692 C -0.10104 -0.1346 -0.1033 -0.12975 -0.1099 -0.12766 C -0.11459 -0.1242 -0.11893 -0.1205 -0.12396 -0.11818 C -0.12726 -0.11148 -0.13559 -0.10454 -0.1408 -0.09945 C -0.14445 -0.08673 -0.13959 -0.10084 -0.14653 -0.08997 C -0.14879 -0.0865 -0.15209 -0.07887 -0.15209 -0.07887 C -0.15347 -0.07147 -0.15469 -0.06661 -0.15781 -0.06013 C -0.16007 -0.04765 -0.16163 -0.0377 -0.16337 -0.02429 C -0.16233 0.05064 -0.17552 0.09366 -0.13108 0.1332 C -0.1224 0.14962 -0.09167 0.15656 -0.07743 0.15957 C -0.06858 0.15888 -0.05955 0.15864 -0.0507 0.15749 C -0.04514 0.15679 -0.03525 0.14824 -0.03525 0.14824 C -0.03143 0.14061 -0.02691 0.13459 -0.02118 0.1295 C -0.01806 0.12303 -0.01684 0.11817 -0.01268 0.11262 C -0.00938 0.09875 -0.00486 0.0851 -0.00139 0.07123 C 0.00173 0.03931 0.00278 0.0333 2.22222E-6 -5.20814E-6 C -0.00191 0.00624 -0.0033 0.01295 -0.00573 0.01873 L 0.01128 0.01688 " pathEditMode="relative" ptsTypes="fffffffffffffffffffff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C:\Users\Jitka\AppData\Local\Microsoft\Windows\Temporary Internet Files\Content.IE5\AR71MN3K\MC900280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18048" y="734235"/>
            <a:ext cx="4320479" cy="5253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válný popisek 9"/>
          <p:cNvSpPr/>
          <p:nvPr/>
        </p:nvSpPr>
        <p:spPr>
          <a:xfrm>
            <a:off x="179512" y="1268760"/>
            <a:ext cx="2138536" cy="1476744"/>
          </a:xfrm>
          <a:prstGeom prst="wedgeEllipseCallout">
            <a:avLst>
              <a:gd name="adj1" fmla="val 122750"/>
              <a:gd name="adj2" fmla="val -1555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Jdeme na to?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994907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4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itka\AppData\Local\Microsoft\Windows\Temporary Internet Files\Content.IE5\6LOBZKJE\MP9004395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16305"/>
            <a:ext cx="4514767" cy="6762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571034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4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AR71MN3K\MC900280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18048" y="734235"/>
            <a:ext cx="4320479" cy="5253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179512" y="1268760"/>
            <a:ext cx="2138536" cy="1476744"/>
          </a:xfrm>
          <a:prstGeom prst="wedgeEllipseCallout">
            <a:avLst>
              <a:gd name="adj1" fmla="val 122750"/>
              <a:gd name="adj2" fmla="val -1555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Zvládneme to seřadit?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71824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4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Jitka\AppData\Local\Microsoft\Windows\Temporary Internet Files\Content.IE5\VU1GYBHR\MM900283274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518" y="548676"/>
            <a:ext cx="809625" cy="80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itka\AppData\Local\Microsoft\Windows\Temporary Internet Files\Content.IE5\CWPXEW0W\MM900283295[1]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5" y="548678"/>
            <a:ext cx="809625" cy="80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itka\AppData\Local\Microsoft\Windows\Temporary Internet Files\Content.IE5\AR71MN3K\MM900283276[1].gif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5955" y="1961260"/>
            <a:ext cx="809625" cy="80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itka\AppData\Local\Microsoft\Windows\Temporary Internet Files\Content.IE5\6LOBZKJE\MM900283277[1].gif"/>
          <p:cNvPicPr>
            <a:picLocks noChangeAspect="1" noChangeArrowheads="1" noCrop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14603" y="561106"/>
            <a:ext cx="809625" cy="80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Jitka\AppData\Local\Microsoft\Windows\Temporary Internet Files\Content.IE5\VU1GYBHR\MM900283283[1].gif"/>
          <p:cNvPicPr>
            <a:picLocks noChangeAspect="1" noChangeArrowheads="1" noCrop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86112" y="1961261"/>
            <a:ext cx="809625" cy="80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Jitka\AppData\Local\Microsoft\Windows\Temporary Internet Files\Content.IE5\CWPXEW0W\MM900283285[1].gif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14603" y="1988840"/>
            <a:ext cx="809625" cy="80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Jitka\AppData\Local\Microsoft\Windows\Temporary Internet Files\Content.IE5\AR71MN3K\MM900283288[1].gif"/>
          <p:cNvPicPr>
            <a:picLocks noChangeAspect="1" noChangeArrowheads="1" noCrop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561106"/>
            <a:ext cx="809625" cy="80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Jitka\AppData\Local\Microsoft\Windows\Temporary Internet Files\Content.IE5\6LOBZKJE\MM900283287[1].gif"/>
          <p:cNvPicPr>
            <a:picLocks noChangeAspect="1" noChangeArrowheads="1" noCrop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972704"/>
            <a:ext cx="809625" cy="80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Jitka\AppData\Local\Microsoft\Windows\Temporary Internet Files\Content.IE5\VU1GYBHR\MM900283291[1].gif"/>
          <p:cNvPicPr>
            <a:picLocks noChangeAspect="1" noChangeArrowheads="1" noCrop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58484" y="1988837"/>
            <a:ext cx="809625" cy="80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Jitka\AppData\Local\Microsoft\Windows\Temporary Internet Files\Content.IE5\CWPXEW0W\MM900283290[1].gif"/>
          <p:cNvPicPr>
            <a:picLocks noChangeAspect="1" noChangeArrowheads="1" noCrop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38141" y="570794"/>
            <a:ext cx="809625" cy="80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Jitka\AppData\Local\Microsoft\Windows\Temporary Internet Files\Content.IE5\AR71MN3K\MM900283281[1].gif"/>
          <p:cNvPicPr>
            <a:picLocks noChangeAspect="1" noChangeArrowheads="1" noCrop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4556" y="3274755"/>
            <a:ext cx="809625" cy="80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Jitka\AppData\Local\Microsoft\Windows\Temporary Internet Files\Content.IE5\6LOBZKJE\MM900283297[1].gif"/>
          <p:cNvPicPr>
            <a:picLocks noChangeAspect="1" noChangeArrowheads="1" noCrop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284983"/>
            <a:ext cx="809625" cy="80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Jitka\AppData\Local\Microsoft\Windows\Temporary Internet Files\Content.IE5\VU1GYBHR\MM900283286[1].gif"/>
          <p:cNvPicPr>
            <a:picLocks noChangeAspect="1" noChangeArrowheads="1" noCrop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00513" y="3253085"/>
            <a:ext cx="809625" cy="80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Jitka\AppData\Local\Microsoft\Windows\Temporary Internet Files\Content.IE5\CWPXEW0W\MM900283292[1].gif"/>
          <p:cNvPicPr>
            <a:picLocks noChangeAspect="1" noChangeArrowheads="1" noCrop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88352" y="4464041"/>
            <a:ext cx="809625" cy="80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Jitka\AppData\Local\Microsoft\Windows\Temporary Internet Files\Content.IE5\AR71MN3K\MM900283294[1].gif"/>
          <p:cNvPicPr>
            <a:picLocks noChangeAspect="1" noChangeArrowheads="1" noCrop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444721"/>
            <a:ext cx="809625" cy="80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Users\Jitka\AppData\Local\Microsoft\Windows\Temporary Internet Files\Content.IE5\6LOBZKJE\MM900283293[1].gif"/>
          <p:cNvPicPr>
            <a:picLocks noChangeAspect="1" noChangeArrowheads="1" noCrop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242857"/>
            <a:ext cx="809625" cy="80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Users\Jitka\AppData\Local\Microsoft\Windows\Temporary Internet Files\Content.IE5\VU1GYBHR\MM900283296[1].gif"/>
          <p:cNvPicPr>
            <a:picLocks noChangeAspect="1" noChangeArrowheads="1" noCrop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1" y="4509120"/>
            <a:ext cx="809625" cy="80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C:\Users\Jitka\AppData\Local\Microsoft\Windows\Temporary Internet Files\Content.IE5\CWPXEW0W\MM900283298[1].gif"/>
          <p:cNvPicPr>
            <a:picLocks noChangeAspect="1" noChangeArrowheads="1" noCrop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49824" y="4509119"/>
            <a:ext cx="809625" cy="80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93" name="Picture 21" descr="C:\Users\Jitka\AppData\Local\Microsoft\Windows\Temporary Internet Files\Content.IE5\AR71MN3K\MC900283397[1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58484" y="3250311"/>
            <a:ext cx="789282" cy="78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94" name="Picture 22" descr="C:\Users\Jitka\AppData\Local\Microsoft\Windows\Temporary Internet Files\Content.IE5\6LOBZKJE\MC900283395[1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59407" y="4427335"/>
            <a:ext cx="788360" cy="778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96" name="Picture 24" descr="C:\Users\Jitka\AppData\Local\Microsoft\Windows\Temporary Internet Files\Content.IE5\CWPXEW0W\MM900283284[1].gif"/>
          <p:cNvPicPr>
            <a:picLocks noChangeAspect="1" noChangeArrowheads="1" noCrop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91523" y="1988840"/>
            <a:ext cx="809625" cy="80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97" name="Picture 25" descr="C:\Users\Jitka\AppData\Local\Microsoft\Windows\Temporary Internet Files\Content.IE5\AR71MN3K\MM900283289[1].gif"/>
          <p:cNvPicPr>
            <a:picLocks noChangeAspect="1" noChangeArrowheads="1" noCrop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242857"/>
            <a:ext cx="809625" cy="80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98" name="Picture 26" descr="C:\Users\Jitka\AppData\Local\Microsoft\Windows\Temporary Internet Files\Content.IE5\6LOBZKJE\MM900283280[1].gif"/>
          <p:cNvPicPr>
            <a:picLocks noChangeAspect="1" noChangeArrowheads="1" noCrop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43037" y="4396605"/>
            <a:ext cx="809625" cy="80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99" name="Picture 27" descr="C:\Users\Jitka\AppData\Local\Microsoft\Windows\Temporary Internet Files\Content.IE5\VU1GYBHR\MM900283275[1].gif"/>
          <p:cNvPicPr>
            <a:picLocks noChangeAspect="1" noChangeArrowheads="1" noCrop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91522" y="548677"/>
            <a:ext cx="809625" cy="80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57209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27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AR71MN3K\MC900280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18048" y="734235"/>
            <a:ext cx="4320479" cy="5253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4860032" y="2747808"/>
            <a:ext cx="2138536" cy="1476744"/>
          </a:xfrm>
          <a:prstGeom prst="wedgeEllipseCallout">
            <a:avLst>
              <a:gd name="adj1" fmla="val -65748"/>
              <a:gd name="adj2" fmla="val -11061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Seřaďte jména mých sestřenic </a:t>
            </a:r>
            <a:r>
              <a:rPr lang="cs-CZ" dirty="0" smtClean="0"/>
              <a:t>               a </a:t>
            </a:r>
            <a:r>
              <a:rPr lang="cs-CZ" dirty="0" smtClean="0"/>
              <a:t>bratranců.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70356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4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Jitka\AppData\Local\Microsoft\Windows\Temporary Internet Files\Content.IE5\6LOBZKJE\MP9004465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0537" y="4293096"/>
            <a:ext cx="945305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itka\AppData\Local\Microsoft\Windows\Temporary Internet Files\Content.IE5\VU1GYBHR\MP9004465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8866" y="2542576"/>
            <a:ext cx="872813" cy="1130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Jitka\AppData\Local\Microsoft\Windows\Temporary Internet Files\Content.IE5\CWPXEW0W\MP9004465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5184" y="828306"/>
            <a:ext cx="856495" cy="1109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Jitka\AppData\Local\Microsoft\Windows\Temporary Internet Files\Content.IE5\AR71MN3K\MP90044657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930992"/>
            <a:ext cx="1043511" cy="805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Jitka\AppData\Local\Microsoft\Windows\Temporary Internet Files\Content.IE5\6LOBZKJE\MP90044657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12076" y="2409103"/>
            <a:ext cx="1105235" cy="853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60024" y="4701636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Žofka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09283" y="1103509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Bětka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2542576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Cyrda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25109" y="2753764"/>
            <a:ext cx="240528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Martínek</a:t>
            </a:r>
            <a:endParaRPr lang="cs-CZ" sz="4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069872" y="1028928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David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2802" y="2522932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2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207917" y="2420526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5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42802" y="4293096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3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07917" y="930992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4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95202" y="995724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3073406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8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AR71MN3K\MC900280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18048" y="734235"/>
            <a:ext cx="4320479" cy="5253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4860032" y="2747808"/>
            <a:ext cx="2138536" cy="1476744"/>
          </a:xfrm>
          <a:prstGeom prst="wedgeEllipseCallout">
            <a:avLst>
              <a:gd name="adj1" fmla="val -66952"/>
              <a:gd name="adj2" fmla="val -9404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Takhle je to správně.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467544" y="2900208"/>
            <a:ext cx="2138536" cy="1476744"/>
          </a:xfrm>
          <a:prstGeom prst="wedgeEllipseCallout">
            <a:avLst>
              <a:gd name="adj1" fmla="val 133590"/>
              <a:gd name="adj2" fmla="val -10625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Mrkněte se mnou </a:t>
            </a:r>
            <a:r>
              <a:rPr lang="cs-CZ" dirty="0" smtClean="0"/>
              <a:t>                   na </a:t>
            </a:r>
            <a:r>
              <a:rPr lang="cs-CZ" dirty="0" smtClean="0"/>
              <a:t>kontrolu.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151313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4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Users\Jitka\AppData\Local\Microsoft\Windows\Temporary Internet Files\Content.IE5\6LOBZKJE\MP9004465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0537" y="4265803"/>
            <a:ext cx="945305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7" descr="C:\Users\Jitka\AppData\Local\Microsoft\Windows\Temporary Internet Files\Content.IE5\VU1GYBHR\MP9004465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8866" y="2542576"/>
            <a:ext cx="872813" cy="1130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9" descr="C:\Users\Jitka\AppData\Local\Microsoft\Windows\Temporary Internet Files\Content.IE5\CWPXEW0W\MP9004465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5184" y="828306"/>
            <a:ext cx="856495" cy="1109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C:\Users\Jitka\AppData\Local\Microsoft\Windows\Temporary Internet Files\Content.IE5\AR71MN3K\MP90044657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930992"/>
            <a:ext cx="1043511" cy="805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1" descr="C:\Users\Jitka\AppData\Local\Microsoft\Windows\Temporary Internet Files\Content.IE5\6LOBZKJE\MP90044657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12076" y="2409103"/>
            <a:ext cx="1105235" cy="853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917311" y="2420526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Žofka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1679" y="807881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Bětka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71412" y="2542576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Cyrda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47009" y="937843"/>
            <a:ext cx="24470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Martínek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74690" y="4299776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David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07917" y="2420526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5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07917" y="930992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4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20" y="995724"/>
            <a:ext cx="563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1. 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1519" y="2542576"/>
            <a:ext cx="5673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r>
              <a:rPr lang="cs-CZ" sz="3200" dirty="0"/>
              <a:t>.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247476" y="4293096"/>
            <a:ext cx="5673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3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2664895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8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AR71MN3K\MC900280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18048" y="734235"/>
            <a:ext cx="4320479" cy="5253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4860032" y="2747808"/>
            <a:ext cx="2138536" cy="1476744"/>
          </a:xfrm>
          <a:prstGeom prst="wedgeEllipseCallout">
            <a:avLst>
              <a:gd name="adj1" fmla="val -65748"/>
              <a:gd name="adj2" fmla="val -11061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Seřaďte jména mých nejbližších.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284328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4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5534" y="4607875"/>
            <a:ext cx="16929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Jan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49713" y="4607875"/>
            <a:ext cx="16929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Jolana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43096" y="5301626"/>
            <a:ext cx="198754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Blanka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2994" y="5187423"/>
            <a:ext cx="20162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Břetislav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96339" y="5211473"/>
            <a:ext cx="16929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Pavel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47745" y="5187423"/>
            <a:ext cx="16929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Martin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43096" y="4725144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David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2269" y="5887802"/>
            <a:ext cx="214630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Martínek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47699" y="5823597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Žofka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9777" y="5864393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Bětka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09218" y="5877272"/>
            <a:ext cx="19875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Světlana</a:t>
            </a:r>
            <a:endParaRPr lang="cs-CZ" sz="4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0" y="0"/>
            <a:ext cx="609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1.</a:t>
            </a:r>
            <a:endParaRPr lang="cs-CZ" sz="4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0" y="834076"/>
            <a:ext cx="609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2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904" y="1665100"/>
            <a:ext cx="581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3.</a:t>
            </a:r>
            <a:endParaRPr lang="cs-CZ" sz="4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7904" y="2389138"/>
            <a:ext cx="581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4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3625" y="3172358"/>
            <a:ext cx="581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5.</a:t>
            </a:r>
            <a:endParaRPr lang="cs-CZ" sz="4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0" y="3953345"/>
            <a:ext cx="609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6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137578" y="834076"/>
            <a:ext cx="609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8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165482" y="1665100"/>
            <a:ext cx="581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9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165482" y="2372986"/>
            <a:ext cx="933698" cy="7240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10.</a:t>
            </a:r>
            <a:endParaRPr lang="cs-CZ" sz="4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847745" y="4607875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Cyrda</a:t>
            </a:r>
            <a:endParaRPr lang="cs-CZ" sz="4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038296" y="81177"/>
            <a:ext cx="609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7.</a:t>
            </a:r>
            <a:endParaRPr lang="cs-CZ" sz="4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165482" y="3079751"/>
            <a:ext cx="933698" cy="7240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11.</a:t>
            </a:r>
            <a:endParaRPr lang="cs-CZ" sz="4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190177" y="3870958"/>
            <a:ext cx="933698" cy="7240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12.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22440530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AR71MN3K\MC900280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18048" y="734235"/>
            <a:ext cx="4320479" cy="5253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4860032" y="2747808"/>
            <a:ext cx="2138536" cy="1476744"/>
          </a:xfrm>
          <a:prstGeom prst="wedgeEllipseCallout">
            <a:avLst>
              <a:gd name="adj1" fmla="val -66952"/>
              <a:gd name="adj2" fmla="val -9404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Takhle je to správně.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709894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4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173446" y="199291"/>
            <a:ext cx="16929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Jan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99180" y="801651"/>
            <a:ext cx="16929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Jolana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69178" y="789063"/>
            <a:ext cx="198754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Blanka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74854" y="1635730"/>
            <a:ext cx="20162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Břetislav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09142" y="2329298"/>
            <a:ext cx="16929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Pavel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21362" y="1593930"/>
            <a:ext cx="16929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Martin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72127" y="3163072"/>
            <a:ext cx="214630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Čert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89575" y="3811137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Žofka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41748" y="54091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Bětka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98350" y="3066855"/>
            <a:ext cx="19875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Světlana</a:t>
            </a:r>
            <a:endParaRPr lang="cs-CZ" sz="4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0" y="0"/>
            <a:ext cx="609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1.</a:t>
            </a:r>
            <a:endParaRPr lang="cs-CZ" sz="4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0" y="834076"/>
            <a:ext cx="609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2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904" y="1665100"/>
            <a:ext cx="581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3.</a:t>
            </a:r>
            <a:endParaRPr lang="cs-CZ" sz="4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7904" y="2389138"/>
            <a:ext cx="581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4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3625" y="3172358"/>
            <a:ext cx="581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5.</a:t>
            </a:r>
            <a:endParaRPr lang="cs-CZ" sz="4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0" y="3953345"/>
            <a:ext cx="609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6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137578" y="834076"/>
            <a:ext cx="609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8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165482" y="1665100"/>
            <a:ext cx="581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9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165482" y="2372986"/>
            <a:ext cx="933698" cy="7240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10.</a:t>
            </a:r>
            <a:endParaRPr lang="cs-CZ" sz="4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55576" y="2429490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Cyrda</a:t>
            </a:r>
            <a:endParaRPr lang="cs-CZ" sz="4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038296" y="81177"/>
            <a:ext cx="609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7.</a:t>
            </a:r>
            <a:endParaRPr lang="cs-CZ" sz="4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165482" y="3079751"/>
            <a:ext cx="933698" cy="7240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11.</a:t>
            </a:r>
            <a:endParaRPr lang="cs-CZ" sz="4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190177" y="3870958"/>
            <a:ext cx="933698" cy="7240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12.</a:t>
            </a:r>
            <a:endParaRPr lang="cs-CZ" sz="40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908617" y="3880243"/>
            <a:ext cx="16471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David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11317227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AR71MN3K\MC900280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18048" y="734235"/>
            <a:ext cx="4320479" cy="5253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1043608" y="3460220"/>
            <a:ext cx="2138536" cy="1476744"/>
          </a:xfrm>
          <a:prstGeom prst="wedgeEllipseCallout">
            <a:avLst>
              <a:gd name="adj1" fmla="val 102876"/>
              <a:gd name="adj2" fmla="val -1629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Víte, jak jsou se mnou příbuzní?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800540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4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173446" y="199291"/>
            <a:ext cx="16929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Jan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99180" y="801651"/>
            <a:ext cx="16929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Jolana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69178" y="789063"/>
            <a:ext cx="198754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Blanka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74854" y="1635730"/>
            <a:ext cx="20162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Břetislav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09142" y="2329298"/>
            <a:ext cx="16929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Pavel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21362" y="1593930"/>
            <a:ext cx="16929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Martin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2085" y="5209857"/>
            <a:ext cx="1674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maminka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72127" y="3163072"/>
            <a:ext cx="214630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Čert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89575" y="3811137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Žofka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41748" y="54091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Bětka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98350" y="3066855"/>
            <a:ext cx="19875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Světlana</a:t>
            </a:r>
            <a:endParaRPr lang="cs-CZ" sz="4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0" y="0"/>
            <a:ext cx="609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1.</a:t>
            </a:r>
            <a:endParaRPr lang="cs-CZ" sz="4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0" y="834076"/>
            <a:ext cx="609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2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904" y="1665100"/>
            <a:ext cx="581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3.</a:t>
            </a:r>
            <a:endParaRPr lang="cs-CZ" sz="4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7904" y="2389138"/>
            <a:ext cx="581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4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3625" y="3172358"/>
            <a:ext cx="581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5.</a:t>
            </a:r>
            <a:endParaRPr lang="cs-CZ" sz="4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0" y="3953345"/>
            <a:ext cx="609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6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137578" y="834076"/>
            <a:ext cx="609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8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165482" y="1665100"/>
            <a:ext cx="581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9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165482" y="2372986"/>
            <a:ext cx="933698" cy="7240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10.</a:t>
            </a:r>
            <a:endParaRPr lang="cs-CZ" sz="4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55576" y="2429490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Cyrda</a:t>
            </a:r>
            <a:endParaRPr lang="cs-CZ" sz="4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038296" y="81177"/>
            <a:ext cx="609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7.</a:t>
            </a:r>
            <a:endParaRPr lang="cs-CZ" sz="4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165482" y="3079751"/>
            <a:ext cx="933698" cy="7240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11.</a:t>
            </a:r>
            <a:endParaRPr lang="cs-CZ" sz="4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190177" y="3870958"/>
            <a:ext cx="933698" cy="7240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12.</a:t>
            </a:r>
            <a:endParaRPr lang="cs-CZ" sz="4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976976" y="5194924"/>
            <a:ext cx="17632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tatínek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501249" y="5166407"/>
            <a:ext cx="17783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babička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099179" y="5149496"/>
            <a:ext cx="9207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děda</a:t>
            </a:r>
            <a:endParaRPr lang="cs-CZ" sz="2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300191" y="5119705"/>
            <a:ext cx="9377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teta</a:t>
            </a:r>
            <a:endParaRPr lang="cs-CZ" sz="28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143344" y="6218181"/>
            <a:ext cx="10987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pes</a:t>
            </a:r>
            <a:endParaRPr lang="cs-CZ" sz="2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528811" y="5762952"/>
            <a:ext cx="20240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hospodyně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908617" y="3880243"/>
            <a:ext cx="16471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David</a:t>
            </a:r>
            <a:endParaRPr lang="cs-CZ" sz="4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01580" y="6270375"/>
            <a:ext cx="17620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sestřenice</a:t>
            </a:r>
            <a:endParaRPr lang="cs-CZ" sz="28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589432" y="5694961"/>
            <a:ext cx="1766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bratranec</a:t>
            </a:r>
            <a:endParaRPr lang="cs-CZ" sz="28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237843" y="5762952"/>
            <a:ext cx="17792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bratranec</a:t>
            </a:r>
            <a:endParaRPr lang="cs-CZ" sz="28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650574" y="6270375"/>
            <a:ext cx="17620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sestřenice</a:t>
            </a:r>
            <a:endParaRPr lang="cs-CZ" sz="28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085768" y="5685679"/>
            <a:ext cx="10987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strýc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127725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AR71MN3K\MC900280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18048" y="734235"/>
            <a:ext cx="4320479" cy="5253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5436096" y="4218250"/>
            <a:ext cx="2138536" cy="1476744"/>
          </a:xfrm>
          <a:prstGeom prst="wedgeEllipseCallout">
            <a:avLst>
              <a:gd name="adj1" fmla="val -95860"/>
              <a:gd name="adj2" fmla="val -21614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Zapomněl jsem </a:t>
            </a:r>
            <a:r>
              <a:rPr lang="cs-CZ" dirty="0" smtClean="0"/>
              <a:t>                     na </a:t>
            </a:r>
            <a:r>
              <a:rPr lang="cs-CZ" dirty="0" smtClean="0"/>
              <a:t>babičku. Jak se asi jmenuje?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72694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4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173446" y="199291"/>
            <a:ext cx="16929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Jan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99180" y="801651"/>
            <a:ext cx="16929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Jarka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69178" y="789063"/>
            <a:ext cx="198754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Blanka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74854" y="1635730"/>
            <a:ext cx="20162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Břetislav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09142" y="3126505"/>
            <a:ext cx="16929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Pavel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73445" y="2464472"/>
            <a:ext cx="16929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Martin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2085" y="5209857"/>
            <a:ext cx="1674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maminka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72127" y="3163072"/>
            <a:ext cx="214630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Čert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89575" y="3811137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Žofka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41748" y="54091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Bětka</a:t>
            </a:r>
            <a:endParaRPr lang="cs-CZ" sz="4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0" y="0"/>
            <a:ext cx="609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1.</a:t>
            </a:r>
            <a:endParaRPr lang="cs-CZ" sz="4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0" y="834076"/>
            <a:ext cx="609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2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904" y="1665100"/>
            <a:ext cx="581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3.</a:t>
            </a:r>
            <a:endParaRPr lang="cs-CZ" sz="4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7904" y="2389138"/>
            <a:ext cx="581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4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3625" y="3172358"/>
            <a:ext cx="581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5.</a:t>
            </a:r>
            <a:endParaRPr lang="cs-CZ" sz="4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0" y="3953345"/>
            <a:ext cx="609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6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307919" y="837074"/>
            <a:ext cx="609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8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335823" y="1721604"/>
            <a:ext cx="581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9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165482" y="2372986"/>
            <a:ext cx="933698" cy="7240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10.</a:t>
            </a:r>
            <a:endParaRPr lang="cs-CZ" sz="4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55576" y="2429490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Cyrda</a:t>
            </a:r>
            <a:endParaRPr lang="cs-CZ" sz="4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321871" y="93765"/>
            <a:ext cx="609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7.</a:t>
            </a:r>
            <a:endParaRPr lang="cs-CZ" sz="4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165482" y="3079751"/>
            <a:ext cx="933698" cy="7240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11.</a:t>
            </a:r>
            <a:endParaRPr lang="cs-CZ" sz="4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190177" y="3870958"/>
            <a:ext cx="933698" cy="7240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12.</a:t>
            </a:r>
            <a:endParaRPr lang="cs-CZ" sz="4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976976" y="5194924"/>
            <a:ext cx="17632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tatínek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501249" y="5166407"/>
            <a:ext cx="17783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babička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099179" y="5149496"/>
            <a:ext cx="9207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děda</a:t>
            </a:r>
            <a:endParaRPr lang="cs-CZ" sz="2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300191" y="5119705"/>
            <a:ext cx="9377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teta</a:t>
            </a:r>
            <a:endParaRPr lang="cs-CZ" sz="28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524328" y="5098841"/>
            <a:ext cx="11562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pes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908617" y="3880243"/>
            <a:ext cx="16471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David</a:t>
            </a:r>
            <a:endParaRPr lang="cs-CZ" sz="4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7237920" y="5674082"/>
            <a:ext cx="18189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sestřenice</a:t>
            </a:r>
            <a:endParaRPr lang="cs-CZ" sz="28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266740" y="5622061"/>
            <a:ext cx="1766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bratranec</a:t>
            </a:r>
            <a:endParaRPr lang="cs-CZ" sz="28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237843" y="5762952"/>
            <a:ext cx="17792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bratranec</a:t>
            </a:r>
            <a:endParaRPr lang="cs-CZ" sz="28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256543" y="5694961"/>
            <a:ext cx="17620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sestřenice</a:t>
            </a:r>
            <a:endParaRPr lang="cs-CZ" sz="28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085768" y="5685679"/>
            <a:ext cx="10987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strýc</a:t>
            </a:r>
            <a:endParaRPr lang="cs-CZ" sz="28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186575" y="1635730"/>
            <a:ext cx="16929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Jolana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14887345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173446" y="199291"/>
            <a:ext cx="16929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Jan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99180" y="801651"/>
            <a:ext cx="16929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Jolana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69178" y="789063"/>
            <a:ext cx="198754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Blanka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74854" y="1635730"/>
            <a:ext cx="20162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Břetislav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09142" y="2329298"/>
            <a:ext cx="16929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Pavel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21362" y="1593930"/>
            <a:ext cx="16929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Martin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449" y="824360"/>
            <a:ext cx="1674480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maminka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72127" y="3163072"/>
            <a:ext cx="214630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Čert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89575" y="3811137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Žofka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41748" y="54091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Bětka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98350" y="3066855"/>
            <a:ext cx="19875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Jarka</a:t>
            </a:r>
            <a:endParaRPr lang="cs-CZ" sz="4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0" y="0"/>
            <a:ext cx="609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1.</a:t>
            </a:r>
            <a:endParaRPr lang="cs-CZ" sz="4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0" y="834076"/>
            <a:ext cx="609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2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904" y="1665100"/>
            <a:ext cx="581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3.</a:t>
            </a:r>
            <a:endParaRPr lang="cs-CZ" sz="4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7904" y="2389138"/>
            <a:ext cx="581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4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3625" y="3172358"/>
            <a:ext cx="581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5.</a:t>
            </a:r>
            <a:endParaRPr lang="cs-CZ" sz="4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0" y="3953345"/>
            <a:ext cx="609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6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137578" y="834076"/>
            <a:ext cx="609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8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165482" y="1665100"/>
            <a:ext cx="581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9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165482" y="2372986"/>
            <a:ext cx="933698" cy="7240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10.</a:t>
            </a:r>
            <a:endParaRPr lang="cs-CZ" sz="4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55576" y="2429490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Cyrda</a:t>
            </a:r>
            <a:endParaRPr lang="cs-CZ" sz="4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038296" y="81177"/>
            <a:ext cx="609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7.</a:t>
            </a:r>
            <a:endParaRPr lang="cs-CZ" sz="4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165482" y="3079751"/>
            <a:ext cx="933698" cy="7240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11.</a:t>
            </a:r>
            <a:endParaRPr lang="cs-CZ" sz="4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190177" y="3870958"/>
            <a:ext cx="933698" cy="7240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12.</a:t>
            </a:r>
            <a:endParaRPr lang="cs-CZ" sz="4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645499" y="238757"/>
            <a:ext cx="1689430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tatínek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593984" y="3142445"/>
            <a:ext cx="1599050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babička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692703" y="1686263"/>
            <a:ext cx="920745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děda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692703" y="893984"/>
            <a:ext cx="937729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teta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744902" y="3251521"/>
            <a:ext cx="1148058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pes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908617" y="3880243"/>
            <a:ext cx="16471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David</a:t>
            </a:r>
            <a:endParaRPr lang="cs-CZ" sz="4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189408" y="128789"/>
            <a:ext cx="1793194" cy="52158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sestřenice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675985" y="1635730"/>
            <a:ext cx="1766363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bratranec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259055" y="2437903"/>
            <a:ext cx="1779241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bratranec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6548611" y="3870958"/>
            <a:ext cx="1793681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sestřenice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675509" y="2403250"/>
            <a:ext cx="1020835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strýc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9164605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10" descr="C:\Users\Jitka\AppData\Local\Microsoft\Windows\Temporary Internet Files\Content.IE5\CWPXEW0W\MC9004137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55435" y="4157034"/>
            <a:ext cx="2291450" cy="1675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0" descr="C:\Users\Jitka\AppData\Local\Microsoft\Windows\Temporary Internet Files\Content.IE5\CWPXEW0W\MC9004137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62951" y="495741"/>
            <a:ext cx="2160240" cy="1579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0" descr="C:\Users\Jitka\AppData\Local\Microsoft\Windows\Temporary Internet Files\Content.IE5\CWPXEW0W\MC9004137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2587" y="2493578"/>
            <a:ext cx="2448272" cy="1773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8" name="TextovéPole 37"/>
          <p:cNvSpPr txBox="1"/>
          <p:nvPr/>
        </p:nvSpPr>
        <p:spPr>
          <a:xfrm>
            <a:off x="1181860" y="3380486"/>
            <a:ext cx="4764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V</a:t>
            </a:r>
            <a:endParaRPr lang="cs-CZ" sz="4000" dirty="0"/>
          </a:p>
        </p:txBody>
      </p:sp>
      <p:pic>
        <p:nvPicPr>
          <p:cNvPr id="40" name="Picture 10" descr="C:\Users\Jitka\AppData\Local\Microsoft\Windows\Temporary Internet Files\Content.IE5\CWPXEW0W\MC9004137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93042" y="2451586"/>
            <a:ext cx="2541360" cy="1773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1" name="TextovéPole 40"/>
          <p:cNvSpPr txBox="1"/>
          <p:nvPr/>
        </p:nvSpPr>
        <p:spPr>
          <a:xfrm>
            <a:off x="4422383" y="3242549"/>
            <a:ext cx="34765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I</a:t>
            </a:r>
            <a:endParaRPr lang="cs-CZ" sz="4000" dirty="0"/>
          </a:p>
        </p:txBody>
      </p:sp>
      <p:pic>
        <p:nvPicPr>
          <p:cNvPr id="43" name="Picture 10" descr="C:\Users\Jitka\AppData\Local\Microsoft\Windows\Temporary Internet Files\Content.IE5\CWPXEW0W\MC9004137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1" y="2539883"/>
            <a:ext cx="2520280" cy="1681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10" descr="C:\Users\Jitka\AppData\Local\Microsoft\Windows\Temporary Internet Files\Content.IE5\CWPXEW0W\MC9004137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57698" y="398044"/>
            <a:ext cx="2304256" cy="1685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10" descr="C:\Users\Jitka\AppData\Local\Microsoft\Windows\Temporary Internet Files\Content.IE5\CWPXEW0W\MC9004137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71828" y="4198626"/>
            <a:ext cx="2540242" cy="1822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1" name="Oválný popisek 50"/>
          <p:cNvSpPr/>
          <p:nvPr/>
        </p:nvSpPr>
        <p:spPr>
          <a:xfrm>
            <a:off x="510073" y="5295548"/>
            <a:ext cx="1610507" cy="1504747"/>
          </a:xfrm>
          <a:prstGeom prst="wedgeEllipseCallout">
            <a:avLst>
              <a:gd name="adj1" fmla="val 234934"/>
              <a:gd name="adj2" fmla="val 5129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Jsou to moji kamarádi.</a:t>
            </a:r>
            <a:endParaRPr lang="cs-CZ" dirty="0"/>
          </a:p>
        </p:txBody>
      </p:sp>
      <p:sp>
        <p:nvSpPr>
          <p:cNvPr id="52" name="Oválný popisek 51"/>
          <p:cNvSpPr/>
          <p:nvPr/>
        </p:nvSpPr>
        <p:spPr>
          <a:xfrm>
            <a:off x="7632341" y="5295548"/>
            <a:ext cx="1478288" cy="1440160"/>
          </a:xfrm>
          <a:prstGeom prst="wedgeEllipseCallout">
            <a:avLst>
              <a:gd name="adj1" fmla="val -213539"/>
              <a:gd name="adj2" fmla="val 4413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Jde </a:t>
            </a:r>
          </a:p>
          <a:p>
            <a:pPr algn="ctr"/>
            <a:r>
              <a:rPr lang="cs-CZ" dirty="0" smtClean="0"/>
              <a:t>z nich ještě hrůza?</a:t>
            </a:r>
            <a:endParaRPr lang="cs-CZ" dirty="0"/>
          </a:p>
        </p:txBody>
      </p:sp>
      <p:pic>
        <p:nvPicPr>
          <p:cNvPr id="53" name="Picture 2" descr="C:\Users\Jitka\AppData\Local\Microsoft\Windows\Temporary Internet Files\Content.IE5\AR71MN3K\MC9002803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84655" y="5754530"/>
            <a:ext cx="907425" cy="1103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4" name="TextovéPole 53"/>
          <p:cNvSpPr txBox="1"/>
          <p:nvPr/>
        </p:nvSpPr>
        <p:spPr>
          <a:xfrm>
            <a:off x="2120580" y="1240550"/>
            <a:ext cx="5004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D</a:t>
            </a:r>
            <a:endParaRPr lang="cs-CZ" sz="40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5652707" y="1222016"/>
            <a:ext cx="4812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A</a:t>
            </a:r>
            <a:endParaRPr lang="cs-CZ" sz="40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7326108" y="3312021"/>
            <a:ext cx="34765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D</a:t>
            </a:r>
          </a:p>
        </p:txBody>
      </p:sp>
    </p:spTree>
    <p:extLst>
      <p:ext uri="{BB962C8B-B14F-4D97-AF65-F5344CB8AC3E}">
        <p14:creationId xmlns:p14="http://schemas.microsoft.com/office/powerpoint/2010/main" xmlns="" val="7820273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5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 animBg="1"/>
      <p:bldP spid="5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ný popisek 2"/>
          <p:cNvSpPr/>
          <p:nvPr/>
        </p:nvSpPr>
        <p:spPr>
          <a:xfrm>
            <a:off x="6377173" y="4229073"/>
            <a:ext cx="2736304" cy="1268759"/>
          </a:xfrm>
          <a:prstGeom prst="wedgeEllipseCallout">
            <a:avLst>
              <a:gd name="adj1" fmla="val -92555"/>
              <a:gd name="adj2" fmla="val -19288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Tak zas někdy!</a:t>
            </a:r>
            <a:endParaRPr lang="cs-CZ" dirty="0"/>
          </a:p>
        </p:txBody>
      </p:sp>
      <p:pic>
        <p:nvPicPr>
          <p:cNvPr id="4" name="Picture 2" descr="C:\Users\Jitka\AppData\Local\Microsoft\Windows\Temporary Internet Files\Content.IE5\AR71MN3K\MC900280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704489"/>
            <a:ext cx="3816424" cy="4640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1943708" y="5497832"/>
            <a:ext cx="2736304" cy="1268759"/>
          </a:xfrm>
          <a:prstGeom prst="wedgeEllipseCallout">
            <a:avLst>
              <a:gd name="adj1" fmla="val 7697"/>
              <a:gd name="adj2" fmla="val -25683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Díky!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46031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4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764704"/>
            <a:ext cx="712879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>
                <a:solidFill>
                  <a:prstClr val="black"/>
                </a:solidFill>
              </a:rPr>
              <a:t>Použité zdroje:</a:t>
            </a:r>
          </a:p>
          <a:p>
            <a:pPr lvl="0"/>
            <a:endParaRPr lang="cs-CZ" sz="3600" dirty="0">
              <a:solidFill>
                <a:prstClr val="black"/>
              </a:solidFill>
            </a:endParaRPr>
          </a:p>
          <a:p>
            <a:pPr lvl="0"/>
            <a:r>
              <a:rPr lang="cs-CZ" sz="3600" dirty="0">
                <a:solidFill>
                  <a:prstClr val="black"/>
                </a:solidFill>
              </a:rPr>
              <a:t>Otevřená galerie Microsoft Office</a:t>
            </a:r>
          </a:p>
          <a:p>
            <a:pPr lvl="0"/>
            <a:r>
              <a:rPr lang="cs-CZ" sz="3600" b="1" u="sng" dirty="0">
                <a:solidFill>
                  <a:prstClr val="black"/>
                </a:solidFill>
                <a:hlinkClick r:id="rId3"/>
              </a:rPr>
              <a:t>www.microsoft.office.com</a:t>
            </a:r>
            <a:endParaRPr lang="cs-CZ" sz="3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0671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4" name="camera.wav"/>
          </p:stSnd>
        </p:sndAc>
      </p:transition>
    </mc:Choice>
    <mc:Fallback>
      <p:transition spd="slow">
        <p:circl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868</TotalTime>
  <Words>428</Words>
  <Application>Microsoft Office PowerPoint</Application>
  <PresentationFormat>Předvádění na obrazovce (4:3)</PresentationFormat>
  <Paragraphs>229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Dum</cp:lastModifiedBy>
  <cp:revision>154</cp:revision>
  <dcterms:created xsi:type="dcterms:W3CDTF">2012-03-26T21:10:22Z</dcterms:created>
  <dcterms:modified xsi:type="dcterms:W3CDTF">2012-08-21T05:59:59Z</dcterms:modified>
</cp:coreProperties>
</file>