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1" r:id="rId2"/>
    <p:sldId id="257" r:id="rId3"/>
    <p:sldId id="260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9" r:id="rId20"/>
    <p:sldId id="280" r:id="rId21"/>
    <p:sldId id="278" r:id="rId22"/>
    <p:sldId id="28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7015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VY_32_INOVACE_10_M</a:t>
            </a:r>
            <a:r>
              <a:rPr lang="cs-CZ" b="1" dirty="0">
                <a:latin typeface="Calibri" pitchFamily="34" charset="0"/>
              </a:rPr>
              <a:t>_ 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3466976"/>
              </p:ext>
            </p:extLst>
          </p:nvPr>
        </p:nvGraphicFramePr>
        <p:xfrm>
          <a:off x="1476375" y="2924175"/>
          <a:ext cx="6208713" cy="3786252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Matematika a její aplikace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Aritmetika - sčítání a odčítání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Sčítání a odčítání v oboru 0-100 (s přechodem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přes desítky)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 sčítání a odčítání, po  správně  vypočítaném  příkladu dochází postupně k odkrývání utajeného obrázku, po procvičení následuje přepis a výpočet příkladů do sešitu.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(celkem 16 příkladů)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http://www.casopismisa.cz/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0849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052736"/>
            <a:ext cx="8134558" cy="1944216"/>
          </a:xfrm>
        </p:spPr>
        <p:txBody>
          <a:bodyPr/>
          <a:lstStyle/>
          <a:p>
            <a:r>
              <a:rPr lang="cs-CZ" sz="5400" b="1" dirty="0" smtClean="0"/>
              <a:t>Matematika</a:t>
            </a:r>
            <a:br>
              <a:rPr lang="cs-CZ" sz="5400" b="1" dirty="0" smtClean="0"/>
            </a:br>
            <a:r>
              <a:rPr lang="cs-CZ" sz="5400" b="1" dirty="0" smtClean="0"/>
              <a:t>2. a 3</a:t>
            </a:r>
            <a:r>
              <a:rPr lang="cs-CZ" sz="5400" b="1" dirty="0" smtClean="0"/>
              <a:t>. ročník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83768" y="2564904"/>
            <a:ext cx="7125112" cy="4051437"/>
          </a:xfrm>
        </p:spPr>
        <p:txBody>
          <a:bodyPr/>
          <a:lstStyle/>
          <a:p>
            <a:pPr marL="0" indent="0">
              <a:buNone/>
            </a:pPr>
            <a:r>
              <a:rPr lang="cs-CZ" sz="4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Procvičujeme sčítání a odčítání</a:t>
            </a:r>
            <a:br>
              <a:rPr lang="cs-CZ" sz="4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cs-CZ" sz="48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v oboru 0-100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560276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74440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68+7</a:t>
            </a:r>
            <a:endParaRPr lang="cs-CZ" sz="3600" dirty="0"/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3" name="Šipka doprava 22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899610"/>
      </p:ext>
    </p:extLst>
  </p:cSld>
  <p:clrMapOvr>
    <a:masterClrMapping/>
  </p:clrMapOvr>
  <p:transition spd="slow" advClick="0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92649E-6 L 0.00277 0.19417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97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0" name="Obdélník 49"/>
          <p:cNvSpPr/>
          <p:nvPr/>
        </p:nvSpPr>
        <p:spPr>
          <a:xfrm>
            <a:off x="4618856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18+20</a:t>
            </a:r>
            <a:endParaRPr lang="cs-CZ" sz="3600" dirty="0"/>
          </a:p>
        </p:txBody>
      </p:sp>
      <p:sp>
        <p:nvSpPr>
          <p:cNvPr id="51" name="Obdélník 50"/>
          <p:cNvSpPr/>
          <p:nvPr/>
        </p:nvSpPr>
        <p:spPr>
          <a:xfrm>
            <a:off x="6490988" y="3937491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8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2" name="Šipka doprava 21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330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41232 0.5409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08" y="2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0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2" name="Obdélník 51"/>
          <p:cNvSpPr/>
          <p:nvPr/>
        </p:nvSpPr>
        <p:spPr>
          <a:xfrm>
            <a:off x="874440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74-7</a:t>
            </a:r>
            <a:endParaRPr lang="cs-CZ" sz="3600" dirty="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1" name="Šipka doprava 20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1785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92649E-6 L -0.00504 0.6870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343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2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2" name="Obdélník 41"/>
          <p:cNvSpPr/>
          <p:nvPr/>
        </p:nvSpPr>
        <p:spPr>
          <a:xfrm>
            <a:off x="4618856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93-50</a:t>
            </a:r>
            <a:endParaRPr lang="cs-CZ" sz="3600" dirty="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0" name="Šipka doprava 19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60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20746 0.20486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65" y="10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42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5" name="Obdélník 44"/>
          <p:cNvSpPr/>
          <p:nvPr/>
        </p:nvSpPr>
        <p:spPr>
          <a:xfrm>
            <a:off x="2746648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46+3</a:t>
            </a:r>
            <a:endParaRPr lang="cs-CZ" sz="3600" dirty="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9" name="Šipka doprava 18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500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00521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5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7" name="Obdélník 46"/>
          <p:cNvSpPr/>
          <p:nvPr/>
        </p:nvSpPr>
        <p:spPr>
          <a:xfrm>
            <a:off x="6491064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83-20</a:t>
            </a:r>
            <a:endParaRPr lang="cs-CZ" sz="3600" dirty="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6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8" name="Šipka doprava 17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502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6.74988E-7 L 0.41215 0.3668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08" y="183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47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8" name="Obdélník 47"/>
          <p:cNvSpPr/>
          <p:nvPr/>
        </p:nvSpPr>
        <p:spPr>
          <a:xfrm>
            <a:off x="874440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21-3</a:t>
            </a:r>
            <a:endParaRPr lang="cs-CZ" sz="36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2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7" name="Šipka doprava 16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4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33333E-6 L -0.61927 0.5303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72" y="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8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5" name="Obdélník 54"/>
          <p:cNvSpPr/>
          <p:nvPr/>
        </p:nvSpPr>
        <p:spPr>
          <a:xfrm>
            <a:off x="6491064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57+6</a:t>
            </a:r>
            <a:endParaRPr lang="cs-CZ" sz="3600" dirty="0"/>
          </a:p>
        </p:txBody>
      </p:sp>
      <p:sp>
        <p:nvSpPr>
          <p:cNvPr id="40" name="Ovál 39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6" name="Šipka doprava 15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201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92649E-6 L 0.41215 0.6870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08" y="343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5" grpId="0" build="allAtOnce" animBg="1"/>
      <p:bldP spid="40" grpId="0" animBg="1"/>
      <p:bldP spid="40" grpId="1" animBg="1"/>
      <p:bldP spid="40" grpId="2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3" name="Obdélník 52"/>
          <p:cNvSpPr/>
          <p:nvPr/>
        </p:nvSpPr>
        <p:spPr>
          <a:xfrm>
            <a:off x="2746648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95-9</a:t>
            </a:r>
            <a:endParaRPr lang="cs-CZ" sz="3600" dirty="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309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00278 0.6983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" y="3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3" grpId="0" build="allAtOnce" animBg="1"/>
      <p:bldP spid="40" grpId="0" animBg="1"/>
      <p:bldP spid="40" grpId="1" animBg="1"/>
      <p:bldP spid="57" grpId="0" animBg="1"/>
      <p:bldP spid="57" grpId="1" animBg="1"/>
      <p:bldP spid="57" grpId="2" animBg="1"/>
      <p:bldP spid="58" grpId="0" animBg="1"/>
      <p:bldP spid="58" grpId="1" animBg="1"/>
      <p:bldP spid="59" grpId="0" animBg="1"/>
      <p:bldP spid="59" grpId="1" animBg="1"/>
      <p:bldP spid="1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6" name="Obdélník 45"/>
          <p:cNvSpPr/>
          <p:nvPr/>
        </p:nvSpPr>
        <p:spPr>
          <a:xfrm>
            <a:off x="4618856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53+30</a:t>
            </a:r>
            <a:endParaRPr lang="cs-CZ" sz="36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4" name="Šipka doprava 13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222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19965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983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6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4" name="Obdélník 43"/>
          <p:cNvSpPr/>
          <p:nvPr/>
        </p:nvSpPr>
        <p:spPr>
          <a:xfrm>
            <a:off x="874440" y="2780928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81-70</a:t>
            </a:r>
            <a:endParaRPr lang="cs-CZ" sz="36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88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11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016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-0.20209 0.362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04" y="18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4" name="Obdélník 53"/>
          <p:cNvSpPr/>
          <p:nvPr/>
        </p:nvSpPr>
        <p:spPr>
          <a:xfrm>
            <a:off x="4618856" y="5085184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39-7</a:t>
            </a:r>
            <a:endParaRPr lang="cs-CZ" sz="36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8767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2.92649E-6 L -0.20972 0.69741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86" y="348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</p:childTnLst>
        </p:cTn>
      </p:par>
    </p:tnLst>
    <p:bldLst>
      <p:bldP spid="54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59" grpId="1" animBg="1"/>
      <p:bldP spid="59" grpId="2" animBg="1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3" name="Obdélník 42"/>
          <p:cNvSpPr/>
          <p:nvPr/>
        </p:nvSpPr>
        <p:spPr>
          <a:xfrm>
            <a:off x="6491064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84+9</a:t>
            </a:r>
            <a:endParaRPr lang="cs-CZ" sz="3600" dirty="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85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63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40434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08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43" grpId="0" build="allAtOnce" animBg="1"/>
      <p:bldP spid="40" grpId="0" animBg="1"/>
      <p:bldP spid="40" grpId="1" animBg="1"/>
      <p:bldP spid="57" grpId="0" animBg="1"/>
      <p:bldP spid="57" grpId="1" animBg="1"/>
      <p:bldP spid="58" grpId="0" animBg="1"/>
      <p:bldP spid="58" grpId="1" animBg="1"/>
      <p:bldP spid="58" grpId="2" animBg="1"/>
      <p:bldP spid="59" grpId="0" animBg="1"/>
      <p:bldP spid="59" grpId="1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49" name="Obdélník 48"/>
          <p:cNvSpPr/>
          <p:nvPr/>
        </p:nvSpPr>
        <p:spPr>
          <a:xfrm>
            <a:off x="2746648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43-8</a:t>
            </a:r>
            <a:endParaRPr lang="cs-CZ" sz="36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53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51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1056894" y="4909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35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2086000" y="3048228"/>
            <a:ext cx="5065712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</a:rPr>
              <a:t>d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alší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82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92649E-6 L -0.00521 0.5295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" y="26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49" grpId="0" build="allAtOnce" animBg="1"/>
      <p:bldP spid="58" grpId="0" animBg="1"/>
      <p:bldP spid="58" grpId="1" animBg="1"/>
      <p:bldP spid="59" grpId="0" animBg="1"/>
      <p:bldP spid="59" grpId="1" animBg="1"/>
      <p:bldP spid="40" grpId="0" animBg="1"/>
      <p:bldP spid="40" grpId="1" animBg="1"/>
      <p:bldP spid="57" grpId="0" animBg="1"/>
      <p:bldP spid="57" grpId="1" animBg="1"/>
      <p:bldP spid="57" grpId="2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" name="Ovál 56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746648" y="1628800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47+50</a:t>
            </a:r>
            <a:endParaRPr lang="cs-CZ" sz="3600" dirty="0"/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4000"/>
          </a:p>
        </p:txBody>
      </p:sp>
      <p:sp>
        <p:nvSpPr>
          <p:cNvPr id="58" name="Ovál 57"/>
          <p:cNvSpPr/>
          <p:nvPr/>
        </p:nvSpPr>
        <p:spPr>
          <a:xfrm>
            <a:off x="479887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</a:t>
            </a:r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2</a:t>
            </a:r>
          </a:p>
        </p:txBody>
      </p:sp>
      <p:sp>
        <p:nvSpPr>
          <p:cNvPr id="59" name="Ovál 58"/>
          <p:cNvSpPr/>
          <p:nvPr/>
        </p:nvSpPr>
        <p:spPr>
          <a:xfrm>
            <a:off x="2926668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79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259632" y="3048228"/>
            <a:ext cx="6624736" cy="1769656"/>
          </a:xfrm>
          <a:prstGeom prst="rightArrow">
            <a:avLst/>
          </a:prstGeom>
          <a:solidFill>
            <a:schemeClr val="bg1">
              <a:lumMod val="65000"/>
            </a:schemeClr>
          </a:solidFill>
          <a:ln>
            <a:solidFill>
              <a:schemeClr val="tx2">
                <a:lumMod val="75000"/>
              </a:schemeClr>
            </a:solidFill>
            <a:prstDash val="sysDash"/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</a:rPr>
              <a:t>a poslední  příklad</a:t>
            </a:r>
            <a:endParaRPr lang="cs-CZ" sz="40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97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0634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20764 0.19445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382" y="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57" grpId="0" animBg="1"/>
      <p:bldP spid="57" grpId="1" animBg="1"/>
      <p:bldP spid="41" grpId="0" build="allAtOnce" animBg="1"/>
      <p:bldP spid="58" grpId="0" animBg="1"/>
      <p:bldP spid="58" grpId="1" animBg="1"/>
      <p:bldP spid="59" grpId="0" animBg="1"/>
      <p:bldP spid="59" grpId="1" animBg="1"/>
      <p:bldP spid="9" grpId="0" animBg="1"/>
      <p:bldP spid="40" grpId="0" animBg="1"/>
      <p:bldP spid="40" grpId="1" animBg="1"/>
      <p:bldP spid="40" grpId="2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" name="Ovál 56"/>
          <p:cNvSpPr/>
          <p:nvPr/>
        </p:nvSpPr>
        <p:spPr>
          <a:xfrm>
            <a:off x="4798673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64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6671084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2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491064" y="3933056"/>
            <a:ext cx="1872208" cy="1152128"/>
          </a:xfrm>
          <a:prstGeom prst="rect">
            <a:avLst/>
          </a:prstGeom>
          <a:gradFill flip="none" rotWithShape="1">
            <a:gsLst>
              <a:gs pos="0">
                <a:schemeClr val="accent6">
                  <a:tint val="50000"/>
                  <a:satMod val="300000"/>
                </a:schemeClr>
              </a:gs>
              <a:gs pos="35000">
                <a:schemeClr val="accent6">
                  <a:tint val="37000"/>
                  <a:satMod val="300000"/>
                </a:schemeClr>
              </a:gs>
              <a:gs pos="100000">
                <a:schemeClr val="accent6">
                  <a:tint val="15000"/>
                  <a:satMod val="35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50-4</a:t>
            </a:r>
            <a:endParaRPr lang="cs-CZ" sz="3600" dirty="0"/>
          </a:p>
        </p:txBody>
      </p:sp>
      <p:sp>
        <p:nvSpPr>
          <p:cNvPr id="40" name="Ovál 39"/>
          <p:cNvSpPr/>
          <p:nvPr/>
        </p:nvSpPr>
        <p:spPr>
          <a:xfrm>
            <a:off x="1054460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54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2915816" y="476672"/>
            <a:ext cx="1512168" cy="792088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2">
                    <a:lumMod val="50000"/>
                  </a:schemeClr>
                </a:solidFill>
              </a:rPr>
              <a:t>46</a:t>
            </a:r>
            <a:endParaRPr lang="cs-CZ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2746389" y="3202610"/>
            <a:ext cx="3712703" cy="146089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hotovo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162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92649E-6 L 0.40556 0.5295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78" y="264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6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2" dur="2000"/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</p:childTnLst>
        </p:cTn>
      </p:par>
    </p:tnLst>
    <p:bldLst>
      <p:bldP spid="57" grpId="0" animBg="1"/>
      <p:bldP spid="57" grpId="1" animBg="1"/>
      <p:bldP spid="59" grpId="0" animBg="1"/>
      <p:bldP spid="59" grpId="1" animBg="1"/>
      <p:bldP spid="51" grpId="0" build="allAtOnce" animBg="1"/>
      <p:bldP spid="40" grpId="0" animBg="1"/>
      <p:bldP spid="40" grpId="1" animBg="1"/>
      <p:bldP spid="58" grpId="0" animBg="1"/>
      <p:bldP spid="58" grpId="1" animBg="1"/>
      <p:bldP spid="58" grpId="2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40" y="1628800"/>
            <a:ext cx="748883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19064" y="404664"/>
            <a:ext cx="8424936" cy="924475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C00000"/>
                </a:solidFill>
              </a:rPr>
              <a:t>SKVĚLÁ PRÁCE !!!</a:t>
            </a:r>
            <a:endParaRPr lang="cs-CZ" sz="6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95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7378" y="653951"/>
            <a:ext cx="842662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takže teď si připrav svůj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sešit na matematiku,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a pak napiš všechny procvičené příklady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do sešitu</a:t>
            </a:r>
          </a:p>
          <a:p>
            <a:r>
              <a:rPr lang="cs-CZ" sz="4400" b="1" dirty="0" smtClean="0">
                <a:solidFill>
                  <a:schemeClr val="bg2">
                    <a:lumMod val="10000"/>
                  </a:schemeClr>
                </a:solidFill>
              </a:rPr>
              <a:t>(do dvou sloupečků).</a:t>
            </a:r>
            <a:endParaRPr lang="cs-CZ" sz="4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764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923961" y="620688"/>
            <a:ext cx="23471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6</a:t>
            </a:r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8+7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4" name="Obdélník 3"/>
          <p:cNvSpPr/>
          <p:nvPr/>
        </p:nvSpPr>
        <p:spPr>
          <a:xfrm>
            <a:off x="1535855" y="1328574"/>
            <a:ext cx="271260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18+20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84261" y="2036460"/>
            <a:ext cx="21483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7</a:t>
            </a:r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4-7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6" name="Obdélník 5"/>
          <p:cNvSpPr/>
          <p:nvPr/>
        </p:nvSpPr>
        <p:spPr>
          <a:xfrm>
            <a:off x="1750901" y="2744346"/>
            <a:ext cx="25138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93-50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7" name="Obdélník 6"/>
          <p:cNvSpPr/>
          <p:nvPr/>
        </p:nvSpPr>
        <p:spPr>
          <a:xfrm>
            <a:off x="1889602" y="3452232"/>
            <a:ext cx="23471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46+3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13166" y="4160118"/>
            <a:ext cx="25138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83-20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9" name="Obdélník 8"/>
          <p:cNvSpPr/>
          <p:nvPr/>
        </p:nvSpPr>
        <p:spPr>
          <a:xfrm>
            <a:off x="2021743" y="4868004"/>
            <a:ext cx="21483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2</a:t>
            </a:r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1-3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830185" y="5575890"/>
            <a:ext cx="23471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57+6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93317" y="626080"/>
            <a:ext cx="21483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9</a:t>
            </a:r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5-9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824531" y="1328574"/>
            <a:ext cx="271260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53+30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956231" y="2036460"/>
            <a:ext cx="25138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81-70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293317" y="2744346"/>
            <a:ext cx="21483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3</a:t>
            </a:r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9-7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124799" y="3452232"/>
            <a:ext cx="234711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84+9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293317" y="4160118"/>
            <a:ext cx="21483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4</a:t>
            </a:r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3-8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795931" y="4868004"/>
            <a:ext cx="271260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47+50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5293317" y="5575890"/>
            <a:ext cx="214834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5</a:t>
            </a:r>
            <a:r>
              <a:rPr lang="cs-CZ" sz="4000" b="1" dirty="0" smtClean="0">
                <a:solidFill>
                  <a:schemeClr val="accent6">
                    <a:lumMod val="10000"/>
                  </a:schemeClr>
                </a:solidFill>
              </a:rPr>
              <a:t>0-4 </a:t>
            </a:r>
            <a:r>
              <a:rPr lang="cs-CZ" sz="4000" b="1" dirty="0">
                <a:solidFill>
                  <a:schemeClr val="accent6">
                    <a:lumMod val="10000"/>
                  </a:schemeClr>
                </a:solidFill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212533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844824"/>
            <a:ext cx="59046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AHOJ </a:t>
            </a:r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PŘÍŠTĚ.</a:t>
            </a:r>
            <a:endParaRPr lang="cs-CZ" sz="72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44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push dir="u"/>
      </p:transition>
    </mc:Choice>
    <mc:Fallback xmlns="">
      <p:transition spd="slow">
        <p:push dir="u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239</TotalTime>
  <Words>319</Words>
  <Application>Microsoft Office PowerPoint</Application>
  <PresentationFormat>Předvádění na obrazovce (4:3)</PresentationFormat>
  <Paragraphs>144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Spring</vt:lpstr>
      <vt:lpstr>Prezentace aplikace PowerPoint</vt:lpstr>
      <vt:lpstr>Matematika 2. a 3. ročník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SKVĚLÁ PRÁCE !!!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43</cp:revision>
  <dcterms:created xsi:type="dcterms:W3CDTF">2012-07-22T12:13:51Z</dcterms:created>
  <dcterms:modified xsi:type="dcterms:W3CDTF">2012-08-21T08:36:41Z</dcterms:modified>
</cp:coreProperties>
</file>