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2" r:id="rId2"/>
    <p:sldId id="256" r:id="rId3"/>
    <p:sldId id="260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57" r:id="rId13"/>
    <p:sldId id="281" r:id="rId14"/>
    <p:sldId id="28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8" autoAdjust="0"/>
    <p:restoredTop sz="97749" autoAdjust="0"/>
  </p:normalViewPr>
  <p:slideViewPr>
    <p:cSldViewPr>
      <p:cViewPr varScale="1">
        <p:scale>
          <a:sx n="51" d="100"/>
          <a:sy n="51" d="100"/>
        </p:scale>
        <p:origin x="-33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6FFD5-2F76-487F-8B45-317F3BCE802A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8F005-5DE5-4D0E-AFA3-9F84D66FF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501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VY_32_INOVACE_11_M_ 2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102401"/>
              </p:ext>
            </p:extLst>
          </p:nvPr>
        </p:nvGraphicFramePr>
        <p:xfrm>
          <a:off x="1476375" y="2924175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Číselný obor 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Zaokrouhlování  čísel na desítky v oboru 0-100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– výpočty příkladů, hledání správného výsledku a následně zaokrouhlování výsledku na desítky, za správné plnění úkolů postupně dochází  k odkrývání utajeného obrázku, po procvičení následuje přepis a výpočet příkladů do sešitu včetně zaokrouhlování výsledku. (celkem 9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99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600200"/>
          </a:xfrm>
        </p:spPr>
        <p:txBody>
          <a:bodyPr>
            <a:normAutofit fontScale="77500" lnSpcReduction="20000"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Zaokrouhlování</a:t>
            </a:r>
          </a:p>
          <a:p>
            <a:r>
              <a:rPr lang="cs-CZ" sz="7200" b="1" dirty="0">
                <a:solidFill>
                  <a:srgbClr val="00B050"/>
                </a:solidFill>
              </a:rPr>
              <a:t>na desítky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902073"/>
          </a:xfrm>
        </p:spPr>
        <p:txBody>
          <a:bodyPr>
            <a:noAutofit/>
          </a:bodyPr>
          <a:lstStyle/>
          <a:p>
            <a:r>
              <a:rPr lang="cs-CZ" sz="6000" b="1" spc="-300" dirty="0">
                <a:solidFill>
                  <a:schemeClr val="accent2">
                    <a:lumMod val="50000"/>
                  </a:schemeClr>
                </a:solidFill>
              </a:rPr>
              <a:t>Matematika</a:t>
            </a:r>
            <a:br>
              <a:rPr lang="cs-CZ" sz="6000" b="1" spc="-3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6000" b="1" spc="-300" dirty="0">
                <a:solidFill>
                  <a:schemeClr val="accent2">
                    <a:lumMod val="50000"/>
                  </a:schemeClr>
                </a:solidFill>
              </a:rPr>
              <a:t>2. a 3. ročník</a:t>
            </a: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21 +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508165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5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262011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3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7341E-7 L 0.44514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57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7" grpId="2" animBg="1"/>
      <p:bldP spid="3" grpId="0" animBg="1"/>
      <p:bldP spid="16" grpId="0" animBg="1"/>
      <p:bldP spid="16" grpId="1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21 -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508790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60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96766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1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31" name="Obdélník 30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3" name="Obdélník 32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50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7341E-7 L 0.62309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46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6" grpId="1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  <p:bldP spid="20" grpId="0" animBg="1"/>
      <p:bldP spid="20" grpId="1" animBg="1"/>
      <p:bldP spid="20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6" grpId="0" animBg="1"/>
      <p:bldP spid="37" grpId="0" animBg="1"/>
      <p:bldP spid="3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5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3" name="Ovál 12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46 +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50890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589554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6545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64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7341E-7 L 0.25295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39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7" grpId="0" animBg="1"/>
      <p:bldP spid="27" grpId="1" animBg="1"/>
      <p:bldP spid="13" grpId="0" animBg="1"/>
      <p:bldP spid="13" grpId="1" animBg="1"/>
      <p:bldP spid="17" grpId="0" animBg="1"/>
      <p:bldP spid="17" grpId="1" animBg="1"/>
      <p:bldP spid="17" grpId="2" animBg="1"/>
      <p:bldP spid="8" grpId="0" animBg="1"/>
      <p:bldP spid="16" grpId="0" animBg="1"/>
      <p:bldP spid="16" grpId="1" animBg="1"/>
      <p:bldP spid="16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65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72 -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591427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7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5094383" y="621376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9" name="Obdélník 2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30" name="Obdélník 2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7341E-7 L 0.07587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5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3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19" grpId="0" animBg="1"/>
      <p:bldP spid="19" grpId="1" animBg="1"/>
      <p:bldP spid="19" grpId="2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5" grpId="0" animBg="1"/>
      <p:bldP spid="36" grpId="0" animBg="1"/>
      <p:bldP spid="3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 16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6906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89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98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82 +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760170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9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27" name="Obdélník 26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28" name="Obdélník 27"/>
          <p:cNvSpPr/>
          <p:nvPr/>
        </p:nvSpPr>
        <p:spPr>
          <a:xfrm>
            <a:off x="508255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30" name="Obdélník 2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6 L 0.17882 -0.4284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41" y="-21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7341E-7 L -0.11493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47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  <p:bldP spid="17" grpId="2" animBg="1"/>
      <p:bldP spid="10" grpId="0" animBg="1"/>
      <p:bldP spid="8" grpId="0" animBg="1"/>
      <p:bldP spid="8" grpId="1" animBg="1"/>
      <p:bldP spid="13" grpId="0" animBg="1"/>
      <p:bldP spid="13" grpId="1" animBg="1"/>
      <p:bldP spid="13" grpId="2" animBg="1"/>
      <p:bldP spid="16" grpId="0" animBg="1"/>
      <p:bldP spid="16" grpId="1" animBg="1"/>
      <p:bldP spid="16" grpId="2" animBg="1"/>
      <p:bldP spid="18" grpId="0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33" grpId="0" animBg="1"/>
      <p:bldP spid="34" grpId="0" animBg="1"/>
      <p:bldP spid="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2472550" y="47186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26 -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505833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179745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2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25" name="Obdélník 24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26" name="Obdélník 25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Šipka doprava 30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12139E-6 L 0.17066 -0.4164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24" y="-20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7341E-7 L 0.51701 0.16786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51" y="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13" grpId="0" animBg="1"/>
      <p:bldP spid="13" grpId="1" animBg="1"/>
      <p:bldP spid="13" grpId="2" animBg="1"/>
      <p:bldP spid="15" grpId="0" animBg="1"/>
      <p:bldP spid="8" grpId="0" animBg="1"/>
      <p:bldP spid="8" grpId="1" animBg="1"/>
      <p:bldP spid="8" grpId="2" animBg="1"/>
      <p:bldP spid="11" grpId="0" animBg="1"/>
      <p:bldP spid="11" grpId="1" animBg="1"/>
      <p:bldP spid="11" grpId="2" animBg="1"/>
      <p:bldP spid="16" grpId="0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31" grpId="0" animBg="1"/>
      <p:bldP spid="32" grpId="0" animBg="1"/>
      <p:bldP spid="3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3418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37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73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35 + 2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50693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60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1" name="Obdélník 20"/>
          <p:cNvSpPr/>
          <p:nvPr/>
        </p:nvSpPr>
        <p:spPr>
          <a:xfrm>
            <a:off x="342532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4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23" name="Obdélník 22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6" name="Obdélník 2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Šipka doprava 28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27746E-6 L 0.34983 -0.2434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83" y="-12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7341E-7 L 0.35105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52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9" grpId="0" animBg="1"/>
      <p:bldP spid="6" grpId="0" animBg="1"/>
      <p:bldP spid="6" grpId="1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10" grpId="0" animBg="1"/>
      <p:bldP spid="10" grpId="1" animBg="1"/>
      <p:bldP spid="10" grpId="2" animBg="1"/>
      <p:bldP spid="11" grpId="0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9" grpId="0" animBg="1"/>
      <p:bldP spid="30" grpId="0" animBg="1"/>
      <p:bldP spid="3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6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6" name="Ovál 5"/>
          <p:cNvSpPr/>
          <p:nvPr/>
        </p:nvSpPr>
        <p:spPr>
          <a:xfrm>
            <a:off x="860397" y="3459973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34188" y="4730969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91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82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87 -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3" name="Obdélník 12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675240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8</a:t>
            </a:r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b="1" dirty="0" smtClean="0">
                <a:solidFill>
                  <a:schemeClr val="accent5">
                    <a:lumMod val="75000"/>
                  </a:schemeClr>
                </a:solidFill>
              </a:rPr>
              <a:t>poslední</a:t>
            </a:r>
            <a:endParaRPr lang="cs-CZ" sz="1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27746E-6 L 0.17101 -0.23306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42" y="-11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7341E-7 L -0.01284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6" grpId="0" animBg="1"/>
      <p:bldP spid="6" grpId="1" animBg="1"/>
      <p:bldP spid="6" grpId="2" animBg="1"/>
      <p:bldP spid="14" grpId="0" animBg="1"/>
      <p:bldP spid="5" grpId="0" animBg="1"/>
      <p:bldP spid="5" grpId="1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11" grpId="0" animBg="1"/>
      <p:bldP spid="11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2" grpId="0" animBg="1"/>
      <p:bldP spid="22" grpId="1" animBg="1"/>
      <p:bldP spid="27" grpId="0" animBg="1"/>
      <p:bldP spid="28" grpId="0" animBg="1"/>
      <p:bldP spid="2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34188" y="4730967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55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69068" y="3460502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56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34188" y="3460501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69068" y="4730968"/>
            <a:ext cx="1368152" cy="83391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34188" y="1844824"/>
            <a:ext cx="2873716" cy="86409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47 + 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=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845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1" name="Obdélník 10"/>
          <p:cNvSpPr/>
          <p:nvPr/>
        </p:nvSpPr>
        <p:spPr>
          <a:xfrm>
            <a:off x="958239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3" name="Obdélník 12"/>
          <p:cNvSpPr/>
          <p:nvPr/>
        </p:nvSpPr>
        <p:spPr>
          <a:xfrm>
            <a:off x="1776623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2609617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3425321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16" name="Obdélník 15"/>
          <p:cNvSpPr/>
          <p:nvPr/>
        </p:nvSpPr>
        <p:spPr>
          <a:xfrm>
            <a:off x="424948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5057662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60</a:t>
            </a:r>
            <a:endParaRPr lang="cs-CZ" sz="3600" b="1" dirty="0"/>
          </a:p>
        </p:txBody>
      </p:sp>
      <p:sp>
        <p:nvSpPr>
          <p:cNvPr id="18" name="Obdélník 17"/>
          <p:cNvSpPr/>
          <p:nvPr/>
        </p:nvSpPr>
        <p:spPr>
          <a:xfrm>
            <a:off x="5897146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70</a:t>
            </a:r>
            <a:endParaRPr lang="cs-CZ" sz="3600" b="1" dirty="0"/>
          </a:p>
        </p:txBody>
      </p:sp>
      <p:sp>
        <p:nvSpPr>
          <p:cNvPr id="19" name="Obdélník 18"/>
          <p:cNvSpPr/>
          <p:nvPr/>
        </p:nvSpPr>
        <p:spPr>
          <a:xfrm>
            <a:off x="67454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80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7592958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90</a:t>
            </a:r>
            <a:endParaRPr lang="cs-CZ" sz="36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775885" y="1894046"/>
            <a:ext cx="342038" cy="428545"/>
            <a:chOff x="5775885" y="1894046"/>
            <a:chExt cx="342038" cy="428545"/>
          </a:xfrm>
        </p:grpSpPr>
        <p:sp>
          <p:nvSpPr>
            <p:cNvPr id="22" name="Obdélník 2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7772867" y="1556831"/>
            <a:ext cx="1056883" cy="1246191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1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417600" y="620894"/>
            <a:ext cx="62818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2428E-6 L 0.35764 -0.4180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82" y="-20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7341E-7 L 0.1566 0.17827 " pathEditMode="relative" rAng="0" ptsTypes="AA">
                                      <p:cBhvr>
                                        <p:cTn id="2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0" y="8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2" grpId="0" animBg="1"/>
      <p:bldP spid="4" grpId="0" animBg="1"/>
      <p:bldP spid="4" grpId="1" animBg="1"/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5" grpId="0" animBg="1"/>
      <p:bldP spid="26" grpId="0" animBg="1"/>
      <p:bldP spid="2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6982" y="1379238"/>
            <a:ext cx="73934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GRATULUJI 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761473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      </a:t>
            </a:r>
            <a:r>
              <a:rPr lang="cs-CZ" sz="6000" b="1" dirty="0" smtClean="0">
                <a:solidFill>
                  <a:srgbClr val="C00000"/>
                </a:solidFill>
              </a:rPr>
              <a:t>JSI</a:t>
            </a:r>
          </a:p>
          <a:p>
            <a:pPr algn="just"/>
            <a:r>
              <a:rPr lang="cs-CZ" sz="6000" b="1" dirty="0" smtClean="0">
                <a:solidFill>
                  <a:srgbClr val="C00000"/>
                </a:solidFill>
              </a:rPr>
              <a:t> BOREC!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396" y="3054282"/>
            <a:ext cx="4304961" cy="3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00"/>
    </mc:Choice>
    <mc:Fallback xmlns="">
      <p:transition spd="slow" advClick="0" advTm="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0648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a pak napiš všechny procvičené příklady 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latin typeface="+mj-lt"/>
                <a:cs typeface="Aharoni" pitchFamily="2" charset="-79"/>
              </a:rPr>
              <a:t>(vypočítej a výsledky zaokrouhli na desítky).</a:t>
            </a:r>
            <a:endParaRPr lang="cs-CZ" sz="4400" b="1" dirty="0">
              <a:solidFill>
                <a:schemeClr val="bg2">
                  <a:lumMod val="10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4915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1" y="768176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21 +6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51721" y="1344240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21 - </a:t>
            </a:r>
            <a:r>
              <a:rPr lang="cs-CZ" sz="4000" b="1" dirty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9</a:t>
            </a:r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1" y="1920304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46 +8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1721" y="2496368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72 - </a:t>
            </a:r>
            <a:r>
              <a:rPr lang="cs-CZ" sz="4000" b="1" dirty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6</a:t>
            </a:r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1" y="3072432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82 +7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1" y="3648496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26 - </a:t>
            </a:r>
            <a:r>
              <a:rPr lang="cs-CZ" sz="4000" b="1" dirty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5</a:t>
            </a:r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51721" y="4224560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35 +2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51721" y="4800624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87 - </a:t>
            </a:r>
            <a:r>
              <a:rPr lang="cs-CZ" sz="4000" b="1" dirty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4</a:t>
            </a:r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51721" y="5376688"/>
            <a:ext cx="226921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  <a:latin typeface="Arial Narrow" pitchFamily="34" charset="0"/>
                <a:cs typeface="Aharoni" pitchFamily="2" charset="-79"/>
              </a:rPr>
              <a:t>47 +8 =</a:t>
            </a:r>
            <a:endParaRPr lang="cs-CZ" sz="4000" b="1" dirty="0">
              <a:solidFill>
                <a:schemeClr val="accent1"/>
              </a:solidFill>
              <a:latin typeface="Arial Narrow" pitchFamily="34" charset="0"/>
              <a:cs typeface="Aharoni" pitchFamily="2" charset="-79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499992" y="887601"/>
            <a:ext cx="254296" cy="277916"/>
            <a:chOff x="5775885" y="1894046"/>
            <a:chExt cx="342038" cy="428545"/>
          </a:xfrm>
        </p:grpSpPr>
        <p:sp>
          <p:nvSpPr>
            <p:cNvPr id="12" name="Obdélník 1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499992" y="1463665"/>
            <a:ext cx="254296" cy="277916"/>
            <a:chOff x="5775885" y="1894046"/>
            <a:chExt cx="342038" cy="428545"/>
          </a:xfrm>
        </p:grpSpPr>
        <p:sp>
          <p:nvSpPr>
            <p:cNvPr id="16" name="Obdélník 1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499992" y="2039729"/>
            <a:ext cx="254296" cy="277916"/>
            <a:chOff x="5775885" y="1894046"/>
            <a:chExt cx="342038" cy="428545"/>
          </a:xfrm>
        </p:grpSpPr>
        <p:sp>
          <p:nvSpPr>
            <p:cNvPr id="20" name="Obdélník 1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499992" y="2615793"/>
            <a:ext cx="254296" cy="277916"/>
            <a:chOff x="5775885" y="1894046"/>
            <a:chExt cx="342038" cy="428545"/>
          </a:xfrm>
        </p:grpSpPr>
        <p:sp>
          <p:nvSpPr>
            <p:cNvPr id="24" name="Obdélník 2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499992" y="3191857"/>
            <a:ext cx="254296" cy="277916"/>
            <a:chOff x="5775885" y="1894046"/>
            <a:chExt cx="342038" cy="428545"/>
          </a:xfrm>
        </p:grpSpPr>
        <p:sp>
          <p:nvSpPr>
            <p:cNvPr id="28" name="Obdélník 27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499992" y="4343985"/>
            <a:ext cx="254296" cy="277916"/>
            <a:chOff x="5775885" y="1894046"/>
            <a:chExt cx="342038" cy="428545"/>
          </a:xfrm>
        </p:grpSpPr>
        <p:sp>
          <p:nvSpPr>
            <p:cNvPr id="32" name="Obdélník 31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499992" y="3767921"/>
            <a:ext cx="254296" cy="277916"/>
            <a:chOff x="5775885" y="1894046"/>
            <a:chExt cx="342038" cy="428545"/>
          </a:xfrm>
        </p:grpSpPr>
        <p:sp>
          <p:nvSpPr>
            <p:cNvPr id="36" name="Obdélník 35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499992" y="4920049"/>
            <a:ext cx="254296" cy="277916"/>
            <a:chOff x="5775885" y="1894046"/>
            <a:chExt cx="342038" cy="428545"/>
          </a:xfrm>
        </p:grpSpPr>
        <p:sp>
          <p:nvSpPr>
            <p:cNvPr id="40" name="Obdélník 39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4499992" y="5496113"/>
            <a:ext cx="254296" cy="277916"/>
            <a:chOff x="5775885" y="1894046"/>
            <a:chExt cx="342038" cy="428545"/>
          </a:xfrm>
        </p:grpSpPr>
        <p:sp>
          <p:nvSpPr>
            <p:cNvPr id="44" name="Obdélník 43"/>
            <p:cNvSpPr/>
            <p:nvPr/>
          </p:nvSpPr>
          <p:spPr>
            <a:xfrm>
              <a:off x="5775885" y="2276872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775885" y="2157068"/>
              <a:ext cx="342038" cy="45719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5863627" y="1894046"/>
              <a:ext cx="166554" cy="166875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Šipka doprava 50">
            <a:hlinkClick r:id="" action="ppaction://hlinkshowjump?jump=nextslide"/>
          </p:cNvPr>
          <p:cNvSpPr/>
          <p:nvPr/>
        </p:nvSpPr>
        <p:spPr>
          <a:xfrm>
            <a:off x="6516216" y="5095238"/>
            <a:ext cx="2137003" cy="124619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307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0"/>
                            </p:stCondLst>
                            <p:childTnLst>
                              <p:par>
                                <p:cTn id="8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5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708918"/>
            <a:ext cx="69609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latin typeface="Arial Narrow" pitchFamily="34" charset="0"/>
              </a:rPr>
              <a:t>AHOJ  PŘÍŠTĚ  !!!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advClick="0" advTm="4000">
        <p14:flash/>
      </p:transition>
    </mc:Choice>
    <mc:Fallback xmlns="">
      <p:transition spd="med" advClick="0" advTm="4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350</TotalTime>
  <Words>406</Words>
  <Application>Microsoft Office PowerPoint</Application>
  <PresentationFormat>Předvádění na obrazovce (4:3)</PresentationFormat>
  <Paragraphs>196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50</cp:revision>
  <dcterms:created xsi:type="dcterms:W3CDTF">2012-03-05T13:11:34Z</dcterms:created>
  <dcterms:modified xsi:type="dcterms:W3CDTF">2012-08-13T12:29:26Z</dcterms:modified>
</cp:coreProperties>
</file>