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2" r:id="rId2"/>
    <p:sldId id="256" r:id="rId3"/>
    <p:sldId id="260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57" r:id="rId13"/>
    <p:sldId id="281" r:id="rId14"/>
    <p:sldId id="28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F3C3"/>
    <a:srgbClr val="F9F95D"/>
    <a:srgbClr val="90E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7749" autoAdjust="0"/>
  </p:normalViewPr>
  <p:slideViewPr>
    <p:cSldViewPr>
      <p:cViewPr varScale="1">
        <p:scale>
          <a:sx n="51" d="100"/>
          <a:sy n="51" d="100"/>
        </p:scale>
        <p:origin x="-114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56FFD5-2F76-487F-8B45-317F3BCE802A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8F005-5DE5-4D0E-AFA3-9F84D66FF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501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VY_32_INOVACE_12_M</a:t>
            </a:r>
            <a:r>
              <a:rPr lang="cs-CZ" b="1" dirty="0" smtClean="0">
                <a:latin typeface="Calibri" pitchFamily="34" charset="0"/>
              </a:rPr>
              <a:t>_ 2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346419"/>
              </p:ext>
            </p:extLst>
          </p:nvPr>
        </p:nvGraphicFramePr>
        <p:xfrm>
          <a:off x="1476375" y="2924175"/>
          <a:ext cx="6208713" cy="374999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– říjen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Číselný obor  0 - 100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Zaokrouhlování  čísel na desítky v oboru 0-100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– výpočty příkladů, hledání správného výsledku a následně zaokrouhlování výsledku na desítky, za správné plnění úkolů postupně dochází  k odkrývání utajeného obrázku, po procvičení následuje přepis a výpočet příkladů do sešitu včetně zaokrouhlování výsledku. (celkem 9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182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spc="-300" dirty="0">
                <a:solidFill>
                  <a:schemeClr val="accent2">
                    <a:lumMod val="50000"/>
                  </a:schemeClr>
                </a:solidFill>
              </a:rPr>
              <a:t>Matematika</a:t>
            </a:r>
            <a:br>
              <a:rPr lang="cs-CZ" sz="8800" spc="-3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8800" spc="-300" dirty="0">
                <a:solidFill>
                  <a:schemeClr val="accent2">
                    <a:lumMod val="50000"/>
                  </a:schemeClr>
                </a:solidFill>
              </a:rPr>
              <a:t>2. a 3. ročník</a:t>
            </a:r>
            <a:endParaRPr lang="cs-CZ" sz="8800" b="1" spc="-3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17032"/>
            <a:ext cx="6400800" cy="1752600"/>
          </a:xfrm>
        </p:spPr>
        <p:txBody>
          <a:bodyPr>
            <a:normAutofit fontScale="77500" lnSpcReduction="20000"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Zaokrouhlování</a:t>
            </a:r>
          </a:p>
          <a:p>
            <a:r>
              <a:rPr lang="cs-CZ" sz="7200" b="1" dirty="0">
                <a:solidFill>
                  <a:srgbClr val="00B050"/>
                </a:solidFill>
              </a:rPr>
              <a:t>na desítky</a:t>
            </a:r>
          </a:p>
        </p:txBody>
      </p:sp>
    </p:spTree>
    <p:extLst>
      <p:ext uri="{BB962C8B-B14F-4D97-AF65-F5344CB8AC3E}">
        <p14:creationId xmlns:p14="http://schemas.microsoft.com/office/powerpoint/2010/main" val="69024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69068" y="474864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43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33 - 10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27" name="Obdélník 26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28" name="Obdélník 27"/>
          <p:cNvSpPr/>
          <p:nvPr/>
        </p:nvSpPr>
        <p:spPr>
          <a:xfrm>
            <a:off x="180118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2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9" name="Obdélník 28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30" name="Obdélník 29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31" name="Obdélník 30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90</a:t>
            </a:r>
            <a:endParaRPr lang="cs-CZ" sz="32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3" name="Obdélník 32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Šipka doprava 35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5.78035E-8 L 0.17101 -0.4208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21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7341E-7 L 0.52865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24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6" grpId="1" animBg="1"/>
      <p:bldP spid="17" grpId="0" animBg="1"/>
      <p:bldP spid="17" grpId="1" animBg="1"/>
      <p:bldP spid="17" grpId="2" animBg="1"/>
      <p:bldP spid="18" grpId="0" animBg="1"/>
      <p:bldP spid="18" grpId="1" animBg="1"/>
      <p:bldP spid="18" grpId="2" animBg="1"/>
      <p:bldP spid="20" grpId="0" animBg="1"/>
      <p:bldP spid="20" grpId="1" animBg="1"/>
      <p:bldP spid="20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6" grpId="0" animBg="1"/>
      <p:bldP spid="37" grpId="0" animBg="1"/>
      <p:bldP spid="3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39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49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93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89 - 50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505766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7" name="Obdélník 26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28" name="Obdélník 27"/>
          <p:cNvSpPr/>
          <p:nvPr/>
        </p:nvSpPr>
        <p:spPr>
          <a:xfrm>
            <a:off x="3443854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4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9" name="Obdélník 28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30" name="Obdélník 29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31" name="Obdélník 30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90</a:t>
            </a:r>
            <a:endParaRPr lang="cs-CZ" sz="32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3" name="Obdélník 32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Šipka doprava 35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1903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7341E-7 L 0.34114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49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6" grpId="1" animBg="1"/>
      <p:bldP spid="17" grpId="0" animBg="1"/>
      <p:bldP spid="17" grpId="1" animBg="1"/>
      <p:bldP spid="17" grpId="2" animBg="1"/>
      <p:bldP spid="18" grpId="0" animBg="1"/>
      <p:bldP spid="18" grpId="1" animBg="1"/>
      <p:bldP spid="18" grpId="2" animBg="1"/>
      <p:bldP spid="20" grpId="0" animBg="1"/>
      <p:bldP spid="20" grpId="1" animBg="1"/>
      <p:bldP spid="20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6" grpId="0" animBg="1"/>
      <p:bldP spid="37" grpId="0" animBg="1"/>
      <p:bldP spid="3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6906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834188" y="3460500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5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11 + 40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7" name="Obdélník 26"/>
          <p:cNvSpPr/>
          <p:nvPr/>
        </p:nvSpPr>
        <p:spPr>
          <a:xfrm>
            <a:off x="424270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28" name="Obdélník 27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29" name="Obdélník 2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30" name="Obdélník 2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90</a:t>
            </a:r>
            <a:endParaRPr lang="cs-CZ" sz="32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015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27746E-6 L 0.17101 -0.2330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11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7341E-7 L 0.26164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73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3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19" grpId="0" animBg="1"/>
      <p:bldP spid="19" grpId="1" animBg="1"/>
      <p:bldP spid="19" grpId="2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5" grpId="0" animBg="1"/>
      <p:bldP spid="36" grpId="0" animBg="1"/>
      <p:bldP spid="3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60</a:t>
            </a:r>
            <a:endParaRPr lang="cs-CZ" sz="3200" b="1" dirty="0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61092" y="4730967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61092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8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+ 60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27" name="Obdélník 26"/>
          <p:cNvSpPr/>
          <p:nvPr/>
        </p:nvSpPr>
        <p:spPr>
          <a:xfrm>
            <a:off x="587722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7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9" name="Obdélník 2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30" name="Obdélník 2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90</a:t>
            </a:r>
            <a:endParaRPr lang="cs-CZ" sz="32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6027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62428E-6 L 0.35469 -0.4180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26" y="-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7341E-7 L 0.08282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2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8" grpId="0" animBg="1"/>
      <p:bldP spid="28" grpId="1" animBg="1"/>
      <p:bldP spid="11" grpId="0" animBg="1"/>
      <p:bldP spid="13" grpId="0" animBg="1"/>
      <p:bldP spid="13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19" grpId="0" animBg="1"/>
      <p:bldP spid="19" grpId="1" animBg="1"/>
      <p:bldP spid="19" grpId="2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9" grpId="0" animBg="1"/>
      <p:bldP spid="29" grpId="1" animBg="1"/>
      <p:bldP spid="30" grpId="0" animBg="1"/>
      <p:bldP spid="30" grpId="1" animBg="1"/>
      <p:bldP spid="35" grpId="0" animBg="1"/>
      <p:bldP spid="36" grpId="0" animBg="1"/>
      <p:bldP spid="3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75 - 70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505766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1" name="Obdélník 20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95384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1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27" name="Obdélník 26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28" name="Obdélník 27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90</a:t>
            </a:r>
            <a:endParaRPr lang="cs-CZ" sz="3200" b="1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0" name="Obdélník 2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5656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5 -1.7341E-7 L 0.62899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93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0" grpId="0" animBg="1"/>
      <p:bldP spid="8" grpId="0" animBg="1"/>
      <p:bldP spid="8" grpId="1" animBg="1"/>
      <p:bldP spid="13" grpId="0" animBg="1"/>
      <p:bldP spid="13" grpId="1" animBg="1"/>
      <p:bldP spid="13" grpId="2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18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33" grpId="0" animBg="1"/>
      <p:bldP spid="34" grpId="0" animBg="1"/>
      <p:bldP spid="3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473021" y="4739600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43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54 - 20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18" name="Obdélník 17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505766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1" name="Obdélník 20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2627784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3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90</a:t>
            </a:r>
            <a:endParaRPr lang="cs-CZ" sz="3200" b="1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8" name="Obdélník 27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Šipka doprava 30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408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65896E-6 L 0.17049 -0.4194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24" y="-20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7341E-7 L 0.4382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10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7" grpId="0" animBg="1"/>
      <p:bldP spid="7" grpId="1" animBg="1"/>
      <p:bldP spid="8" grpId="0" animBg="1"/>
      <p:bldP spid="8" grpId="1" animBg="1"/>
      <p:bldP spid="8" grpId="2" animBg="1"/>
      <p:bldP spid="11" grpId="0" animBg="1"/>
      <p:bldP spid="11" grpId="1" animBg="1"/>
      <p:bldP spid="11" grpId="2" animBg="1"/>
      <p:bldP spid="13" grpId="0" animBg="1"/>
      <p:bldP spid="13" grpId="1" animBg="1"/>
      <p:bldP spid="13" grpId="2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31" grpId="0" animBg="1"/>
      <p:bldP spid="32" grpId="0" animBg="1"/>
      <p:bldP spid="3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505766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33 + 50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18" name="Obdélník 17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21" name="Obdélník 20"/>
          <p:cNvSpPr/>
          <p:nvPr/>
        </p:nvSpPr>
        <p:spPr>
          <a:xfrm>
            <a:off x="675293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8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90</a:t>
            </a:r>
            <a:endParaRPr lang="cs-CZ" sz="3200" b="1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6" name="Obdélník 2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Šipka doprava 28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69879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62428E-6 L 0.34983 -0.4180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7341E-7 L -0.02084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2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9" grpId="0" animBg="1"/>
      <p:bldP spid="6" grpId="0" animBg="1"/>
      <p:bldP spid="6" grpId="1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10" grpId="0" animBg="1"/>
      <p:bldP spid="10" grpId="1" animBg="1"/>
      <p:bldP spid="10" grpId="2" animBg="1"/>
      <p:bldP spid="11" grpId="0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4" grpId="0" animBg="1"/>
      <p:bldP spid="24" grpId="1" animBg="1"/>
      <p:bldP spid="29" grpId="0" animBg="1"/>
      <p:bldP spid="30" grpId="0" animBg="1"/>
      <p:bldP spid="3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505766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834188" y="3455510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27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469068" y="345550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57 +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18" name="Obdélník 17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759001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9</a:t>
            </a:r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21" name="Obdélník 20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80</a:t>
            </a:r>
            <a:endParaRPr lang="cs-CZ" sz="3200" b="1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4" name="Obdélník 2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7772867" y="1556831"/>
            <a:ext cx="1272916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b="1" dirty="0" smtClean="0">
                <a:solidFill>
                  <a:schemeClr val="accent5">
                    <a:lumMod val="75000"/>
                  </a:schemeClr>
                </a:solidFill>
              </a:rPr>
              <a:t>poslední</a:t>
            </a:r>
            <a:endParaRPr lang="cs-CZ" sz="1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0608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6.35838E-7 L 0.17882 -0.23237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41" y="-11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7341E-7 L -0.11233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25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6" grpId="0" animBg="1"/>
      <p:bldP spid="6" grpId="1" animBg="1"/>
      <p:bldP spid="6" grpId="2" animBg="1"/>
      <p:bldP spid="14" grpId="0" animBg="1"/>
      <p:bldP spid="5" grpId="0" animBg="1"/>
      <p:bldP spid="5" grpId="1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11" grpId="0" animBg="1"/>
      <p:bldP spid="11" grpId="1" animBg="1"/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7" grpId="0" animBg="1"/>
      <p:bldP spid="28" grpId="0" animBg="1"/>
      <p:bldP spid="28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469068" y="4739600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5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7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6 - 10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60</a:t>
            </a:r>
            <a:endParaRPr lang="cs-CZ" sz="3200" b="1" dirty="0"/>
          </a:p>
        </p:txBody>
      </p:sp>
      <p:sp>
        <p:nvSpPr>
          <p:cNvPr id="18" name="Obdélník 17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90</a:t>
            </a:r>
            <a:endParaRPr lang="cs-CZ" sz="32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2" name="Obdélník 2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7772867" y="1556831"/>
            <a:ext cx="1272916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981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65896E-6 L 0.16302 -0.4194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42" y="-20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7341E-7 L 0.1566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30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2" grpId="0" animBg="1"/>
      <p:bldP spid="4" grpId="0" animBg="1"/>
      <p:bldP spid="4" grpId="1" animBg="1"/>
      <p:bldP spid="5" grpId="0" animBg="1"/>
      <p:bldP spid="5" grpId="1" animBg="1"/>
      <p:bldP spid="5" grpId="2" animBg="1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8" grpId="0" animBg="1"/>
      <p:bldP spid="10" grpId="0" animBg="1"/>
      <p:bldP spid="10" grpId="1" animBg="1"/>
      <p:bldP spid="11" grpId="0" animBg="1"/>
      <p:bldP spid="11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5" grpId="0" animBg="1"/>
      <p:bldP spid="26" grpId="0" animBg="1"/>
      <p:bldP spid="2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364868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</a:rPr>
              <a:t>BLAHOPŘEJI!!!</a:t>
            </a:r>
            <a:endParaRPr lang="cs-CZ" sz="7200" b="1" spc="6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761473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dirty="0" smtClean="0">
                <a:solidFill>
                  <a:srgbClr val="C00000"/>
                </a:solidFill>
              </a:rPr>
              <a:t>      </a:t>
            </a:r>
            <a:r>
              <a:rPr lang="cs-CZ" sz="6000" b="1" dirty="0" smtClean="0">
                <a:solidFill>
                  <a:srgbClr val="C00000"/>
                </a:solidFill>
              </a:rPr>
              <a:t>JSI</a:t>
            </a:r>
          </a:p>
          <a:p>
            <a:pPr algn="just"/>
            <a:r>
              <a:rPr lang="cs-CZ" sz="6000" b="1" dirty="0" smtClean="0">
                <a:solidFill>
                  <a:srgbClr val="C00000"/>
                </a:solidFill>
              </a:rPr>
              <a:t> BOREC!</a:t>
            </a:r>
            <a:endParaRPr lang="cs-CZ" sz="6000" b="1" dirty="0">
              <a:solidFill>
                <a:srgbClr val="C0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3022578"/>
            <a:ext cx="4320480" cy="343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0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000"/>
    </mc:Choice>
    <mc:Fallback xmlns="">
      <p:transition spd="slow" advClick="0" advTm="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0648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a pak napiš všechny procvičené příklady do sešitu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(vypočítej a výsledky zaokrouhli na desítky).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33098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810291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33 - 10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4908" y="1377045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89 - 50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95736" y="1953109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11 + 40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4908" y="2529173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8  + 60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4908" y="3105237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75 - 70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3681301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54 - 20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4908" y="4257365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33 + 50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4908" y="4833429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57 +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95736" y="5409493"/>
            <a:ext cx="201622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6 - 10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502398" y="934040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12" name="Obdélník 1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502398" y="1510104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16" name="Obdélník 1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502398" y="2086168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0" name="Obdélník 1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502398" y="2662232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4" name="Obdélník 2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502398" y="3238296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8" name="Obdélník 27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502398" y="4390424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502398" y="3814360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36" name="Obdélník 3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502398" y="4966488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40" name="Obdélník 3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4502398" y="5542552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44" name="Obdélník 4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7" name="Šipka doprava 46">
            <a:hlinkClick r:id="" action="ppaction://hlinkshowjump?jump=nextslide"/>
          </p:cNvPr>
          <p:cNvSpPr/>
          <p:nvPr/>
        </p:nvSpPr>
        <p:spPr>
          <a:xfrm>
            <a:off x="6516216" y="5095238"/>
            <a:ext cx="2137003" cy="124619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282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0"/>
                            </p:stCondLst>
                            <p:childTnLst>
                              <p:par>
                                <p:cTn id="8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4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5506" y="2852936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AHOJ  PŘÍŠTĚ  !!!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advClick="0" advTm="4000">
        <p14:flash/>
      </p:transition>
    </mc:Choice>
    <mc:Fallback xmlns="">
      <p:transition spd="med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TC010219411[[fn=Motiv lampy]]</Template>
  <TotalTime>283</TotalTime>
  <Words>406</Words>
  <Application>Microsoft Office PowerPoint</Application>
  <PresentationFormat>Předvádění na obrazovce (4:3)</PresentationFormat>
  <Paragraphs>196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Lantern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učitel</dc:creator>
  <cp:lastModifiedBy>učitel</cp:lastModifiedBy>
  <cp:revision>46</cp:revision>
  <dcterms:created xsi:type="dcterms:W3CDTF">2012-03-05T13:11:34Z</dcterms:created>
  <dcterms:modified xsi:type="dcterms:W3CDTF">2012-08-13T12:31:37Z</dcterms:modified>
</cp:coreProperties>
</file>