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49238" y="1052736"/>
            <a:ext cx="7772400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VY_32_INOVACE_12_C_11_věta oznamovací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věta oznamovací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551" y="2564904"/>
            <a:ext cx="6400800" cy="1320552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VĚTA OZNAMOVACÍ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26" y="4581128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56077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578360"/>
              </p:ext>
            </p:extLst>
          </p:nvPr>
        </p:nvGraphicFramePr>
        <p:xfrm>
          <a:off x="1463675" y="2119313"/>
          <a:ext cx="6196013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006"/>
                <a:gridCol w="1032669"/>
                <a:gridCol w="1032669"/>
                <a:gridCol w="103266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20.8.2012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68845" marR="6884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 oznamovací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Velké písmeno, tečka, věta, oznamujeme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852832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20.8.2012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5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Výklad: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přečteme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text – o každé větě řekneme, co nám oznamuje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5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zopakujeme si – věta začíná velkým písmenem, končí tečkou. Věty se skládají ze slov, slova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ze slabik, slabiky z hlásek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6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Vytváříme oznamovací věty</a:t>
            </a:r>
            <a:endParaRPr kumimoji="0" lang="cs-CZ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85743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587406"/>
            <a:ext cx="7200799" cy="150810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300" i="1" dirty="0" smtClean="0">
                <a:solidFill>
                  <a:schemeClr val="accent1">
                    <a:lumMod val="50000"/>
                  </a:schemeClr>
                </a:solidFill>
              </a:rPr>
              <a:t>Zuzanka zívla. </a:t>
            </a: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</a:rPr>
              <a:t>Za chvilku bylo slyšet její spokojené chrápání. </a:t>
            </a:r>
            <a:r>
              <a:rPr lang="cs-CZ" sz="2300" i="1" dirty="0" smtClean="0">
                <a:solidFill>
                  <a:schemeClr val="accent1">
                    <a:lumMod val="50000"/>
                  </a:schemeClr>
                </a:solidFill>
              </a:rPr>
              <a:t>Na to Karlíček čekal. </a:t>
            </a: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</a:rPr>
              <a:t>Podal Kátě pytel a ta ho se Škubánkem podržela pod palmou. </a:t>
            </a:r>
            <a:r>
              <a:rPr lang="cs-CZ" sz="2300" i="1" dirty="0" smtClean="0">
                <a:solidFill>
                  <a:schemeClr val="accent1">
                    <a:lumMod val="50000"/>
                  </a:schemeClr>
                </a:solidFill>
              </a:rPr>
              <a:t>Karlíček zatřásl kmenem a Zuzanka spadla do pytle jak zralý kokos.</a:t>
            </a:r>
            <a:endParaRPr lang="cs-CZ" sz="23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015" y="2276872"/>
            <a:ext cx="1828800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996081" y="2492895"/>
            <a:ext cx="1944216" cy="1074489"/>
          </a:xfrm>
          <a:prstGeom prst="wedgeEllipseCallout">
            <a:avLst>
              <a:gd name="adj1" fmla="val 82275"/>
              <a:gd name="adj2" fmla="val -3242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nám oznamuje první věta?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968424" y="4179347"/>
            <a:ext cx="1944216" cy="1074489"/>
          </a:xfrm>
          <a:prstGeom prst="wedgeEllipseCallout">
            <a:avLst>
              <a:gd name="adj1" fmla="val 81371"/>
              <a:gd name="adj2" fmla="val -8315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čem vypráví </a:t>
            </a:r>
            <a:r>
              <a:rPr lang="cs-CZ" dirty="0" smtClean="0"/>
              <a:t> </a:t>
            </a:r>
            <a:r>
              <a:rPr lang="cs-CZ" dirty="0" smtClean="0"/>
              <a:t>druhá věta?</a:t>
            </a:r>
            <a:endParaRPr lang="cs-CZ" dirty="0"/>
          </a:p>
        </p:txBody>
      </p:sp>
      <p:sp>
        <p:nvSpPr>
          <p:cNvPr id="8" name="Oválný popisek 7"/>
          <p:cNvSpPr/>
          <p:nvPr/>
        </p:nvSpPr>
        <p:spPr>
          <a:xfrm>
            <a:off x="2915816" y="4761743"/>
            <a:ext cx="1944216" cy="1074489"/>
          </a:xfrm>
          <a:prstGeom prst="wedgeEllipseCallout">
            <a:avLst>
              <a:gd name="adj1" fmla="val 20772"/>
              <a:gd name="adj2" fmla="val -10933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jsme si přečetli ve třetí větě? 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5468815" y="4293096"/>
            <a:ext cx="1944216" cy="1074489"/>
          </a:xfrm>
          <a:prstGeom prst="wedgeEllipseCallout">
            <a:avLst>
              <a:gd name="adj1" fmla="val -51585"/>
              <a:gd name="adj2" fmla="val -7660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říká čtvrtá věta?</a:t>
            </a:r>
            <a:endParaRPr lang="cs-CZ" dirty="0"/>
          </a:p>
        </p:txBody>
      </p:sp>
      <p:sp>
        <p:nvSpPr>
          <p:cNvPr id="10" name="Oválný popisek 9"/>
          <p:cNvSpPr/>
          <p:nvPr/>
        </p:nvSpPr>
        <p:spPr>
          <a:xfrm>
            <a:off x="5652120" y="2645294"/>
            <a:ext cx="1944216" cy="1074489"/>
          </a:xfrm>
          <a:prstGeom prst="wedgeEllipseCallout">
            <a:avLst>
              <a:gd name="adj1" fmla="val -56107"/>
              <a:gd name="adj2" fmla="val -4551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</a:t>
            </a:r>
            <a:r>
              <a:rPr lang="cs-CZ" dirty="0" smtClean="0"/>
              <a:t>jsme se dozvěděli v páté větě?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587939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90345" y="1131363"/>
            <a:ext cx="6681336" cy="1656184"/>
          </a:xfrm>
        </p:spPr>
        <p:txBody>
          <a:bodyPr anchor="t">
            <a:noAutofit/>
          </a:bodyPr>
          <a:lstStyle/>
          <a:p>
            <a:pPr algn="l"/>
            <a:r>
              <a:rPr lang="cs-CZ" sz="3200" i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Větou oznamovací někomu něco oznamujeme. Na začátku věty píšeme ______ písmeno. Na konci věty oznamovací píšeme vždy ______ .</a:t>
            </a:r>
            <a:endParaRPr lang="cs-CZ" sz="3200" i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59632" y="2132856"/>
            <a:ext cx="1332631" cy="484466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velké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Podnadpis 4"/>
          <p:cNvSpPr txBox="1">
            <a:spLocks/>
          </p:cNvSpPr>
          <p:nvPr/>
        </p:nvSpPr>
        <p:spPr>
          <a:xfrm>
            <a:off x="5580112" y="2582955"/>
            <a:ext cx="1224136" cy="484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rgbClr val="FF0000"/>
                </a:solidFill>
              </a:rPr>
              <a:t>tečku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364" y="3377355"/>
            <a:ext cx="1223317" cy="1638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86293" y="3324988"/>
            <a:ext cx="4926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Věty se skládají ze ______.</a:t>
            </a:r>
          </a:p>
          <a:p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87007" y="4137025"/>
            <a:ext cx="5968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Slova se skládají ze _______.</a:t>
            </a:r>
          </a:p>
          <a:p>
            <a:pPr algn="ctr"/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87007" y="4972010"/>
            <a:ext cx="62737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Slabiky  se skládají z _______.</a:t>
            </a:r>
          </a:p>
          <a:p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Podnadpis 4"/>
          <p:cNvSpPr txBox="1">
            <a:spLocks/>
          </p:cNvSpPr>
          <p:nvPr/>
        </p:nvSpPr>
        <p:spPr>
          <a:xfrm>
            <a:off x="4744629" y="4972010"/>
            <a:ext cx="1332631" cy="484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rgbClr val="FF0000"/>
                </a:solidFill>
              </a:rPr>
              <a:t>hlásek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Podnadpis 4"/>
          <p:cNvSpPr txBox="1">
            <a:spLocks/>
          </p:cNvSpPr>
          <p:nvPr/>
        </p:nvSpPr>
        <p:spPr>
          <a:xfrm>
            <a:off x="4543751" y="4137025"/>
            <a:ext cx="1332631" cy="484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rgbClr val="FF0000"/>
                </a:solidFill>
              </a:rPr>
              <a:t>slabik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Podnadpis 4"/>
          <p:cNvSpPr txBox="1">
            <a:spLocks/>
          </p:cNvSpPr>
          <p:nvPr/>
        </p:nvSpPr>
        <p:spPr>
          <a:xfrm>
            <a:off x="4355976" y="3324988"/>
            <a:ext cx="1080120" cy="484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rgbClr val="FF0000"/>
                </a:solidFill>
              </a:rPr>
              <a:t>slov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52917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48" y="2469186"/>
            <a:ext cx="1662188" cy="1514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827584" y="1259713"/>
            <a:ext cx="2808312" cy="1588623"/>
          </a:xfrm>
          <a:prstGeom prst="wedgeEllipseCallout">
            <a:avLst>
              <a:gd name="adj1" fmla="val 55243"/>
              <a:gd name="adj2" fmla="val 43683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/>
              <a:t>Oznam nám, že dnes bude k obědu řízek a bramborový salát.</a:t>
            </a:r>
            <a:endParaRPr lang="cs-CZ" i="1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6660232" y="1259713"/>
            <a:ext cx="1584176" cy="1247028"/>
          </a:xfrm>
          <a:prstGeom prst="wedgeRoundRectCallout">
            <a:avLst>
              <a:gd name="adj1" fmla="val -82249"/>
              <a:gd name="adj2" fmla="val 36108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Vytvoř oznamovací větu o pejskovi.</a:t>
            </a:r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3923928" y="625333"/>
            <a:ext cx="2304256" cy="1268760"/>
          </a:xfrm>
          <a:prstGeom prst="cloudCallout">
            <a:avLst>
              <a:gd name="adj1" fmla="val -9044"/>
              <a:gd name="adj2" fmla="val 8467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Vytvářej věty oznamovací!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1001251" y="3235223"/>
            <a:ext cx="2634645" cy="1496707"/>
          </a:xfrm>
          <a:prstGeom prst="wedgeEllipseCallout">
            <a:avLst>
              <a:gd name="adj1" fmla="val 56483"/>
              <a:gd name="adj2" fmla="val -4430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Řekni</a:t>
            </a:r>
            <a:r>
              <a:rPr lang="cs-CZ" smtClean="0"/>
              <a:t> </a:t>
            </a:r>
            <a:r>
              <a:rPr lang="cs-CZ" dirty="0" smtClean="0"/>
              <a:t>ostatním, že zítra jdeme na tělocvik ven.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6531912" y="2991745"/>
            <a:ext cx="1712495" cy="1247028"/>
          </a:xfrm>
          <a:prstGeom prst="wedgeRoundRectCallout">
            <a:avLst>
              <a:gd name="adj1" fmla="val -82338"/>
              <a:gd name="adj2" fmla="val -27348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Vytvoř  větu oznamovací o mamince. 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5796136" y="4653136"/>
            <a:ext cx="1728192" cy="1247028"/>
          </a:xfrm>
          <a:prstGeom prst="wedgeRoundRectCallout">
            <a:avLst>
              <a:gd name="adj1" fmla="val -63934"/>
              <a:gd name="adj2" fmla="val -90803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Vytvoř oznamovací větu o počasí.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3635896" y="4653136"/>
            <a:ext cx="1768078" cy="1247028"/>
          </a:xfrm>
          <a:prstGeom prst="wedgeRoundRectCallout">
            <a:avLst>
              <a:gd name="adj1" fmla="val 33748"/>
              <a:gd name="adj2" fmla="val -91444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Vytvoř větu oznamovací  o své oblíbené hračce.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0469215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Otevřená galerie Microsoft.com</a:t>
            </a:r>
          </a:p>
          <a:p>
            <a:pPr marL="0" lvl="0" indent="0">
              <a:buClr>
                <a:srgbClr val="AA2B1E"/>
              </a:buClr>
              <a:buNone/>
              <a:defRPr/>
            </a:pPr>
            <a:r>
              <a:rPr lang="cs-CZ" i="1" dirty="0">
                <a:solidFill>
                  <a:sysClr val="windowText" lastClr="000000"/>
                </a:solidFill>
              </a:rPr>
              <a:t>Káťa a Škubánek</a:t>
            </a:r>
            <a:r>
              <a:rPr lang="cs-CZ" dirty="0">
                <a:solidFill>
                  <a:sysClr val="windowText" lastClr="000000"/>
                </a:solidFill>
              </a:rPr>
              <a:t>. Praha: Albatros, 2005. </a:t>
            </a:r>
            <a:r>
              <a:rPr lang="cs-CZ">
                <a:solidFill>
                  <a:sysClr val="windowText" lastClr="000000"/>
                </a:solidFill>
              </a:rPr>
              <a:t>ISBN 80-00-01716-4. 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330171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76</TotalTime>
  <Words>291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NÁZEV ŠKOLY:  ZŠ Karla Klíče Hostinné AUTOR: Mgr. Lenka Stará NÁZEV: VY_32_INOVACE_12_C_11_věta oznamovací  TÉMA: věta oznamovací ČÍSLO PROJEKTU: CZ.1.07/1.4.00/21.2131</vt:lpstr>
      <vt:lpstr>Prezentace aplikace PowerPoint</vt:lpstr>
      <vt:lpstr>Mgr. Lenka Stará datum 20.8.2012 Určeno pro 2. ročník Prezentace obsahuje animace.</vt:lpstr>
      <vt:lpstr>Prezentace aplikace PowerPoint</vt:lpstr>
      <vt:lpstr>Větou oznamovací někomu něco oznamujeme. Na začátku věty píšeme ______ písmeno. Na konci věty oznamovací píšeme vždy ______ 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Stará</cp:lastModifiedBy>
  <cp:revision>19</cp:revision>
  <dcterms:created xsi:type="dcterms:W3CDTF">2012-07-08T13:57:51Z</dcterms:created>
  <dcterms:modified xsi:type="dcterms:W3CDTF">2012-08-21T09:18:09Z</dcterms:modified>
</cp:coreProperties>
</file>