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FE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55339" y="1052736"/>
            <a:ext cx="7772400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VY_32_INOVACE_12_C_12_VĚTA TÁZACÍ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VĚTA TÁZACÍ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41139" y="2636912"/>
            <a:ext cx="6400800" cy="1464568"/>
          </a:xfrm>
        </p:spPr>
        <p:txBody>
          <a:bodyPr>
            <a:normAutofit/>
          </a:bodyPr>
          <a:lstStyle/>
          <a:p>
            <a:r>
              <a:rPr lang="cs-CZ" sz="4000" b="1" smtClean="0"/>
              <a:t>VĚTA TÁZACÍ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627" y="4581128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3399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8043095"/>
              </p:ext>
            </p:extLst>
          </p:nvPr>
        </p:nvGraphicFramePr>
        <p:xfrm>
          <a:off x="1463675" y="2119313"/>
          <a:ext cx="6196013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8006"/>
                <a:gridCol w="1032669"/>
                <a:gridCol w="1032669"/>
                <a:gridCol w="10326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21.8.2012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68845" marR="68845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 tázací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 tázací,</a:t>
                      </a:r>
                      <a:r>
                        <a:rPr lang="cs-CZ" baseline="0" dirty="0" smtClean="0"/>
                        <a:t> otazník, pomocná slova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3923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21.8.2012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připomeneme si, o čem jsme četli minule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lvl="0" indent="0">
              <a:buClrTx/>
              <a:buSzTx/>
              <a:buNone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odpovíme na otázky vázající se k textu na str. 4</a:t>
            </a:r>
          </a:p>
          <a:p>
            <a:pPr marL="0" lvl="0" indent="0">
              <a:buClrTx/>
              <a:buSzTx/>
              <a:buNone/>
              <a:defRPr/>
            </a:pP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lvl="0" indent="0">
              <a:buClrTx/>
              <a:buSzTx/>
              <a:buNone/>
              <a:defRPr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Výklad: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doplníme základní poučku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o větách tázacích, řekneme si, jaká známe pomocná slova při tvoření otázek, animací se objeví některá z nich </a:t>
            </a:r>
            <a:endParaRPr kumimoji="0" lang="cs-CZ" sz="16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lvl="0" indent="0">
              <a:buClrTx/>
              <a:buSzTx/>
              <a:buNone/>
              <a:defRPr/>
            </a:pP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činnosti: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7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tvoříme věty tázací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– dotazujeme se na konkrétní věc nebo událost, zkoušíme tvořit otázky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s pomocnými slovíčky</a:t>
            </a: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304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52185" y="2281599"/>
            <a:ext cx="7200799" cy="150810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300" i="1" dirty="0" smtClean="0">
                <a:solidFill>
                  <a:schemeClr val="accent1">
                    <a:lumMod val="50000"/>
                  </a:schemeClr>
                </a:solidFill>
              </a:rPr>
              <a:t>Zuzanka zívla. </a:t>
            </a:r>
            <a:r>
              <a:rPr lang="cs-CZ" sz="2300" dirty="0" smtClean="0">
                <a:solidFill>
                  <a:schemeClr val="accent1">
                    <a:lumMod val="50000"/>
                  </a:schemeClr>
                </a:solidFill>
              </a:rPr>
              <a:t>Za chvilku bylo slyšet její spokojené chrápání. </a:t>
            </a:r>
            <a:r>
              <a:rPr lang="cs-CZ" sz="2300" i="1" dirty="0" smtClean="0">
                <a:solidFill>
                  <a:schemeClr val="accent1">
                    <a:lumMod val="50000"/>
                  </a:schemeClr>
                </a:solidFill>
              </a:rPr>
              <a:t>Na to Karlíček čekal. </a:t>
            </a:r>
            <a:r>
              <a:rPr lang="cs-CZ" sz="2300" dirty="0" smtClean="0">
                <a:solidFill>
                  <a:schemeClr val="accent1">
                    <a:lumMod val="50000"/>
                  </a:schemeClr>
                </a:solidFill>
              </a:rPr>
              <a:t>Podal Kátě pytel a ta ho se Škubánkem podržela pod palmou. </a:t>
            </a:r>
            <a:r>
              <a:rPr lang="cs-CZ" sz="2300" i="1" dirty="0" smtClean="0">
                <a:solidFill>
                  <a:schemeClr val="accent1">
                    <a:lumMod val="50000"/>
                  </a:schemeClr>
                </a:solidFill>
              </a:rPr>
              <a:t>Karlíček zatřásl kmenem a Zuzanka spadla do pytle jak zralý kokos.</a:t>
            </a:r>
            <a:endParaRPr lang="cs-CZ" sz="23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Lenka\AppData\Local\Microsoft\Windows\Temporary Internet Files\Content.IE5\6ZH8BQYN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206" y="4373839"/>
            <a:ext cx="1648002" cy="148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C0SCX2TL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105" y="804956"/>
            <a:ext cx="936103" cy="1311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3508469" y="771745"/>
            <a:ext cx="2088232" cy="1296144"/>
          </a:xfrm>
          <a:prstGeom prst="wedgeEllipseCallout">
            <a:avLst>
              <a:gd name="adj1" fmla="val -62631"/>
              <a:gd name="adj2" fmla="val 3043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Vzpomínáte si, o čem jsme si četli minule?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3707904" y="4107410"/>
            <a:ext cx="2808312" cy="1685593"/>
          </a:xfrm>
          <a:prstGeom prst="wedgeEllipseCallout">
            <a:avLst>
              <a:gd name="adj1" fmla="val -63754"/>
              <a:gd name="adj2" fmla="val 23869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Celý text si přečti ještě jednou a zkus odpovědět na následující otázky.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6893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enka\AppData\Local\Microsoft\Windows\Temporary Internet Files\Content.IE5\XXQ4EB3O\MC90043614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924" y="1177773"/>
            <a:ext cx="2842904" cy="990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ový popisek 5"/>
          <p:cNvSpPr/>
          <p:nvPr/>
        </p:nvSpPr>
        <p:spPr>
          <a:xfrm>
            <a:off x="3769844" y="2685581"/>
            <a:ext cx="1473967" cy="750866"/>
          </a:xfrm>
          <a:prstGeom prst="wedgeRectCallout">
            <a:avLst>
              <a:gd name="adj1" fmla="val -44332"/>
              <a:gd name="adj2" fmla="val -90647"/>
            </a:avLst>
          </a:prstGeom>
          <a:ln>
            <a:prstDash val="sysDash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Kdo si zívl?</a:t>
            </a:r>
            <a:endParaRPr lang="cs-CZ" dirty="0"/>
          </a:p>
        </p:txBody>
      </p:sp>
      <p:sp>
        <p:nvSpPr>
          <p:cNvPr id="9" name="Obdélníkový popisek 8"/>
          <p:cNvSpPr/>
          <p:nvPr/>
        </p:nvSpPr>
        <p:spPr>
          <a:xfrm>
            <a:off x="1785393" y="4869160"/>
            <a:ext cx="1706488" cy="936104"/>
          </a:xfrm>
          <a:prstGeom prst="wedgeRectCallout">
            <a:avLst>
              <a:gd name="adj1" fmla="val 32751"/>
              <a:gd name="adj2" fmla="val -106222"/>
            </a:avLst>
          </a:prstGeom>
          <a:ln>
            <a:prstDash val="sysDash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Čím zatřásl Karlíček?</a:t>
            </a:r>
            <a:endParaRPr lang="cs-CZ" dirty="0"/>
          </a:p>
        </p:txBody>
      </p:sp>
      <p:sp>
        <p:nvSpPr>
          <p:cNvPr id="10" name="Obdélníkový popisek 9"/>
          <p:cNvSpPr/>
          <p:nvPr/>
        </p:nvSpPr>
        <p:spPr>
          <a:xfrm>
            <a:off x="4319973" y="4891548"/>
            <a:ext cx="2088232" cy="936104"/>
          </a:xfrm>
          <a:prstGeom prst="wedgeRectCallout">
            <a:avLst>
              <a:gd name="adj1" fmla="val -33439"/>
              <a:gd name="adj2" fmla="val -107703"/>
            </a:avLst>
          </a:prstGeom>
          <a:ln>
            <a:prstDash val="sysDash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Kdo pomohl Kátě držet pytel?</a:t>
            </a:r>
            <a:endParaRPr lang="cs-CZ" dirty="0"/>
          </a:p>
        </p:txBody>
      </p:sp>
      <p:sp>
        <p:nvSpPr>
          <p:cNvPr id="11" name="Obdélníkový popisek 10"/>
          <p:cNvSpPr/>
          <p:nvPr/>
        </p:nvSpPr>
        <p:spPr>
          <a:xfrm>
            <a:off x="6046612" y="3501008"/>
            <a:ext cx="1753229" cy="936104"/>
          </a:xfrm>
          <a:prstGeom prst="wedgeRectCallout">
            <a:avLst>
              <a:gd name="adj1" fmla="val -79310"/>
              <a:gd name="adj2" fmla="val -47022"/>
            </a:avLst>
          </a:prstGeom>
          <a:ln>
            <a:prstDash val="sysDash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co Karlíček čekal?</a:t>
            </a:r>
            <a:endParaRPr lang="cs-CZ" dirty="0"/>
          </a:p>
        </p:txBody>
      </p:sp>
      <p:sp>
        <p:nvSpPr>
          <p:cNvPr id="12" name="Obdélníkový popisek 11"/>
          <p:cNvSpPr/>
          <p:nvPr/>
        </p:nvSpPr>
        <p:spPr>
          <a:xfrm>
            <a:off x="5940152" y="1772816"/>
            <a:ext cx="2254183" cy="936104"/>
          </a:xfrm>
          <a:prstGeom prst="wedgeRectCallout">
            <a:avLst>
              <a:gd name="adj1" fmla="val -77992"/>
              <a:gd name="adj2" fmla="val -20381"/>
            </a:avLst>
          </a:prstGeom>
          <a:ln>
            <a:prstDash val="sysDash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bylo za chvíli slyšet?</a:t>
            </a:r>
            <a:endParaRPr lang="cs-CZ" dirty="0"/>
          </a:p>
        </p:txBody>
      </p:sp>
      <p:sp>
        <p:nvSpPr>
          <p:cNvPr id="13" name="Obdélníkový popisek 12"/>
          <p:cNvSpPr/>
          <p:nvPr/>
        </p:nvSpPr>
        <p:spPr>
          <a:xfrm>
            <a:off x="1115616" y="3015340"/>
            <a:ext cx="2254183" cy="936104"/>
          </a:xfrm>
          <a:prstGeom prst="wedgeRectCallout">
            <a:avLst>
              <a:gd name="adj1" fmla="val 30795"/>
              <a:gd name="adj2" fmla="val -106222"/>
            </a:avLst>
          </a:prstGeom>
          <a:ln w="12700">
            <a:prstDash val="sysDash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Spadla Zuzanka do pytle jako přezrálá švestka?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2958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>
          <a:xfrm>
            <a:off x="935863" y="589034"/>
            <a:ext cx="7200799" cy="1327798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i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Věty, kterými se na něco ptáme (tážeme), jsou věty ______. Zakončujeme je vždy _________.</a:t>
            </a:r>
          </a:p>
          <a:p>
            <a:r>
              <a:rPr lang="cs-CZ" sz="2800" i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U vět tázacích melodie hlasu stoupá.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79042" y="1016632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tázací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74250" y="1016632"/>
            <a:ext cx="20761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otazníkem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Lenka\AppData\Local\Microsoft\Windows\Temporary Internet Files\Content.IE5\6ZH8BQYN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132" y="2060848"/>
            <a:ext cx="1247501" cy="112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3239852" y="2009514"/>
            <a:ext cx="3168352" cy="1224136"/>
          </a:xfrm>
          <a:prstGeom prst="wedgeEllipseCallout">
            <a:avLst>
              <a:gd name="adj1" fmla="val -66492"/>
              <a:gd name="adj2" fmla="val 20058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 tvoření vět tázacích používáme pomocná slovíčka. Která?</a:t>
            </a:r>
            <a:endParaRPr lang="cs-CZ" dirty="0"/>
          </a:p>
        </p:txBody>
      </p:sp>
      <p:sp>
        <p:nvSpPr>
          <p:cNvPr id="10" name="7cípá hvězda 9"/>
          <p:cNvSpPr/>
          <p:nvPr/>
        </p:nvSpPr>
        <p:spPr>
          <a:xfrm>
            <a:off x="6502122" y="5597229"/>
            <a:ext cx="1368150" cy="1222395"/>
          </a:xfrm>
          <a:prstGeom prst="star7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Kdo?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5364088" y="4405278"/>
            <a:ext cx="1152128" cy="1008112"/>
          </a:xfrm>
          <a:prstGeom prst="star7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Co?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13" name="7cípá hvězda 12"/>
          <p:cNvSpPr/>
          <p:nvPr/>
        </p:nvSpPr>
        <p:spPr>
          <a:xfrm>
            <a:off x="7456778" y="4155222"/>
            <a:ext cx="1359768" cy="1086763"/>
          </a:xfrm>
          <a:prstGeom prst="star7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Proč?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14" name="7cípá hvězda 13"/>
          <p:cNvSpPr/>
          <p:nvPr/>
        </p:nvSpPr>
        <p:spPr>
          <a:xfrm>
            <a:off x="6081700" y="3233650"/>
            <a:ext cx="1567408" cy="1222395"/>
          </a:xfrm>
          <a:prstGeom prst="star7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Který?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15" name="7cípá hvězda 14"/>
          <p:cNvSpPr/>
          <p:nvPr/>
        </p:nvSpPr>
        <p:spPr>
          <a:xfrm>
            <a:off x="2291111" y="5597230"/>
            <a:ext cx="1368150" cy="1222395"/>
          </a:xfrm>
          <a:prstGeom prst="star7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Jaký?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1871702" y="4155689"/>
            <a:ext cx="1368150" cy="1222395"/>
          </a:xfrm>
          <a:prstGeom prst="star7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Kdy?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17" name="7cípá hvězda 16"/>
          <p:cNvSpPr/>
          <p:nvPr/>
        </p:nvSpPr>
        <p:spPr>
          <a:xfrm>
            <a:off x="251788" y="5307850"/>
            <a:ext cx="1368150" cy="1222395"/>
          </a:xfrm>
          <a:prstGeom prst="star7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Jak?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18" name="7cípá hvězda 17"/>
          <p:cNvSpPr/>
          <p:nvPr/>
        </p:nvSpPr>
        <p:spPr>
          <a:xfrm>
            <a:off x="431541" y="3306544"/>
            <a:ext cx="1368150" cy="1222395"/>
          </a:xfrm>
          <a:prstGeom prst="star7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Kde?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19" name="7cípá hvězda 18"/>
          <p:cNvSpPr/>
          <p:nvPr/>
        </p:nvSpPr>
        <p:spPr>
          <a:xfrm>
            <a:off x="3419872" y="3416166"/>
            <a:ext cx="1683804" cy="1493168"/>
          </a:xfrm>
          <a:prstGeom prst="star7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Kdože?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20" name="7cípá hvězda 19"/>
          <p:cNvSpPr/>
          <p:nvPr/>
        </p:nvSpPr>
        <p:spPr>
          <a:xfrm>
            <a:off x="3986982" y="5224149"/>
            <a:ext cx="1531404" cy="1222395"/>
          </a:xfrm>
          <a:prstGeom prst="star7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Cože?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21" name="7cípá hvězda 20"/>
          <p:cNvSpPr/>
          <p:nvPr/>
        </p:nvSpPr>
        <p:spPr>
          <a:xfrm>
            <a:off x="7108762" y="1901665"/>
            <a:ext cx="1523020" cy="1222395"/>
          </a:xfrm>
          <a:prstGeom prst="star7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S kým?</a:t>
            </a:r>
            <a:endParaRPr lang="cs-CZ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080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Lenka\AppData\Local\Microsoft\Windows\Temporary Internet Files\Content.IE5\GSPRIQ46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23728" y="1556792"/>
            <a:ext cx="1470191" cy="99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 flipH="1">
            <a:off x="770732" y="699232"/>
            <a:ext cx="1800200" cy="857560"/>
          </a:xfrm>
          <a:prstGeom prst="cloudCallout">
            <a:avLst>
              <a:gd name="adj1" fmla="val -26477"/>
              <a:gd name="adj2" fmla="val 65462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Zeptej se…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4051052" y="762856"/>
            <a:ext cx="1296144" cy="936104"/>
          </a:xfrm>
          <a:prstGeom prst="ellipse">
            <a:avLst/>
          </a:prstGeom>
          <a:solidFill>
            <a:srgbClr val="8FE2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Na počasí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444208" y="699232"/>
            <a:ext cx="1647800" cy="999728"/>
          </a:xfrm>
          <a:prstGeom prst="ellipse">
            <a:avLst/>
          </a:prstGeom>
          <a:solidFill>
            <a:srgbClr val="8FE2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Na </a:t>
            </a:r>
            <a:r>
              <a:rPr lang="cs-CZ" dirty="0" smtClean="0">
                <a:solidFill>
                  <a:srgbClr val="002060"/>
                </a:solidFill>
              </a:rPr>
              <a:t>zábavnou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hračku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156295" y="1519650"/>
            <a:ext cx="1575792" cy="1069324"/>
          </a:xfrm>
          <a:prstGeom prst="ellipse">
            <a:avLst/>
          </a:prstGeom>
          <a:solidFill>
            <a:srgbClr val="8FE2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Na </a:t>
            </a:r>
            <a:r>
              <a:rPr lang="cs-CZ" dirty="0" smtClean="0">
                <a:solidFill>
                  <a:srgbClr val="002060"/>
                </a:solidFill>
              </a:rPr>
              <a:t>nejlepší </a:t>
            </a:r>
            <a:r>
              <a:rPr lang="cs-CZ" dirty="0" smtClean="0">
                <a:solidFill>
                  <a:srgbClr val="002060"/>
                </a:solidFill>
              </a:rPr>
              <a:t>jídlo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716288" y="2420888"/>
            <a:ext cx="1647800" cy="1080120"/>
          </a:xfrm>
          <a:prstGeom prst="ellipse">
            <a:avLst/>
          </a:prstGeom>
          <a:solidFill>
            <a:srgbClr val="8FE2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Na </a:t>
            </a:r>
            <a:r>
              <a:rPr lang="cs-CZ" dirty="0" smtClean="0">
                <a:solidFill>
                  <a:srgbClr val="002060"/>
                </a:solidFill>
              </a:rPr>
              <a:t>oblíbenou </a:t>
            </a:r>
            <a:r>
              <a:rPr lang="cs-CZ" dirty="0" smtClean="0">
                <a:solidFill>
                  <a:srgbClr val="002060"/>
                </a:solidFill>
              </a:rPr>
              <a:t>barvu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444208" y="2551832"/>
            <a:ext cx="1664568" cy="1124024"/>
          </a:xfrm>
          <a:prstGeom prst="ellipse">
            <a:avLst/>
          </a:prstGeom>
          <a:solidFill>
            <a:srgbClr val="8FE2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Na nejlepšího kamaráda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923256" y="2960948"/>
            <a:ext cx="1959231" cy="1092764"/>
          </a:xfrm>
          <a:prstGeom prst="wedgeRectCallout">
            <a:avLst>
              <a:gd name="adj1" fmla="val 28431"/>
              <a:gd name="adj2" fmla="val -74639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Vytvoř tázací věty pomocí následujících slovíček…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690764" y="5157192"/>
            <a:ext cx="1194105" cy="720080"/>
          </a:xfrm>
          <a:prstGeom prst="roundRect">
            <a:avLst>
              <a:gd name="adj" fmla="val 50000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Proč?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992663" y="4065984"/>
            <a:ext cx="1194105" cy="720080"/>
          </a:xfrm>
          <a:prstGeom prst="roundRect">
            <a:avLst>
              <a:gd name="adj" fmla="val 50000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Kdo?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156295" y="5301208"/>
            <a:ext cx="1194105" cy="720080"/>
          </a:xfrm>
          <a:prstGeom prst="roundRect">
            <a:avLst>
              <a:gd name="adj" fmla="val 50000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Čí?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973879" y="5301208"/>
            <a:ext cx="1194105" cy="720080"/>
          </a:xfrm>
          <a:prstGeom prst="roundRect">
            <a:avLst>
              <a:gd name="adj" fmla="val 50000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Jak?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513168" y="4776688"/>
            <a:ext cx="1194105" cy="720080"/>
          </a:xfrm>
          <a:prstGeom prst="roundRect">
            <a:avLst>
              <a:gd name="adj" fmla="val 50000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Kde?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346083" y="4209752"/>
            <a:ext cx="1194105" cy="720080"/>
          </a:xfrm>
          <a:prstGeom prst="roundRect">
            <a:avLst>
              <a:gd name="adj" fmla="val 50000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Kdy?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49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8" grpId="0" animBg="1"/>
      <p:bldP spid="9" grpId="0" animBg="1"/>
      <p:bldP spid="10" grpId="0" animBg="1"/>
      <p:bldP spid="11" grpId="0" animBg="1"/>
      <p:bldP spid="5" grpId="0" animBg="1"/>
      <p:bldP spid="6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Otevřená galerie Microsoft.com</a:t>
            </a:r>
          </a:p>
          <a:p>
            <a:pPr marL="0" lvl="0" indent="0">
              <a:buClr>
                <a:srgbClr val="AA2B1E"/>
              </a:buClr>
              <a:buNone/>
              <a:defRPr/>
            </a:pPr>
            <a:r>
              <a:rPr lang="cs-CZ" i="1" dirty="0">
                <a:solidFill>
                  <a:sysClr val="windowText" lastClr="000000"/>
                </a:solidFill>
              </a:rPr>
              <a:t>Káťa a Škubánek</a:t>
            </a:r>
            <a:r>
              <a:rPr lang="cs-CZ" dirty="0">
                <a:solidFill>
                  <a:sysClr val="windowText" lastClr="000000"/>
                </a:solidFill>
              </a:rPr>
              <a:t>. Praha: Albatros, 2005. ISBN 80-00-01716-4.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6467792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122</TotalTime>
  <Words>344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NÁZEV ŠKOLY:  ZŠ Karla Klíče Hostinné AUTOR: Mgr. Lenka Stará NÁZEV: VY_32_INOVACE_12_C_12_VĚTA TÁZACÍ TÉMA: VĚTA TÁZACÍ ČÍSLO PROJEKTU: CZ.1.07/1.4.00/21.2131</vt:lpstr>
      <vt:lpstr>Prezentace aplikace PowerPoint</vt:lpstr>
      <vt:lpstr>Mgr. Lenka Stará datum 21.8.2012 Určeno pro 2. ročník Prezentace obsahuje animace.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Stará</cp:lastModifiedBy>
  <cp:revision>22</cp:revision>
  <dcterms:created xsi:type="dcterms:W3CDTF">2012-07-08T13:58:00Z</dcterms:created>
  <dcterms:modified xsi:type="dcterms:W3CDTF">2012-08-21T09:39:13Z</dcterms:modified>
</cp:coreProperties>
</file>