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53800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VY_32_INOVACE_12_C_13_VĚTA ROZKAZOVACÍ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VĚTA ROZKAZOVACÍ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6113" y="2564904"/>
            <a:ext cx="6400800" cy="1392560"/>
          </a:xfrm>
        </p:spPr>
        <p:txBody>
          <a:bodyPr>
            <a:normAutofit/>
          </a:bodyPr>
          <a:lstStyle/>
          <a:p>
            <a:r>
              <a:rPr lang="cs-CZ" sz="4000" b="1" smtClean="0"/>
              <a:t>VĚTA ROZKAZOVACÍ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088" y="458112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51272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496743"/>
              </p:ext>
            </p:extLst>
          </p:nvPr>
        </p:nvGraphicFramePr>
        <p:xfrm>
          <a:off x="1463675" y="2119313"/>
          <a:ext cx="6196013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21.8.2012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 rozkazovací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Věta, rozkaz, příkaz, vykřičník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37759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21.8.2012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textu najdeme rozkazovací větu, přečteme poučky 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vysvětlíme si rozdíl mezi mírným a důrazným rozkazem, doplníme znaménka na konce vět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vytvoříme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rozkazovací věty 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11499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4725144"/>
            <a:ext cx="1828800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295636" y="617262"/>
            <a:ext cx="6552728" cy="2307682"/>
          </a:xfrm>
          <a:prstGeom prst="roundRect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>
              <a:spcBef>
                <a:spcPct val="20000"/>
              </a:spcBef>
              <a:buClr>
                <a:srgbClr val="AC66BB"/>
              </a:buClr>
              <a:buSzPct val="85000"/>
            </a:pPr>
            <a:r>
              <a:rPr lang="cs-CZ" sz="2200" dirty="0">
                <a:solidFill>
                  <a:prstClr val="black"/>
                </a:solidFill>
              </a:rPr>
              <a:t>Škubánek cítil, že by si měl udělat nějakou radost. Vyklepal z hliněného prasátka dvě koruny a už si to </a:t>
            </a:r>
            <a:r>
              <a:rPr lang="cs-CZ" sz="2200" dirty="0" err="1">
                <a:solidFill>
                  <a:prstClr val="black"/>
                </a:solidFill>
              </a:rPr>
              <a:t>šupajdil</a:t>
            </a:r>
            <a:r>
              <a:rPr lang="cs-CZ" sz="2200" dirty="0">
                <a:solidFill>
                  <a:prstClr val="black"/>
                </a:solidFill>
              </a:rPr>
              <a:t> naproti do krámu. Za chviličku se vracel        s malinovým lízátkem v tlapce. Zkoumavě je olízl       a labužnicky přivřel oči. „Hele – </a:t>
            </a:r>
            <a:r>
              <a:rPr lang="cs-CZ" sz="2200" dirty="0" err="1">
                <a:solidFill>
                  <a:prstClr val="black"/>
                </a:solidFill>
              </a:rPr>
              <a:t>cuc</a:t>
            </a:r>
            <a:r>
              <a:rPr lang="cs-CZ" sz="2200" dirty="0">
                <a:solidFill>
                  <a:prstClr val="black"/>
                </a:solidFill>
              </a:rPr>
              <a:t> na kládě.“    ozval se chraplavý hlas,“ to je pro tebe škoda. Naval!“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1295636" y="4494553"/>
            <a:ext cx="1800200" cy="864096"/>
          </a:xfrm>
          <a:prstGeom prst="wedgeRoundRectCallout">
            <a:avLst>
              <a:gd name="adj1" fmla="val 65924"/>
              <a:gd name="adj2" fmla="val 28143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Najdi jednu rozkazovací větu.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326160" y="3068960"/>
            <a:ext cx="2253952" cy="1430141"/>
          </a:xfrm>
          <a:prstGeom prst="wedgeRoundRectCallout">
            <a:avLst>
              <a:gd name="adj1" fmla="val 17972"/>
              <a:gd name="adj2" fmla="val 65199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Větou rozkazovací něco rozkazujeme, zakazujeme nebo někoho k něčemu vyzýváme.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5999464" y="4293096"/>
            <a:ext cx="1800200" cy="864096"/>
          </a:xfrm>
          <a:prstGeom prst="wedgeRoundRectCallout">
            <a:avLst>
              <a:gd name="adj1" fmla="val -67988"/>
              <a:gd name="adj2" fmla="val 26540"/>
              <a:gd name="adj3" fmla="val 1666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Píšeme za ní tečku nebo vykřičník.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8129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56909"/>
            <a:ext cx="1103313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572000" y="678358"/>
            <a:ext cx="3816424" cy="1475437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větami rozkazovacími píšeme zpravidla </a:t>
            </a:r>
            <a:r>
              <a:rPr lang="cs-CZ" sz="2000" dirty="0" smtClean="0">
                <a:solidFill>
                  <a:srgbClr val="FF0000"/>
                </a:solidFill>
              </a:rPr>
              <a:t>tečku </a:t>
            </a:r>
            <a:r>
              <a:rPr lang="cs-CZ" sz="2000" dirty="0" smtClean="0">
                <a:solidFill>
                  <a:schemeClr val="tx1"/>
                </a:solidFill>
              </a:rPr>
              <a:t>(říkáme je klidným hlasem)</a:t>
            </a:r>
            <a:r>
              <a:rPr lang="cs-CZ" sz="2000" dirty="0" smtClean="0"/>
              <a:t>. Důrazný rozkaz zakončujeme </a:t>
            </a:r>
            <a:r>
              <a:rPr lang="cs-CZ" sz="2000" dirty="0" smtClean="0">
                <a:solidFill>
                  <a:srgbClr val="FF0000"/>
                </a:solidFill>
              </a:rPr>
              <a:t>vykřičníkem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1455364" y="3015177"/>
            <a:ext cx="6300700" cy="3055277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Podej mi prosím lžičku__</a:t>
            </a:r>
          </a:p>
          <a:p>
            <a:pPr algn="ctr"/>
            <a:r>
              <a:rPr lang="cs-CZ" sz="2800" dirty="0" smtClean="0"/>
              <a:t>Přestaňte se prát__</a:t>
            </a:r>
          </a:p>
          <a:p>
            <a:pPr algn="ctr"/>
            <a:r>
              <a:rPr lang="cs-CZ" sz="2800" dirty="0" smtClean="0"/>
              <a:t>Nedívejte se tam__     Ticho__</a:t>
            </a:r>
          </a:p>
          <a:p>
            <a:pPr algn="ctr"/>
            <a:r>
              <a:rPr lang="cs-CZ" sz="2800" dirty="0" smtClean="0"/>
              <a:t>Otevři to velké okno__</a:t>
            </a:r>
          </a:p>
          <a:p>
            <a:pPr algn="ctr"/>
            <a:r>
              <a:rPr lang="cs-CZ" sz="2800" dirty="0" smtClean="0"/>
              <a:t>Neubližujte mu__      Zhasni__</a:t>
            </a:r>
          </a:p>
          <a:p>
            <a:pPr algn="ctr"/>
            <a:r>
              <a:rPr lang="cs-CZ" sz="2800" dirty="0" smtClean="0"/>
              <a:t>Holky, ukliďte knihy do poličky__</a:t>
            </a:r>
          </a:p>
          <a:p>
            <a:pPr algn="ctr"/>
            <a:r>
              <a:rPr lang="cs-CZ" sz="2800" dirty="0" smtClean="0"/>
              <a:t>Obleč si čisté kalhoty__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871537" y="917035"/>
            <a:ext cx="2520279" cy="1479748"/>
          </a:xfrm>
          <a:prstGeom prst="wedgeRoundRectCallout">
            <a:avLst>
              <a:gd name="adj1" fmla="val 56722"/>
              <a:gd name="adj2" fmla="val 6448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Rozlište mírný a důrazný </a:t>
            </a:r>
            <a:r>
              <a:rPr lang="cs-CZ" sz="2000" dirty="0" smtClean="0"/>
              <a:t>rozkaz. </a:t>
            </a:r>
            <a:r>
              <a:rPr lang="cs-CZ" sz="2000" dirty="0" smtClean="0"/>
              <a:t>Za věty napište správná znaménka.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867247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32588"/>
            <a:ext cx="1231900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532163" y="2024844"/>
            <a:ext cx="1400274" cy="504056"/>
          </a:xfrm>
          <a:prstGeom prst="wedgeEllipseCallout">
            <a:avLst>
              <a:gd name="adj1" fmla="val -35903"/>
              <a:gd name="adj2" fmla="val 72966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Přikaž…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1555428" y="4293096"/>
            <a:ext cx="1440160" cy="550703"/>
          </a:xfrm>
          <a:prstGeom prst="wedgeEllipseCallout">
            <a:avLst>
              <a:gd name="adj1" fmla="val -28159"/>
              <a:gd name="adj2" fmla="val -9077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Zakaž…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532163" y="764704"/>
            <a:ext cx="1944216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…Karolíně, aby zametla podlahu.</a:t>
            </a:r>
            <a:endParaRPr lang="cs-CZ" i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851920" y="764704"/>
            <a:ext cx="1944216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…Jitce, aby udělala domácí úkoly.</a:t>
            </a:r>
            <a:endParaRPr lang="cs-CZ" i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436096" y="2137413"/>
            <a:ext cx="1800200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…Petrovi, aby zalil květiny.</a:t>
            </a:r>
            <a:endParaRPr lang="cs-CZ" i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53561" y="764704"/>
            <a:ext cx="1730807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…Aničce, aby se učila.</a:t>
            </a:r>
            <a:endParaRPr lang="cs-CZ" i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75856" y="2119828"/>
            <a:ext cx="1800199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…Martinovi, aby pomohl mamince.</a:t>
            </a:r>
            <a:endParaRPr lang="cs-CZ" i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3639290" y="3546169"/>
            <a:ext cx="1878830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…Báře stříhat si vlasy.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005538" y="3546169"/>
            <a:ext cx="1878830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…Ondrovi koupat se v rybníce.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6336196" y="4999067"/>
            <a:ext cx="2042625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…Martě oblékat si špinavé oblečení.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274731" y="4999067"/>
            <a:ext cx="1878830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…Filipovi škrtat sirkami.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1973090" y="4999067"/>
            <a:ext cx="1878830" cy="1044116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…Davidovi trhat bledule.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6910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187624" y="1916832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1685A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Otevřená galerie Microsoft.com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AA2B1E"/>
              </a:buClr>
              <a:buSzPct val="85000"/>
              <a:buFont typeface="Brush Script MT" pitchFamily="66" charset="0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Káťa a Škubánek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Franklin Gothic Book"/>
                <a:ea typeface="+mn-ea"/>
                <a:cs typeface="+mn-cs"/>
              </a:rPr>
              <a:t>. Praha: Albatros, 2005. ISBN 80-00-01716-4.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1685A"/>
              </a:buClr>
              <a:buSzPct val="85000"/>
              <a:buFont typeface="Brush Script MT" pitchFamily="66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Franklin Gothic Book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04094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93</TotalTime>
  <Words>334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NÁZEV ŠKOLY:  ZŠ Karla Klíče Hostinné AUTOR: Mgr. Lenka Stará NÁZEV: VY_32_INOVACE_12_C_13_VĚTA ROZKAZOVACÍ TÉMA: VĚTA ROZKAZOVACÍ ČÍSLO PROJEKTU: CZ.1.07/1.4.00/21.2131</vt:lpstr>
      <vt:lpstr>Prezentace aplikace PowerPoint</vt:lpstr>
      <vt:lpstr>Mgr. Lenka Stará datum 21.8.2012 Určeno pro 2. ročník Prezentace obsahuje animace.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Martin a Lída</cp:lastModifiedBy>
  <cp:revision>19</cp:revision>
  <dcterms:created xsi:type="dcterms:W3CDTF">2012-07-08T13:58:17Z</dcterms:created>
  <dcterms:modified xsi:type="dcterms:W3CDTF">2012-08-21T12:12:59Z</dcterms:modified>
</cp:coreProperties>
</file>