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CCCC"/>
    <a:srgbClr val="FF9999"/>
    <a:srgbClr val="DDF6FF"/>
    <a:srgbClr val="A3E7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EC1D4A-A796-47C3-A63E-CE236FB377E2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wmf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VY_32_INOVACE_12_C_14_VĚTA</a:t>
            </a:r>
            <a:r>
              <a:rPr kumimoji="0" lang="cs-CZ" sz="2000" b="1" i="0" u="none" strike="noStrike" kern="0" cap="small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 PŘACÍ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TÉMA: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VĚTA PŘACÍ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373" y="2708920"/>
            <a:ext cx="6400800" cy="1248544"/>
          </a:xfrm>
        </p:spPr>
        <p:txBody>
          <a:bodyPr>
            <a:normAutofit/>
          </a:bodyPr>
          <a:lstStyle/>
          <a:p>
            <a:r>
              <a:rPr lang="cs-CZ" sz="4000" b="1" smtClean="0"/>
              <a:t>VĚTA PŘACÍ</a:t>
            </a:r>
            <a:endParaRPr lang="cs-CZ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3373" y="4581128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84070143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1395783"/>
              </p:ext>
            </p:extLst>
          </p:nvPr>
        </p:nvGraphicFramePr>
        <p:xfrm>
          <a:off x="1463675" y="2119313"/>
          <a:ext cx="6196013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006"/>
                <a:gridCol w="1032669"/>
                <a:gridCol w="1032669"/>
                <a:gridCol w="103266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21.8.2012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68845" marR="6884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r>
                        <a:rPr lang="cs-CZ" baseline="0" dirty="0" smtClean="0"/>
                        <a:t> a literatura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Věta přací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Věta přací, přání, tečka, vykřičník, pomocná slova, Vánoce, dopis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pro Ježíška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31922932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 21.8.2012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5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Výklad: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Str. 4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přečteme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si další úryvek z knížky Káťa a Škubánek, odpovíme na otázky, přečteme a vysvětlíme poučky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5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přečteme si poučky,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pokusíme se dokončit přací věty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6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budeme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odpovídat na otázky, přes roční období se dostaneme až 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                         k 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Vánocům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1400" b="1" i="1" baseline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7 – Společně napíšeme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dopis Ježíškovi, použijeme alespoň jednu větu přací </a:t>
            </a:r>
            <a:endParaRPr kumimoji="0" lang="cs-CZ" sz="16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2789135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548680"/>
            <a:ext cx="7200800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i="1" dirty="0" smtClean="0">
                <a:solidFill>
                  <a:schemeClr val="bg2">
                    <a:lumMod val="25000"/>
                  </a:schemeClr>
                </a:solidFill>
              </a:rPr>
              <a:t>Než se Škubánek vzpamatoval, velký zamračený buldok mu vytrhl lízátko a nepěkně zavrčel. Škubánek sklopil uši a pelášil domů. Jak se strachy ohlížel, jestli se buldok za ním nežene, vrazil rovnou do velikánského dobrmana, který za rohem očichával kandelábr. „</a:t>
            </a:r>
            <a:r>
              <a:rPr lang="cs-CZ" sz="2000" i="1" dirty="0" err="1" smtClean="0">
                <a:solidFill>
                  <a:schemeClr val="bg2">
                    <a:lumMod val="25000"/>
                  </a:schemeClr>
                </a:solidFill>
              </a:rPr>
              <a:t>Aúúú</a:t>
            </a:r>
            <a:r>
              <a:rPr lang="cs-CZ" sz="2000" i="1" dirty="0" smtClean="0">
                <a:solidFill>
                  <a:schemeClr val="bg2">
                    <a:lumMod val="25000"/>
                  </a:schemeClr>
                </a:solidFill>
              </a:rPr>
              <a:t>, ty nemehlo, když neumíš chodit po ulici, tak se přivaž k boudě!“ láteřil dobrman. „Zmiz, než ti </a:t>
            </a:r>
            <a:r>
              <a:rPr lang="cs-CZ" sz="2000" i="1" dirty="0" err="1" smtClean="0">
                <a:solidFill>
                  <a:schemeClr val="bg2">
                    <a:lumMod val="25000"/>
                  </a:schemeClr>
                </a:solidFill>
              </a:rPr>
              <a:t>natrrrhnu</a:t>
            </a:r>
            <a:r>
              <a:rPr lang="cs-CZ" sz="2000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000" i="1" dirty="0" err="1" smtClean="0">
                <a:solidFill>
                  <a:schemeClr val="bg2">
                    <a:lumMod val="25000"/>
                  </a:schemeClr>
                </a:solidFill>
              </a:rPr>
              <a:t>trrrrriko</a:t>
            </a:r>
            <a:r>
              <a:rPr lang="cs-CZ" sz="2000" i="1" dirty="0" smtClean="0">
                <a:solidFill>
                  <a:schemeClr val="bg2">
                    <a:lumMod val="25000"/>
                  </a:schemeClr>
                </a:solidFill>
              </a:rPr>
              <a:t>!“</a:t>
            </a:r>
            <a:endParaRPr lang="cs-CZ" sz="2000" i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996952"/>
            <a:ext cx="1249363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1330152" y="2708920"/>
            <a:ext cx="1728192" cy="1224136"/>
          </a:xfrm>
          <a:prstGeom prst="wedgeEllipseCallout">
            <a:avLst>
              <a:gd name="adj1" fmla="val 72073"/>
              <a:gd name="adj2" fmla="val 2321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Čeho se Škubánek bál?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5670732" y="2708920"/>
            <a:ext cx="1997612" cy="1224136"/>
          </a:xfrm>
          <a:prstGeom prst="wedgeEllipseCallout">
            <a:avLst>
              <a:gd name="adj1" fmla="val -68221"/>
              <a:gd name="adj2" fmla="val 2434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Co by si asi Škubánek přál?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164233" y="4581128"/>
            <a:ext cx="3240360" cy="1296144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Věta přací vyjadřuje přání. </a:t>
            </a:r>
          </a:p>
          <a:p>
            <a:pPr algn="ctr"/>
            <a:r>
              <a:rPr lang="cs-CZ" dirty="0" smtClean="0"/>
              <a:t>Píšeme za nimi tečku, </a:t>
            </a:r>
            <a:r>
              <a:rPr lang="cs-CZ" dirty="0" smtClean="0"/>
              <a:t>               u </a:t>
            </a:r>
            <a:r>
              <a:rPr lang="cs-CZ" dirty="0" smtClean="0"/>
              <a:t>důrazného přání vykřičník.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716016" y="4581128"/>
            <a:ext cx="3240360" cy="1296144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Přací věty uvozujeme slovy ať, nechť, kéž, kdyby.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303150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6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W8SYMMV3\MC900437557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449" y="900031"/>
            <a:ext cx="1220320" cy="111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1047558" y="2375636"/>
            <a:ext cx="1808101" cy="936104"/>
          </a:xfrm>
          <a:prstGeom prst="wedgeEllipseCallout">
            <a:avLst>
              <a:gd name="adj1" fmla="val 10654"/>
              <a:gd name="adj2" fmla="val -7662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Dokonči věty přací… 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12588" y="851011"/>
            <a:ext cx="2653711" cy="1504995"/>
          </a:xfrm>
          <a:prstGeom prst="wedgeEllipseCallout">
            <a:avLst>
              <a:gd name="adj1" fmla="val -62284"/>
              <a:gd name="adj2" fmla="val -310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Přací věty uvozujeme </a:t>
            </a:r>
          </a:p>
          <a:p>
            <a:pPr lvl="0"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slovy ať, nechť, kéž, kdyby.</a:t>
            </a:r>
          </a:p>
        </p:txBody>
      </p:sp>
      <p:sp>
        <p:nvSpPr>
          <p:cNvPr id="4" name="Ohnutý roh 3"/>
          <p:cNvSpPr/>
          <p:nvPr/>
        </p:nvSpPr>
        <p:spPr>
          <a:xfrm>
            <a:off x="3347864" y="2708920"/>
            <a:ext cx="4464496" cy="3240359"/>
          </a:xfrm>
          <a:prstGeom prst="foldedCorner">
            <a:avLst/>
          </a:prstGeom>
          <a:solidFill>
            <a:srgbClr val="FFFFCC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endParaRPr lang="cs-CZ" sz="1200" b="1" i="1" dirty="0" smtClean="0">
              <a:ln>
                <a:solidFill>
                  <a:srgbClr val="FFC000"/>
                </a:solidFill>
              </a:ln>
              <a:solidFill>
                <a:srgbClr val="FFFF00"/>
              </a:solidFill>
            </a:endParaRPr>
          </a:p>
          <a:p>
            <a:pPr lvl="0">
              <a:lnSpc>
                <a:spcPct val="150000"/>
              </a:lnSpc>
            </a:pPr>
            <a:r>
              <a:rPr lang="cs-CZ" sz="2800" b="1" i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</a:rPr>
              <a:t>Kéž </a:t>
            </a:r>
            <a:r>
              <a:rPr lang="cs-CZ" sz="2800" b="1" i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</a:rPr>
              <a:t>bych mohl/la jet …</a:t>
            </a:r>
          </a:p>
          <a:p>
            <a:pPr lvl="0">
              <a:lnSpc>
                <a:spcPct val="150000"/>
              </a:lnSpc>
            </a:pPr>
            <a:r>
              <a:rPr lang="cs-CZ" sz="2800" b="1" i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</a:rPr>
              <a:t>Ať už je/jsou …</a:t>
            </a:r>
          </a:p>
          <a:p>
            <a:pPr lvl="0">
              <a:lnSpc>
                <a:spcPct val="150000"/>
              </a:lnSpc>
            </a:pPr>
            <a:r>
              <a:rPr lang="cs-CZ" sz="2800" b="1" i="1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</a:rPr>
              <a:t>Kdyby byl/byla…</a:t>
            </a:r>
          </a:p>
          <a:p>
            <a:pPr lvl="0">
              <a:lnSpc>
                <a:spcPct val="150000"/>
              </a:lnSpc>
            </a:pPr>
            <a:r>
              <a:rPr lang="cs-CZ" sz="2800" b="1" i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Nechť nikdo nic/nikomu …</a:t>
            </a:r>
          </a:p>
          <a:p>
            <a:pPr lvl="0">
              <a:lnSpc>
                <a:spcPct val="150000"/>
              </a:lnSpc>
            </a:pPr>
            <a:r>
              <a:rPr lang="cs-CZ" sz="2800" b="1" i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Kdybych dostal/la …</a:t>
            </a:r>
          </a:p>
        </p:txBody>
      </p:sp>
    </p:spTree>
    <p:extLst>
      <p:ext uri="{BB962C8B-B14F-4D97-AF65-F5344CB8AC3E}">
        <p14:creationId xmlns:p14="http://schemas.microsoft.com/office/powerpoint/2010/main" xmlns="" val="2078157518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C:\Users\Lenka\AppData\Local\Microsoft\Windows\Temporary Internet Files\Content.IE5\4WK5CY9C\MP9004117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882" y="404664"/>
            <a:ext cx="8137565" cy="610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Lenka\AppData\Local\Microsoft\Windows\Temporary Internet Files\Content.IE5\MTYYA78F\MP9004385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881" y="404664"/>
            <a:ext cx="8137566" cy="6107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enka\AppData\Local\Microsoft\Windows\Temporary Internet Files\Content.IE5\4WK5CY9C\MC9004404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930881"/>
            <a:ext cx="1604772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ka\AppData\Local\Microsoft\Windows\Temporary Internet Files\Content.IE5\6ZH8BQYN\MC90043984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6579" y="4108398"/>
            <a:ext cx="2168525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4716016" y="3403104"/>
            <a:ext cx="2160240" cy="864096"/>
          </a:xfrm>
          <a:prstGeom prst="wedgeRoundRectCallout">
            <a:avLst>
              <a:gd name="adj1" fmla="val -71499"/>
              <a:gd name="adj2" fmla="val 3043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Pamatujete si, co si o Vánocích připomínáme? </a:t>
            </a:r>
            <a:endParaRPr lang="cs-CZ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1374450" y="3024203"/>
            <a:ext cx="2160240" cy="864096"/>
          </a:xfrm>
          <a:prstGeom prst="wedgeRoundRectCallout">
            <a:avLst>
              <a:gd name="adj1" fmla="val -34943"/>
              <a:gd name="adj2" fmla="val -834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Který svátek slavíme v zimě?</a:t>
            </a:r>
            <a:endParaRPr lang="cs-CZ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3533443" y="1844824"/>
            <a:ext cx="2160240" cy="864096"/>
          </a:xfrm>
          <a:prstGeom prst="wedgeRoundRectCallout">
            <a:avLst>
              <a:gd name="adj1" fmla="val -75989"/>
              <a:gd name="adj2" fmla="val -2728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Které roční období následuje </a:t>
            </a:r>
            <a:r>
              <a:rPr lang="cs-CZ" dirty="0" smtClean="0"/>
              <a:t>                     po </a:t>
            </a:r>
            <a:r>
              <a:rPr lang="cs-CZ" dirty="0" smtClean="0"/>
              <a:t>podzimu?</a:t>
            </a:r>
            <a:endParaRPr lang="cs-CZ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3084984" y="639385"/>
            <a:ext cx="2160240" cy="864096"/>
          </a:xfrm>
          <a:prstGeom prst="wedgeRoundRectCallout">
            <a:avLst>
              <a:gd name="adj1" fmla="val -63162"/>
              <a:gd name="adj2" fmla="val 2882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Jaké roční období máme nyní?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3995936" y="5555177"/>
            <a:ext cx="2160240" cy="864096"/>
          </a:xfrm>
          <a:prstGeom prst="wedgeRoundRectCallout">
            <a:avLst>
              <a:gd name="adj1" fmla="val -32377"/>
              <a:gd name="adj2" fmla="val -8180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 se Ježíšek dozví, co byste si přáli k Vánocům? 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5753503" y="4539950"/>
            <a:ext cx="2160240" cy="864096"/>
          </a:xfrm>
          <a:prstGeom prst="wedgeRoundRectCallout">
            <a:avLst>
              <a:gd name="adj1" fmla="val -76630"/>
              <a:gd name="adj2" fmla="val -1927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Byli jste celý rok hodní? </a:t>
            </a:r>
            <a:endParaRPr lang="cs-CZ" dirty="0"/>
          </a:p>
        </p:txBody>
      </p:sp>
      <p:pic>
        <p:nvPicPr>
          <p:cNvPr id="1040" name="Picture 16" descr="C:\Users\Lenka\AppData\Local\Microsoft\Windows\Temporary Internet Files\Content.IE5\GSPRIQ46\MC9004344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66737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0939137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LX7OB381\MP9004003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698" y="332656"/>
            <a:ext cx="864078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4283968" y="596311"/>
            <a:ext cx="1872208" cy="1080120"/>
          </a:xfrm>
          <a:prstGeom prst="wedgeRoundRectCallout">
            <a:avLst>
              <a:gd name="adj1" fmla="val 79090"/>
              <a:gd name="adj2" fmla="val 24615"/>
              <a:gd name="adj3" fmla="val 16667"/>
            </a:avLst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Napíšeme spolu Ježíškovi.</a:t>
            </a:r>
            <a:endParaRPr lang="cs-CZ" dirty="0"/>
          </a:p>
        </p:txBody>
      </p:sp>
      <p:sp>
        <p:nvSpPr>
          <p:cNvPr id="4" name="Ohnutý roh 3"/>
          <p:cNvSpPr/>
          <p:nvPr/>
        </p:nvSpPr>
        <p:spPr>
          <a:xfrm>
            <a:off x="467544" y="1916832"/>
            <a:ext cx="6124946" cy="4464496"/>
          </a:xfrm>
          <a:prstGeom prst="foldedCorner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250000"/>
              </a:lnSpc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  <p:pic>
        <p:nvPicPr>
          <p:cNvPr id="2057" name="Picture 9" descr="C:\Users\Lenka\AppData\Local\Microsoft\Windows\Temporary Internet Files\Content.IE5\SKRNML5B\MP9004402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778" b="98933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7217" y="2464229"/>
            <a:ext cx="2971191" cy="4456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Lenka\AppData\Local\Microsoft\Windows\Temporary Internet Files\Content.IE5\LX7OB381\MC90044042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96311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3962264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187624" y="1844824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1685A"/>
              </a:buClr>
              <a:buSzPct val="85000"/>
              <a:buFont typeface="Brush Script MT" pitchFamily="66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Otevřená galerie Microsoft.com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 charset="0"/>
              <a:buNone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Káťa a Škubánek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. Praha: Albatros, 2005. ISBN 80-00-01716-4.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1685A"/>
              </a:buClr>
              <a:buSzPct val="85000"/>
              <a:buFont typeface="Brush Script MT" pitchFamily="66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551325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131</TotalTime>
  <Words>349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NÁZEV ŠKOLY:  ZŠ Karla Klíče Hostinné AUTOR: Mgr. Lenka Stará NÁZEV: VY_32_INOVACE_12_C_14_VĚTA PŘACÍ TÉMA: VĚTA PŘACÍ ČÍSLO PROJEKTU: CZ.1.07/1.4.00/21.2131</vt:lpstr>
      <vt:lpstr>Snímek 2</vt:lpstr>
      <vt:lpstr>Mgr. Lenka Stará datum 21.8.2012 Určeno pro 2. ročník Prezentace obsahuje animace.</vt:lpstr>
      <vt:lpstr>Snímek 4</vt:lpstr>
      <vt:lpstr>Snímek 5</vt:lpstr>
      <vt:lpstr>Snímek 6</vt:lpstr>
      <vt:lpstr>Snímek 7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Dum</cp:lastModifiedBy>
  <cp:revision>24</cp:revision>
  <dcterms:created xsi:type="dcterms:W3CDTF">2012-07-08T13:58:26Z</dcterms:created>
  <dcterms:modified xsi:type="dcterms:W3CDTF">2012-08-21T16:15:21Z</dcterms:modified>
</cp:coreProperties>
</file>