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60" r:id="rId3"/>
    <p:sldId id="262" r:id="rId4"/>
    <p:sldId id="264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71" autoAdjust="0"/>
  </p:normalViewPr>
  <p:slideViewPr>
    <p:cSldViewPr>
      <p:cViewPr>
        <p:scale>
          <a:sx n="71" d="100"/>
          <a:sy n="71" d="100"/>
        </p:scale>
        <p:origin x="-10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VY_32_INOVACE_26_Tvary </a:t>
          </a:r>
          <a:r>
            <a:rPr lang="cs-CZ" sz="2000" baseline="0" dirty="0" smtClean="0"/>
            <a:t>slov a slova příbuzná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- Český jazyk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CZ.1.07/1.4.00/21.2288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VY_32_INOVACE_26_Tvary </a:t>
          </a:r>
          <a:r>
            <a:rPr lang="cs-CZ" sz="2000" kern="1200" baseline="0" dirty="0" smtClean="0"/>
            <a:t>slov a slova příbuzná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96146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- Český jazyk </a:t>
          </a:r>
          <a:endParaRPr lang="cs-CZ" sz="2000" kern="1200" dirty="0"/>
        </a:p>
      </dsp:txBody>
      <dsp:txXfrm>
        <a:off x="1273857" y="1296146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666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100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96502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4"/>
    </mc:Choice>
    <mc:Fallback xmlns="">
      <p:transition spd="slow" advTm="202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Tvary slov a slova příbuzná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2448" cy="4565104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4"/>
            <a:endParaRPr lang="cs-CZ" sz="3400" b="1" dirty="0" smtClean="0">
              <a:solidFill>
                <a:srgbClr val="00B050"/>
              </a:solidFill>
            </a:endParaRPr>
          </a:p>
          <a:p>
            <a:r>
              <a:rPr lang="cs-CZ" sz="3400" b="1" dirty="0" smtClean="0">
                <a:solidFill>
                  <a:srgbClr val="00B050"/>
                </a:solidFill>
              </a:rPr>
              <a:t>Různé tvary </a:t>
            </a:r>
            <a:r>
              <a:rPr lang="cs-CZ" sz="3400" dirty="0" smtClean="0"/>
              <a:t>jediného </a:t>
            </a:r>
            <a:r>
              <a:rPr lang="cs-CZ" sz="3400" b="1" dirty="0" smtClean="0"/>
              <a:t>slova</a:t>
            </a:r>
            <a:r>
              <a:rPr lang="cs-CZ" sz="3400" dirty="0" smtClean="0"/>
              <a:t> označují vždy </a:t>
            </a:r>
            <a:r>
              <a:rPr lang="cs-CZ" sz="3400" b="1" dirty="0" smtClean="0"/>
              <a:t>stejnou věc</a:t>
            </a:r>
            <a:r>
              <a:rPr lang="cs-CZ" sz="3400" dirty="0" smtClean="0"/>
              <a:t>.</a:t>
            </a:r>
          </a:p>
          <a:p>
            <a:pPr marL="0" indent="0">
              <a:buNone/>
            </a:pPr>
            <a:endParaRPr lang="cs-CZ" sz="2600" dirty="0"/>
          </a:p>
          <a:p>
            <a:r>
              <a:rPr lang="cs-CZ" sz="3400" dirty="0"/>
              <a:t>z</a:t>
            </a:r>
            <a:r>
              <a:rPr lang="cs-CZ" sz="3400" dirty="0" smtClean="0"/>
              <a:t>ub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ubu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ubem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uby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ubů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ubům</a:t>
            </a:r>
          </a:p>
          <a:p>
            <a:r>
              <a:rPr lang="cs-CZ" sz="3400" dirty="0"/>
              <a:t>z</a:t>
            </a:r>
            <a:r>
              <a:rPr lang="cs-CZ" sz="3400" dirty="0" smtClean="0"/>
              <a:t>ubech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5030019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4"/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sz="3400" b="1" dirty="0" smtClean="0">
                <a:solidFill>
                  <a:srgbClr val="FF0000"/>
                </a:solidFill>
              </a:rPr>
              <a:t>Slova příbuzná </a:t>
            </a:r>
            <a:r>
              <a:rPr lang="cs-CZ" sz="3400" dirty="0" smtClean="0"/>
              <a:t>spolu </a:t>
            </a:r>
            <a:r>
              <a:rPr lang="cs-CZ" sz="3400" b="1" dirty="0" smtClean="0"/>
              <a:t>významově souvisí</a:t>
            </a:r>
            <a:r>
              <a:rPr lang="cs-CZ" sz="3400" dirty="0" smtClean="0"/>
              <a:t>. Mají společ</a:t>
            </a:r>
            <a:r>
              <a:rPr lang="cs-CZ" sz="3400" dirty="0"/>
              <a:t>n</a:t>
            </a:r>
            <a:r>
              <a:rPr lang="cs-CZ" sz="3400" dirty="0" smtClean="0"/>
              <a:t>ou část – </a:t>
            </a:r>
            <a:r>
              <a:rPr lang="cs-CZ" sz="3400" b="1" dirty="0" smtClean="0"/>
              <a:t>kořen</a:t>
            </a:r>
            <a:r>
              <a:rPr lang="cs-CZ" sz="3400" dirty="0" smtClean="0"/>
              <a:t>.</a:t>
            </a:r>
          </a:p>
          <a:p>
            <a:endParaRPr lang="cs-CZ" sz="3400" dirty="0"/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  <a:r>
              <a:rPr lang="cs-CZ" sz="3400" dirty="0" smtClean="0"/>
              <a:t>ní pasta</a:t>
            </a:r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  <a:r>
              <a:rPr lang="cs-CZ" sz="3400" dirty="0" smtClean="0"/>
              <a:t>ař</a:t>
            </a:r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  <a:r>
              <a:rPr lang="cs-CZ" sz="3400" dirty="0" smtClean="0"/>
              <a:t>ařka</a:t>
            </a:r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  <a:r>
              <a:rPr lang="cs-CZ" sz="3400" dirty="0" smtClean="0"/>
              <a:t>it se</a:t>
            </a:r>
          </a:p>
          <a:p>
            <a:r>
              <a:rPr lang="cs-CZ" sz="3400" dirty="0">
                <a:solidFill>
                  <a:srgbClr val="FF0000"/>
                </a:solidFill>
              </a:rPr>
              <a:t>z</a:t>
            </a:r>
            <a:r>
              <a:rPr lang="cs-CZ" sz="3400" dirty="0" smtClean="0">
                <a:solidFill>
                  <a:srgbClr val="FF0000"/>
                </a:solidFill>
              </a:rPr>
              <a:t>ub</a:t>
            </a:r>
            <a:r>
              <a:rPr lang="cs-CZ" sz="3400" dirty="0" smtClean="0"/>
              <a:t>atá příšera</a:t>
            </a:r>
          </a:p>
          <a:p>
            <a:r>
              <a:rPr lang="cs-CZ" sz="3400" dirty="0"/>
              <a:t>o</a:t>
            </a:r>
            <a:r>
              <a:rPr lang="cs-CZ" sz="3400" dirty="0" smtClean="0">
                <a:solidFill>
                  <a:srgbClr val="FF0000"/>
                </a:solidFill>
              </a:rPr>
              <a:t>zub</a:t>
            </a:r>
            <a:r>
              <a:rPr lang="cs-CZ" sz="3400" dirty="0" smtClean="0"/>
              <a:t>ené kolečko</a:t>
            </a:r>
          </a:p>
          <a:p>
            <a:r>
              <a:rPr lang="cs-CZ" sz="3400" dirty="0"/>
              <a:t>b</a:t>
            </a:r>
            <a:r>
              <a:rPr lang="cs-CZ" sz="3400" dirty="0" smtClean="0"/>
              <a:t>ez</a:t>
            </a:r>
            <a:r>
              <a:rPr lang="cs-CZ" sz="3400" dirty="0" smtClean="0">
                <a:solidFill>
                  <a:srgbClr val="FF0000"/>
                </a:solidFill>
              </a:rPr>
              <a:t>zub</a:t>
            </a:r>
            <a:r>
              <a:rPr lang="cs-CZ" sz="3400" dirty="0" smtClean="0"/>
              <a:t>ý stařec</a:t>
            </a:r>
            <a:endParaRPr lang="cs-CZ" sz="3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6822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511"/>
    </mc:Choice>
    <mc:Fallback xmlns="">
      <p:transition advTm="63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  <p:bldP spid="8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979712" y="437032"/>
            <a:ext cx="5517373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Rozdělte slova do dvou sloupců: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1484784"/>
            <a:ext cx="7848872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yžař, lyže, lyži, lyžovat, lyžárna, lyžím, lyžařka, lyžích, lyži, lyžování, lyžemi, lyžařský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712658"/>
            <a:ext cx="8280920" cy="58477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ctr"/>
            <a:r>
              <a:rPr lang="cs-CZ" sz="3200" b="1" u="sng" dirty="0"/>
              <a:t>t</a:t>
            </a:r>
            <a:r>
              <a:rPr lang="cs-CZ" sz="3200" b="1" u="sng" dirty="0" smtClean="0"/>
              <a:t>var slova lyže                                                      slova příbuzná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43159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814">
        <p14:reveal/>
      </p:transition>
    </mc:Choice>
    <mc:Fallback xmlns="">
      <p:transition spd="slow" advTm="68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47573" y="404664"/>
            <a:ext cx="5517373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Rozdělte slova do dvou sloupců - </a:t>
            </a:r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848872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yžař, lyže, lyži, lyžovat, lyžárna, lyžím, lyžařka, lyžích, lyží, lyžování, lyžemi, lyžařský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526" y="2708920"/>
            <a:ext cx="8316924" cy="58477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ctr"/>
            <a:r>
              <a:rPr lang="cs-CZ" sz="3200" b="1" u="sng" dirty="0" smtClean="0"/>
              <a:t>tvar slova lyže                   slova příbuzná</a:t>
            </a:r>
            <a:endParaRPr lang="cs-CZ" sz="32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526" y="3789040"/>
            <a:ext cx="8496944" cy="8679299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ctr"/>
            <a:r>
              <a:rPr lang="cs-CZ" sz="2800" dirty="0" smtClean="0"/>
              <a:t>lyže</a:t>
            </a:r>
          </a:p>
          <a:p>
            <a:pPr algn="ctr"/>
            <a:r>
              <a:rPr lang="cs-CZ" sz="2800" dirty="0" smtClean="0"/>
              <a:t>lyži</a:t>
            </a:r>
          </a:p>
          <a:p>
            <a:pPr algn="ctr"/>
            <a:r>
              <a:rPr lang="cs-CZ" sz="2800" dirty="0" smtClean="0"/>
              <a:t>lyžím</a:t>
            </a:r>
          </a:p>
          <a:p>
            <a:pPr algn="ctr"/>
            <a:r>
              <a:rPr lang="cs-CZ" sz="2800" dirty="0" smtClean="0"/>
              <a:t>lyžích</a:t>
            </a:r>
          </a:p>
          <a:p>
            <a:pPr algn="ctr"/>
            <a:r>
              <a:rPr lang="cs-CZ" sz="2800" dirty="0" smtClean="0"/>
              <a:t>lyží</a:t>
            </a:r>
          </a:p>
          <a:p>
            <a:pPr algn="ctr"/>
            <a:r>
              <a:rPr lang="cs-CZ" sz="2800" dirty="0" smtClean="0"/>
              <a:t>lyžemi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lyžař</a:t>
            </a:r>
          </a:p>
          <a:p>
            <a:pPr algn="ctr"/>
            <a:r>
              <a:rPr lang="cs-CZ" sz="2800" dirty="0" smtClean="0"/>
              <a:t>lyžovat</a:t>
            </a:r>
          </a:p>
          <a:p>
            <a:pPr algn="ctr"/>
            <a:r>
              <a:rPr lang="cs-CZ" sz="2800" dirty="0" smtClean="0"/>
              <a:t>lyžárna</a:t>
            </a:r>
          </a:p>
          <a:p>
            <a:pPr algn="ctr"/>
            <a:r>
              <a:rPr lang="cs-CZ" sz="2800" dirty="0" smtClean="0"/>
              <a:t>lyžařka</a:t>
            </a:r>
          </a:p>
          <a:p>
            <a:pPr algn="ctr"/>
            <a:r>
              <a:rPr lang="cs-CZ" sz="2800" dirty="0" smtClean="0"/>
              <a:t>lyžování</a:t>
            </a:r>
          </a:p>
          <a:p>
            <a:pPr algn="ctr"/>
            <a:r>
              <a:rPr lang="cs-CZ" sz="2800" dirty="0" smtClean="0"/>
              <a:t>lyžařský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0016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3929">
        <p14:reveal/>
      </p:transition>
    </mc:Choice>
    <mc:Fallback xmlns="">
      <p:transition spd="slow" advTm="39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prezentaci nového učiva, zápisu do sešitu, praktickému rozlišení jiného tvaru slova a slova příbuzného.</a:t>
            </a:r>
          </a:p>
          <a:p>
            <a:r>
              <a:rPr lang="cs-CZ" dirty="0" smtClean="0"/>
              <a:t>Děti po prezentaci, vysvětlení a zápisu do sešitu chodili k tabuli a do příslušných sloupců zapisovali správná slova.</a:t>
            </a:r>
          </a:p>
          <a:p>
            <a:r>
              <a:rPr lang="cs-CZ" dirty="0" smtClean="0"/>
              <a:t>Poté si zkusili tentýž úkol vypracovat samostatně do sešitu a podle tabule zkontrolovat, případně opravit.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3.4|6.6|2.4|2.2|2.1|2|1.8|1.6|4.3|8.1|1.9|3|2.1|2|2.2|3|2.8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307</TotalTime>
  <Words>229</Words>
  <Application>Microsoft Office PowerPoint</Application>
  <PresentationFormat>Předvádění na obrazovce (4:3)</PresentationFormat>
  <Paragraphs>90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Tvary slov a slova příbuzná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49</cp:revision>
  <dcterms:created xsi:type="dcterms:W3CDTF">2011-06-20T10:40:08Z</dcterms:created>
  <dcterms:modified xsi:type="dcterms:W3CDTF">2012-06-12T20:25:22Z</dcterms:modified>
</cp:coreProperties>
</file>