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2" r:id="rId4"/>
    <p:sldId id="264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2"/>
            <p14:sldId id="264"/>
            <p14:sldId id="263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VY_32_INOVACE_32_Přídavná jména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VY_32_INOVACE_32_Přídavná jména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85631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2. Přídavná jména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9512" y="1988840"/>
            <a:ext cx="8856984" cy="4752528"/>
          </a:xfrm>
        </p:spPr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r>
              <a:rPr lang="cs-CZ" sz="3900" b="1" dirty="0">
                <a:solidFill>
                  <a:srgbClr val="FFFF00"/>
                </a:solidFill>
              </a:rPr>
              <a:t>v</a:t>
            </a:r>
            <a:r>
              <a:rPr lang="cs-CZ" sz="3900" b="1" dirty="0" smtClean="0">
                <a:solidFill>
                  <a:srgbClr val="FFFF00"/>
                </a:solidFill>
              </a:rPr>
              <a:t>eselý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malá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žlutý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rychlé</a:t>
            </a:r>
          </a:p>
          <a:p>
            <a:pPr algn="l"/>
            <a:r>
              <a:rPr lang="cs-CZ" sz="3900" b="1" dirty="0" smtClean="0">
                <a:solidFill>
                  <a:schemeClr val="tx1"/>
                </a:solidFill>
              </a:rPr>
              <a:t>- </a:t>
            </a:r>
            <a:r>
              <a:rPr lang="cs-CZ" sz="3600" b="1" dirty="0" smtClean="0">
                <a:solidFill>
                  <a:schemeClr val="tx1"/>
                </a:solidFill>
              </a:rPr>
              <a:t>vyjadřují vlastnosti osob, zvířat, věcí</a:t>
            </a:r>
            <a:r>
              <a:rPr lang="cs-CZ" sz="3600" b="1" dirty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chemeClr val="tx1"/>
                </a:solidFill>
              </a:rPr>
              <a:t> dějů</a:t>
            </a:r>
          </a:p>
          <a:p>
            <a:pPr algn="l"/>
            <a:r>
              <a:rPr lang="cs-CZ" sz="3900" b="1" dirty="0" smtClean="0">
                <a:solidFill>
                  <a:schemeClr val="tx1"/>
                </a:solidFill>
              </a:rPr>
              <a:t>- odpovídají na otázky </a:t>
            </a:r>
            <a:r>
              <a:rPr lang="cs-CZ" sz="3900" b="1" dirty="0" smtClean="0">
                <a:solidFill>
                  <a:srgbClr val="FF0000"/>
                </a:solidFill>
              </a:rPr>
              <a:t>Jaký? Který? Čí?</a:t>
            </a:r>
          </a:p>
          <a:p>
            <a:pPr marL="571500" indent="-571500">
              <a:buFontTx/>
              <a:buChar char="-"/>
            </a:pPr>
            <a:r>
              <a:rPr lang="cs-CZ" sz="3900" b="1" dirty="0">
                <a:solidFill>
                  <a:srgbClr val="FFFF00"/>
                </a:solidFill>
              </a:rPr>
              <a:t>v</a:t>
            </a:r>
            <a:r>
              <a:rPr lang="cs-CZ" sz="3900" b="1" dirty="0" smtClean="0">
                <a:solidFill>
                  <a:srgbClr val="FFFF00"/>
                </a:solidFill>
              </a:rPr>
              <a:t>eselého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malou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žlutí</a:t>
            </a:r>
            <a:r>
              <a:rPr lang="cs-CZ" sz="3900" b="1" dirty="0" smtClean="0">
                <a:solidFill>
                  <a:schemeClr val="tx1"/>
                </a:solidFill>
              </a:rPr>
              <a:t>,</a:t>
            </a:r>
            <a:r>
              <a:rPr lang="cs-CZ" sz="3900" b="1" dirty="0" smtClean="0">
                <a:solidFill>
                  <a:srgbClr val="FFFF00"/>
                </a:solidFill>
              </a:rPr>
              <a:t> rychlým</a:t>
            </a:r>
          </a:p>
          <a:p>
            <a:pPr marL="571500" indent="-571500">
              <a:buFontTx/>
              <a:buChar char="-"/>
            </a:pPr>
            <a:r>
              <a:rPr lang="cs-CZ" sz="3900" b="1" dirty="0">
                <a:solidFill>
                  <a:schemeClr val="tx1"/>
                </a:solidFill>
              </a:rPr>
              <a:t>j</a:t>
            </a:r>
            <a:r>
              <a:rPr lang="cs-CZ" sz="3900" b="1" dirty="0" smtClean="0">
                <a:solidFill>
                  <a:schemeClr val="tx1"/>
                </a:solidFill>
              </a:rPr>
              <a:t>sou to slova </a:t>
            </a:r>
            <a:r>
              <a:rPr lang="cs-CZ" sz="3900" b="1" u="sng" dirty="0" smtClean="0">
                <a:solidFill>
                  <a:schemeClr val="tx1"/>
                </a:solidFill>
              </a:rPr>
              <a:t>ohebná</a:t>
            </a:r>
            <a:r>
              <a:rPr lang="cs-CZ" sz="3900" b="1" dirty="0" smtClean="0">
                <a:solidFill>
                  <a:schemeClr val="tx1"/>
                </a:solidFill>
              </a:rPr>
              <a:t> – mohou měnit svůj </a:t>
            </a:r>
            <a:r>
              <a:rPr lang="cs-CZ" sz="3900" b="1" dirty="0">
                <a:solidFill>
                  <a:schemeClr val="tx1"/>
                </a:solidFill>
              </a:rPr>
              <a:t>t</a:t>
            </a:r>
            <a:r>
              <a:rPr lang="cs-CZ" sz="3900" b="1" dirty="0" smtClean="0">
                <a:solidFill>
                  <a:schemeClr val="tx1"/>
                </a:solidFill>
              </a:rPr>
              <a:t>var</a:t>
            </a:r>
            <a:endParaRPr lang="cs-CZ" sz="39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74531" y="1412776"/>
            <a:ext cx="8229600" cy="544522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U Michalovy babičky na malém dvorku bylo veselo. </a:t>
            </a:r>
            <a:r>
              <a:rPr lang="cs-CZ" sz="2800" dirty="0" err="1" smtClean="0"/>
              <a:t>Jéjej</a:t>
            </a:r>
            <a:r>
              <a:rPr lang="cs-CZ" sz="2800" dirty="0" smtClean="0"/>
              <a:t>! Nejdřív se ozvalo </a:t>
            </a:r>
            <a:r>
              <a:rPr lang="cs-CZ" sz="2800" dirty="0" err="1" smtClean="0"/>
              <a:t>Brokovo</a:t>
            </a:r>
            <a:r>
              <a:rPr lang="cs-CZ" sz="2800" dirty="0" smtClean="0"/>
              <a:t> veselé štěkání: haf, haf! Hned mu odpovídala mourovatá Micka: mňau, mňau. A najednou se ozvala nečekaná rána. Bác! To babiččin vnouček spadl do blátivé louže. Au, to bolí. Foukal si poraněné koleno. U dveří se ozvalo jemné cinkání.</a:t>
            </a:r>
          </a:p>
          <a:p>
            <a:r>
              <a:rPr lang="cs-CZ" sz="2800" dirty="0" smtClean="0"/>
              <a:t>___________________________________________</a:t>
            </a:r>
          </a:p>
          <a:p>
            <a:r>
              <a:rPr lang="cs-CZ" sz="2800" dirty="0" smtClean="0"/>
              <a:t>___________________________________________</a:t>
            </a:r>
          </a:p>
          <a:p>
            <a:endParaRPr lang="cs-CZ" sz="2800" u="sng" dirty="0" smtClean="0">
              <a:solidFill>
                <a:srgbClr val="FFFF00"/>
              </a:solidFill>
            </a:endParaRPr>
          </a:p>
          <a:p>
            <a:r>
              <a:rPr lang="cs-CZ" sz="2800" u="sng" dirty="0" smtClean="0">
                <a:solidFill>
                  <a:srgbClr val="FF0000"/>
                </a:solidFill>
              </a:rPr>
              <a:t>Michalovy</a:t>
            </a:r>
            <a:r>
              <a:rPr lang="cs-CZ" sz="2800" u="sng" dirty="0" smtClean="0"/>
              <a:t>, </a:t>
            </a:r>
            <a:r>
              <a:rPr lang="cs-CZ" sz="2800" u="sng" dirty="0" smtClean="0">
                <a:solidFill>
                  <a:srgbClr val="FF0000"/>
                </a:solidFill>
              </a:rPr>
              <a:t>malém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</a:rPr>
              <a:t>Brokovo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veselé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mourovatá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nečekaná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babiččin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blátivé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poraněné</a:t>
            </a:r>
            <a:r>
              <a:rPr lang="cs-CZ" sz="2800" u="sng" dirty="0" smtClean="0"/>
              <a:t>,</a:t>
            </a:r>
            <a:r>
              <a:rPr lang="cs-CZ" sz="2800" u="sng" dirty="0" smtClean="0">
                <a:solidFill>
                  <a:srgbClr val="FF0000"/>
                </a:solidFill>
              </a:rPr>
              <a:t> jemné</a:t>
            </a:r>
            <a:endParaRPr lang="cs-CZ" sz="2800" u="sng" dirty="0">
              <a:solidFill>
                <a:srgbClr val="FF0000"/>
              </a:solidFill>
            </a:endParaRP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48320" y="56924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přídavná jména 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2. Přídavná jména 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přídavná jména</a:t>
            </a:r>
            <a:r>
              <a:rPr lang="cs-CZ" dirty="0" smtClean="0"/>
              <a:t> ve skupině slov:</a:t>
            </a:r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modrá, strom, on, ťuká, vlnky, </a:t>
            </a:r>
            <a:r>
              <a:rPr lang="cs-CZ" dirty="0" err="1" smtClean="0"/>
              <a:t>kvak</a:t>
            </a:r>
            <a:r>
              <a:rPr lang="cs-CZ" dirty="0" smtClean="0"/>
              <a:t>, hurá, tenkrát, veselý, brr, maminčin, míč, skákající, skok, skákat, aby, tmavé, sedmý, radostný, radost, radostně, šplouchání, ten, křik, hurá, potom, venku, písemný, žbluňk, naříkat, staré, štěkat, hezká, Alenčina, trubka, haló, fuj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60106" y="1517650"/>
            <a:ext cx="3096345" cy="5079701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vyjadřují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vlastnosti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osob,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zvířat,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věcí,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dějů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dpovídají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na otázky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jaký? </a:t>
            </a:r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terý? </a:t>
            </a:r>
            <a:r>
              <a:rPr lang="cs-CZ" sz="2800" b="1" dirty="0">
                <a:solidFill>
                  <a:srgbClr val="FF0000"/>
                </a:solidFill>
              </a:rPr>
              <a:t>č</a:t>
            </a:r>
            <a:r>
              <a:rPr lang="cs-CZ" sz="2800" b="1" dirty="0" smtClean="0">
                <a:solidFill>
                  <a:srgbClr val="FF0000"/>
                </a:solidFill>
              </a:rPr>
              <a:t>í?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77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1520" y="332656"/>
            <a:ext cx="3080321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2. Přídavná jména 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přídavná jména</a:t>
            </a:r>
            <a:r>
              <a:rPr lang="cs-CZ" dirty="0" smtClean="0"/>
              <a:t> ve skupině slov: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Font typeface="Arial" pitchFamily="34" charset="0"/>
              <a:buNone/>
            </a:pPr>
            <a:r>
              <a:rPr lang="cs-CZ" u="sng" dirty="0" smtClean="0">
                <a:solidFill>
                  <a:srgbClr val="FFFF00"/>
                </a:solidFill>
              </a:rPr>
              <a:t>modrá</a:t>
            </a:r>
            <a:r>
              <a:rPr lang="cs-CZ" dirty="0" smtClean="0"/>
              <a:t>, strom, on, ťuká, vlnky, </a:t>
            </a:r>
            <a:r>
              <a:rPr lang="cs-CZ" dirty="0" err="1" smtClean="0"/>
              <a:t>kvak</a:t>
            </a:r>
            <a:r>
              <a:rPr lang="cs-CZ" dirty="0" smtClean="0"/>
              <a:t>, hurá, tenkrát, </a:t>
            </a:r>
            <a:r>
              <a:rPr lang="cs-CZ" u="sng" dirty="0" smtClean="0">
                <a:solidFill>
                  <a:srgbClr val="FFFF00"/>
                </a:solidFill>
              </a:rPr>
              <a:t>veselý</a:t>
            </a:r>
            <a:r>
              <a:rPr lang="cs-CZ" dirty="0" smtClean="0"/>
              <a:t>, brr, </a:t>
            </a:r>
            <a:r>
              <a:rPr lang="cs-CZ" u="sng" dirty="0" smtClean="0">
                <a:solidFill>
                  <a:srgbClr val="FFFF00"/>
                </a:solidFill>
              </a:rPr>
              <a:t>maminčin</a:t>
            </a:r>
            <a:r>
              <a:rPr lang="cs-CZ" dirty="0" smtClean="0"/>
              <a:t>, míč, </a:t>
            </a:r>
            <a:r>
              <a:rPr lang="cs-CZ" u="sng" dirty="0" smtClean="0">
                <a:solidFill>
                  <a:srgbClr val="FFFF00"/>
                </a:solidFill>
              </a:rPr>
              <a:t>skákající</a:t>
            </a:r>
            <a:r>
              <a:rPr lang="cs-CZ" dirty="0" smtClean="0"/>
              <a:t>, skok, skákat, aby, </a:t>
            </a:r>
            <a:r>
              <a:rPr lang="cs-CZ" u="sng" dirty="0" smtClean="0">
                <a:solidFill>
                  <a:srgbClr val="FFFF00"/>
                </a:solidFill>
              </a:rPr>
              <a:t>tmavé</a:t>
            </a:r>
            <a:r>
              <a:rPr lang="cs-CZ" dirty="0" smtClean="0"/>
              <a:t>, sedmý, </a:t>
            </a:r>
            <a:r>
              <a:rPr lang="cs-CZ" u="sng" dirty="0" smtClean="0">
                <a:solidFill>
                  <a:srgbClr val="FFFF00"/>
                </a:solidFill>
              </a:rPr>
              <a:t>radostný</a:t>
            </a:r>
            <a:r>
              <a:rPr lang="cs-CZ" dirty="0" smtClean="0"/>
              <a:t>, radost, radostně, šplouchání, ten, křik, hurá, potom, venku, </a:t>
            </a:r>
            <a:r>
              <a:rPr lang="cs-CZ" u="sng" dirty="0" smtClean="0">
                <a:solidFill>
                  <a:srgbClr val="FFFF00"/>
                </a:solidFill>
              </a:rPr>
              <a:t>písemný</a:t>
            </a:r>
            <a:r>
              <a:rPr lang="cs-CZ" dirty="0" smtClean="0"/>
              <a:t>, žbluňk, naříkat, </a:t>
            </a:r>
            <a:r>
              <a:rPr lang="cs-CZ" u="sng" dirty="0" smtClean="0">
                <a:solidFill>
                  <a:srgbClr val="FFFF00"/>
                </a:solidFill>
              </a:rPr>
              <a:t>staré</a:t>
            </a:r>
            <a:r>
              <a:rPr lang="cs-CZ" dirty="0" smtClean="0"/>
              <a:t>, štěkat, </a:t>
            </a:r>
            <a:r>
              <a:rPr lang="cs-CZ" u="sng" dirty="0" smtClean="0">
                <a:solidFill>
                  <a:srgbClr val="FFFF00"/>
                </a:solidFill>
              </a:rPr>
              <a:t>hezká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Alenčina</a:t>
            </a:r>
            <a:r>
              <a:rPr lang="cs-CZ" dirty="0" smtClean="0"/>
              <a:t>, trubka, haló, fuj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260106" y="1517650"/>
            <a:ext cx="3096345" cy="5079701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vyjadřují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vlastnosti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osob,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zvířat,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věcí,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dějů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dpovídají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na otázky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jaký? </a:t>
            </a:r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terý? </a:t>
            </a:r>
            <a:r>
              <a:rPr lang="cs-CZ" sz="2800" b="1" dirty="0">
                <a:solidFill>
                  <a:srgbClr val="FF0000"/>
                </a:solidFill>
              </a:rPr>
              <a:t>č</a:t>
            </a:r>
            <a:r>
              <a:rPr lang="cs-CZ" sz="2800" b="1" dirty="0" smtClean="0">
                <a:solidFill>
                  <a:srgbClr val="FF0000"/>
                </a:solidFill>
              </a:rPr>
              <a:t>í?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34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vyhledání </a:t>
            </a:r>
            <a:r>
              <a:rPr lang="cs-CZ" dirty="0" smtClean="0"/>
              <a:t>přídavných jmen ve </a:t>
            </a:r>
            <a:r>
              <a:rPr lang="cs-CZ" dirty="0"/>
              <a:t>větných celcích i ve skupině slov jiných slovních druhů.</a:t>
            </a:r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přídavná jména ve </a:t>
            </a:r>
            <a:r>
              <a:rPr lang="cs-CZ" dirty="0"/>
              <a:t>větách a zapisují je na linky. Věty mohou přepsat do sešitu.</a:t>
            </a:r>
          </a:p>
          <a:p>
            <a:r>
              <a:rPr lang="cs-CZ" dirty="0"/>
              <a:t>Poté vyhledávají a podtrhávají </a:t>
            </a:r>
            <a:r>
              <a:rPr lang="cs-CZ" dirty="0" smtClean="0"/>
              <a:t>přídavná jména </a:t>
            </a:r>
            <a:r>
              <a:rPr lang="cs-CZ" dirty="0"/>
              <a:t>ve skupině slov na tabuli, mohou je vypsat do sešitu a samostatně připsat další </a:t>
            </a:r>
            <a:r>
              <a:rPr lang="cs-CZ" dirty="0" smtClean="0"/>
              <a:t>přídavná jména.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500</Words>
  <Application>Microsoft Office PowerPoint</Application>
  <PresentationFormat>Předvádění na obrazovce (4:3)</PresentationFormat>
  <Paragraphs>51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2. Přídavná jména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124</cp:revision>
  <cp:lastPrinted>2012-06-04T04:01:38Z</cp:lastPrinted>
  <dcterms:created xsi:type="dcterms:W3CDTF">2011-06-20T10:40:08Z</dcterms:created>
  <dcterms:modified xsi:type="dcterms:W3CDTF">2012-06-14T11:11:47Z</dcterms:modified>
</cp:coreProperties>
</file>