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56" r:id="rId3"/>
    <p:sldId id="258" r:id="rId4"/>
    <p:sldId id="257" r:id="rId5"/>
    <p:sldId id="259" r:id="rId6"/>
    <p:sldId id="261" r:id="rId7"/>
    <p:sldId id="262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614" autoAdjust="0"/>
  </p:normalViewPr>
  <p:slideViewPr>
    <p:cSldViewPr>
      <p:cViewPr varScale="1">
        <p:scale>
          <a:sx n="49" d="100"/>
          <a:sy n="49" d="100"/>
        </p:scale>
        <p:origin x="-1210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56AD1-BF94-44CF-9A4D-5B42FBB9FE5B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8A6F4-AFFF-4DBB-82B6-79204BE4C9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722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27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8A6F4-AFFF-4DBB-82B6-79204BE4C90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72766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24535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539750" y="2286000"/>
            <a:ext cx="82089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b="1" dirty="0" smtClean="0">
                <a:latin typeface="Calibri" pitchFamily="34" charset="0"/>
              </a:rPr>
              <a:t>VY_32_INOVACE_31_CJ_ </a:t>
            </a:r>
            <a:r>
              <a:rPr lang="cs-CZ" b="1" dirty="0">
                <a:latin typeface="Calibri" pitchFamily="34" charset="0"/>
              </a:rPr>
              <a:t>2</a:t>
            </a:r>
          </a:p>
        </p:txBody>
      </p:sp>
      <p:graphicFrame>
        <p:nvGraphicFramePr>
          <p:cNvPr id="1334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989121"/>
              </p:ext>
            </p:extLst>
          </p:nvPr>
        </p:nvGraphicFramePr>
        <p:xfrm>
          <a:off x="1489868" y="2789238"/>
          <a:ext cx="6208713" cy="3384234"/>
        </p:xfrm>
        <a:graphic>
          <a:graphicData uri="http://schemas.openxmlformats.org/drawingml/2006/table">
            <a:tbl>
              <a:tblPr/>
              <a:tblGrid>
                <a:gridCol w="2139950"/>
                <a:gridCol w="4068763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1) Jméno autora výukového materiálu (VM), škola: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Miroslava Červená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Základní škola a mateřská škola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Skalsko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okres Mladá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2) Období vzniku VM: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Leden - únor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3) Využití VM v ročníku ZŠ: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a  3.ročník ZŠ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4) Vzdělávací oblast: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 a jazykové komunikace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Vzdělávací obor: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Český jazyk a literatura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Tématický okruh: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Jazyková výchova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    Téma: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Výslovnost a psaní souhlásek na konci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slov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spodoba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5) Metodický list, 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Procvičování doplňování souhlásek do slov, po správném určení hlásky či písmena do slova se odkrývá utajený obrázek. Po procvičení následuje přepis s doplňováním  do vlastních sešitů.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Lucida Sans Unicode" pitchFamily="34" charset="0"/>
                          <a:cs typeface="Arial" charset="0"/>
                        </a:rPr>
                        <a:t>6) Zdroje: obrázků, hudby…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http://www.casopismisa.cz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28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077072"/>
            <a:ext cx="6400800" cy="1752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ČESKÝ JAZYK</a:t>
            </a:r>
          </a:p>
          <a:p>
            <a:r>
              <a:rPr lang="cs-CZ" sz="4400" dirty="0" smtClean="0">
                <a:solidFill>
                  <a:srgbClr val="FF0000"/>
                </a:solidFill>
              </a:rPr>
              <a:t>2. a 3.ročník</a:t>
            </a:r>
            <a:endParaRPr lang="cs-CZ" sz="4400" dirty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470025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rgbClr val="002060"/>
                </a:solidFill>
              </a:rPr>
              <a:t>Procvičujeme psaní souhlásek znělých a neznělých na konci slov</a:t>
            </a:r>
            <a:endParaRPr lang="cs-CZ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41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996952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b="1" i="1" dirty="0" smtClean="0">
                <a:solidFill>
                  <a:srgbClr val="00B050"/>
                </a:solidFill>
              </a:rPr>
              <a:t>JINAK SLYŠÍM </a:t>
            </a:r>
            <a:br>
              <a:rPr lang="cs-CZ" sz="6600" b="1" i="1" dirty="0" smtClean="0">
                <a:solidFill>
                  <a:srgbClr val="00B050"/>
                </a:solidFill>
              </a:rPr>
            </a:br>
            <a:r>
              <a:rPr lang="cs-CZ" sz="6600" b="1" i="1" dirty="0" smtClean="0">
                <a:solidFill>
                  <a:srgbClr val="00B050"/>
                </a:solidFill>
              </a:rPr>
              <a:t>– </a:t>
            </a:r>
            <a:br>
              <a:rPr lang="cs-CZ" sz="6600" b="1" i="1" dirty="0" smtClean="0">
                <a:solidFill>
                  <a:srgbClr val="00B050"/>
                </a:solidFill>
              </a:rPr>
            </a:br>
            <a:r>
              <a:rPr lang="cs-CZ" sz="6600" b="1" i="1" dirty="0" smtClean="0">
                <a:solidFill>
                  <a:srgbClr val="00B050"/>
                </a:solidFill>
              </a:rPr>
              <a:t>JINAK PÍŠU ???</a:t>
            </a:r>
            <a:endParaRPr lang="cs-CZ" sz="66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08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58" y="619823"/>
            <a:ext cx="7413785" cy="533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56808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SLOU…</a:t>
            </a:r>
          </a:p>
          <a:p>
            <a:pPr algn="ctr"/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73307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3164995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PROU…</a:t>
            </a:r>
          </a:p>
          <a:p>
            <a:pPr algn="ctr"/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5973307" y="2358536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NAPI…</a:t>
            </a:r>
            <a:endParaRPr lang="cs-CZ" sz="4000" dirty="0"/>
          </a:p>
          <a:p>
            <a:pPr algn="ctr"/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3164995" y="2375989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VYLE…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356808" y="2358536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PROBU…</a:t>
            </a:r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83953" y="4158736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MILO…</a:t>
            </a:r>
          </a:p>
          <a:p>
            <a:pPr algn="ctr"/>
            <a:endParaRPr lang="cs-CZ" sz="4000" dirty="0"/>
          </a:p>
        </p:txBody>
      </p:sp>
      <p:sp>
        <p:nvSpPr>
          <p:cNvPr id="9" name="Obdélník 8"/>
          <p:cNvSpPr/>
          <p:nvPr/>
        </p:nvSpPr>
        <p:spPr>
          <a:xfrm>
            <a:off x="3164995" y="4158736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HOLU…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10" name="Obdélník 9"/>
          <p:cNvSpPr/>
          <p:nvPr/>
        </p:nvSpPr>
        <p:spPr>
          <a:xfrm>
            <a:off x="365775" y="4151273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OŘE…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17" name="Ohnutý roh 16"/>
          <p:cNvSpPr/>
          <p:nvPr/>
        </p:nvSpPr>
        <p:spPr>
          <a:xfrm>
            <a:off x="1065555" y="158384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hnutý roh 17"/>
          <p:cNvSpPr/>
          <p:nvPr/>
        </p:nvSpPr>
        <p:spPr>
          <a:xfrm>
            <a:off x="1979712" y="158384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hnutý roh 18"/>
          <p:cNvSpPr/>
          <p:nvPr/>
        </p:nvSpPr>
        <p:spPr>
          <a:xfrm>
            <a:off x="3923928" y="1632484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3600" dirty="0"/>
          </a:p>
        </p:txBody>
      </p:sp>
      <p:sp>
        <p:nvSpPr>
          <p:cNvPr id="20" name="Ohnutý roh 19"/>
          <p:cNvSpPr/>
          <p:nvPr/>
        </p:nvSpPr>
        <p:spPr>
          <a:xfrm>
            <a:off x="4860032" y="1625703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endParaRPr lang="cs-CZ" sz="3600" dirty="0"/>
          </a:p>
        </p:txBody>
      </p:sp>
      <p:sp>
        <p:nvSpPr>
          <p:cNvPr id="21" name="Ohnutý roh 20"/>
          <p:cNvSpPr/>
          <p:nvPr/>
        </p:nvSpPr>
        <p:spPr>
          <a:xfrm>
            <a:off x="4861013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endParaRPr lang="cs-CZ" sz="4000" dirty="0"/>
          </a:p>
        </p:txBody>
      </p:sp>
      <p:sp>
        <p:nvSpPr>
          <p:cNvPr id="22" name="Ohnutý roh 21"/>
          <p:cNvSpPr/>
          <p:nvPr/>
        </p:nvSpPr>
        <p:spPr>
          <a:xfrm>
            <a:off x="3923928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endParaRPr lang="cs-CZ" sz="4000" dirty="0"/>
          </a:p>
        </p:txBody>
      </p:sp>
      <p:sp>
        <p:nvSpPr>
          <p:cNvPr id="23" name="Ohnutý roh 22"/>
          <p:cNvSpPr/>
          <p:nvPr/>
        </p:nvSpPr>
        <p:spPr>
          <a:xfrm>
            <a:off x="1074957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Ť</a:t>
            </a:r>
            <a:endParaRPr lang="cs-CZ" sz="4000" dirty="0"/>
          </a:p>
        </p:txBody>
      </p:sp>
      <p:sp>
        <p:nvSpPr>
          <p:cNvPr id="24" name="Ohnutý roh 23"/>
          <p:cNvSpPr/>
          <p:nvPr/>
        </p:nvSpPr>
        <p:spPr>
          <a:xfrm>
            <a:off x="1979712" y="325863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Ď</a:t>
            </a:r>
            <a:endParaRPr lang="cs-CZ" sz="4000" dirty="0"/>
          </a:p>
        </p:txBody>
      </p:sp>
      <p:sp>
        <p:nvSpPr>
          <p:cNvPr id="25" name="Ohnutý roh 24"/>
          <p:cNvSpPr/>
          <p:nvPr/>
        </p:nvSpPr>
        <p:spPr>
          <a:xfrm>
            <a:off x="1970552" y="5180767"/>
            <a:ext cx="729240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</a:t>
            </a:r>
            <a:endParaRPr lang="cs-CZ" sz="2400" dirty="0"/>
          </a:p>
        </p:txBody>
      </p:sp>
      <p:sp>
        <p:nvSpPr>
          <p:cNvPr id="26" name="Ohnutý roh 25"/>
          <p:cNvSpPr/>
          <p:nvPr/>
        </p:nvSpPr>
        <p:spPr>
          <a:xfrm>
            <a:off x="1065555" y="518403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endParaRPr lang="cs-CZ" sz="4000" dirty="0"/>
          </a:p>
        </p:txBody>
      </p:sp>
      <p:sp>
        <p:nvSpPr>
          <p:cNvPr id="27" name="Ohnutý roh 26"/>
          <p:cNvSpPr/>
          <p:nvPr/>
        </p:nvSpPr>
        <p:spPr>
          <a:xfrm>
            <a:off x="7598639" y="1632484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endParaRPr lang="cs-CZ" sz="4000" dirty="0"/>
          </a:p>
        </p:txBody>
      </p:sp>
      <p:sp>
        <p:nvSpPr>
          <p:cNvPr id="28" name="Ohnutý roh 27"/>
          <p:cNvSpPr/>
          <p:nvPr/>
        </p:nvSpPr>
        <p:spPr>
          <a:xfrm>
            <a:off x="6732240" y="1625703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</a:t>
            </a:r>
            <a:endParaRPr lang="cs-CZ" sz="4000" dirty="0"/>
          </a:p>
        </p:txBody>
      </p:sp>
      <p:sp>
        <p:nvSpPr>
          <p:cNvPr id="29" name="Ohnutý roh 28"/>
          <p:cNvSpPr/>
          <p:nvPr/>
        </p:nvSpPr>
        <p:spPr>
          <a:xfrm>
            <a:off x="7598639" y="5180767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endParaRPr lang="cs-CZ" sz="4000" dirty="0"/>
          </a:p>
        </p:txBody>
      </p:sp>
      <p:sp>
        <p:nvSpPr>
          <p:cNvPr id="30" name="Ohnutý roh 29"/>
          <p:cNvSpPr/>
          <p:nvPr/>
        </p:nvSpPr>
        <p:spPr>
          <a:xfrm>
            <a:off x="7598639" y="331042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endParaRPr lang="cs-CZ" sz="3600" dirty="0"/>
          </a:p>
        </p:txBody>
      </p:sp>
      <p:sp>
        <p:nvSpPr>
          <p:cNvPr id="31" name="Ohnutý roh 30"/>
          <p:cNvSpPr/>
          <p:nvPr/>
        </p:nvSpPr>
        <p:spPr>
          <a:xfrm>
            <a:off x="6732240" y="518403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endParaRPr lang="cs-CZ" sz="4000" dirty="0"/>
          </a:p>
        </p:txBody>
      </p:sp>
      <p:sp>
        <p:nvSpPr>
          <p:cNvPr id="32" name="Ohnutý roh 31"/>
          <p:cNvSpPr/>
          <p:nvPr/>
        </p:nvSpPr>
        <p:spPr>
          <a:xfrm>
            <a:off x="4819743" y="515719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endParaRPr lang="cs-CZ" sz="4000" dirty="0"/>
          </a:p>
        </p:txBody>
      </p:sp>
      <p:sp>
        <p:nvSpPr>
          <p:cNvPr id="33" name="Ohnutý roh 32"/>
          <p:cNvSpPr/>
          <p:nvPr/>
        </p:nvSpPr>
        <p:spPr>
          <a:xfrm>
            <a:off x="3923928" y="515719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endParaRPr lang="cs-CZ" sz="4000" dirty="0"/>
          </a:p>
        </p:txBody>
      </p:sp>
      <p:sp>
        <p:nvSpPr>
          <p:cNvPr id="34" name="Ohnutý roh 33"/>
          <p:cNvSpPr/>
          <p:nvPr/>
        </p:nvSpPr>
        <p:spPr>
          <a:xfrm>
            <a:off x="6732240" y="331042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endParaRPr lang="cs-CZ" sz="3600" dirty="0"/>
          </a:p>
        </p:txBody>
      </p:sp>
      <p:sp>
        <p:nvSpPr>
          <p:cNvPr id="35" name="Šipka doprava 34">
            <a:hlinkClick r:id="" action="ppaction://hlinkshowjump?jump=nextslide"/>
          </p:cNvPr>
          <p:cNvSpPr/>
          <p:nvPr/>
        </p:nvSpPr>
        <p:spPr>
          <a:xfrm>
            <a:off x="6976346" y="6040567"/>
            <a:ext cx="1836126" cy="717887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>
                <a:solidFill>
                  <a:srgbClr val="FFC000"/>
                </a:solidFill>
                <a:hlinkClick r:id="" action="ppaction://hlinkshowjump?jump=nextslide"/>
              </a:rPr>
              <a:t>HOTOVO</a:t>
            </a:r>
            <a:endParaRPr lang="cs-CZ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76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159 -0.10139 C 0.13159 -0.06829 0.15781 -0.04144 0.18975 -0.04144 C 0.22743 -0.04144 0.24097 -0.0713 0.2467 -0.08935 L 0.2526 -0.11343 C 0.2585 -0.13148 0.27291 -0.16134 0.31545 -0.16134 C 0.34271 -0.16134 0.37378 -0.13449 0.37378 -0.10139 C 0.37378 -0.06829 0.34271 -0.04144 0.31545 -0.04144 C 0.27291 -0.04144 0.2585 -0.0713 0.2526 -0.08935 L 0.2467 -0.11343 C 0.24097 -0.13148 0.22743 -0.16134 0.18975 -0.16134 C 0.15781 -0.16134 0.13159 -0.13449 0.13159 -0.10139 Z " pathEditMode="relative" rAng="0" ptsTypes="ffFffffFfff">
                                      <p:cBhvr>
                                        <p:cTn id="12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82 -0.10741 C 0.02482 -0.07431 0.05191 -0.04746 0.08489 -0.04746 C 0.12378 -0.04746 0.13784 -0.07732 0.14375 -0.09537 L 0.14982 -0.11945 C 0.1559 -0.1375 0.17083 -0.16736 0.21475 -0.16736 C 0.24288 -0.16736 0.27482 -0.14051 0.27482 -0.10741 C 0.27482 -0.07431 0.24288 -0.04746 0.21475 -0.04746 C 0.17083 -0.04746 0.1559 -0.07732 0.14982 -0.09537 L 0.14375 -0.11945 C 0.13784 -0.1375 0.12378 -0.16736 0.08489 -0.16736 C 0.05191 -0.16736 0.02482 -0.14051 0.02482 -0.10741 Z " pathEditMode="relative" rAng="0" ptsTypes="ffFffffFfff">
                                      <p:cBhvr>
                                        <p:cTn id="26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-0.10833 C 0.0316 -0.07523 0.05868 -0.04838 0.09167 -0.04838 C 0.13056 -0.04838 0.14462 -0.07824 0.15052 -0.09629 L 0.1566 -0.12037 C 0.16268 -0.13842 0.17761 -0.16828 0.22153 -0.16828 C 0.24966 -0.16828 0.2816 -0.14143 0.2816 -0.10833 C 0.2816 -0.07523 0.24966 -0.04838 0.22153 -0.04838 C 0.17761 -0.04838 0.16268 -0.07824 0.1566 -0.09629 L 0.15052 -0.12037 C 0.14462 -0.13842 0.13056 -0.16828 0.09167 -0.16828 C 0.05868 -0.16828 0.0316 -0.14143 0.0316 -0.10833 Z " pathEditMode="relative" rAng="0" ptsTypes="ffFffffFfff">
                                      <p:cBhvr>
                                        <p:cTn id="40" dur="20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39 -0.0831 C 0.05539 -0.05 0.07795 -0.02315 0.10608 -0.02315 C 0.13941 -0.02315 0.15122 -0.05301 0.15625 -0.07106 L 0.16146 -0.09514 C 0.16667 -0.11319 0.17934 -0.14305 0.21667 -0.14305 C 0.24063 -0.14305 0.26823 -0.1162 0.26823 -0.0831 C 0.26823 -0.05 0.24063 -0.02315 0.21667 -0.02315 C 0.17934 -0.02315 0.16667 -0.05301 0.16146 -0.07106 L 0.15625 -0.09514 C 0.15122 -0.11319 0.13941 -0.14305 0.10608 -0.14305 C 0.07795 -0.14305 0.05539 -0.1162 0.05539 -0.0831 Z " pathEditMode="relative" rAng="0" ptsTypes="ffFffffFfff">
                                      <p:cBhvr>
                                        <p:cTn id="54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97 -0.08241 C 0.01597 -0.04931 0.04236 -0.02246 0.07448 -0.02246 C 0.1125 -0.02246 0.12621 -0.05232 0.13194 -0.07037 L 0.13802 -0.09445 C 0.14392 -0.1125 0.1585 -0.14236 0.20139 -0.14236 C 0.22882 -0.14236 0.26007 -0.11551 0.26007 -0.08241 C 0.26007 -0.04931 0.22882 -0.02246 0.20139 -0.02246 C 0.1585 -0.02246 0.14392 -0.05232 0.13802 -0.07037 L 0.13194 -0.09445 C 0.12621 -0.1125 0.1125 -0.14236 0.07448 -0.14236 C 0.04236 -0.14236 0.01597 -0.11551 0.01597 -0.08241 Z " pathEditMode="relative" rAng="0" ptsTypes="ffFffffFfff">
                                      <p:cBhvr>
                                        <p:cTn id="68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34 -0.09977 C 0.00434 -0.0669 0.03056 -0.04005 0.06251 -0.04005 C 0.10018 -0.04005 0.11372 -0.06991 0.11945 -0.08796 L 0.12535 -0.11204 C 0.13126 -0.13009 0.14566 -0.15995 0.1882 -0.15995 C 0.21546 -0.15995 0.24653 -0.1331 0.24653 -0.09977 C 0.24653 -0.0669 0.21546 -0.04005 0.1882 -0.04005 C 0.14566 -0.04005 0.13126 -0.06991 0.12535 -0.08796 L 0.11945 -0.11204 C 0.11372 -0.13009 0.10018 -0.15995 0.06251 -0.15995 C 0.03056 -0.15995 0.00434 -0.1331 0.00434 -0.09977 Z " pathEditMode="relative" rAng="0" ptsTypes="ffFffffFfff">
                                      <p:cBhvr>
                                        <p:cTn id="87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8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28 -0.09745 C 0.03628 -0.06435 0.06319 -0.0375 0.09618 -0.0375 C 0.13507 -0.0375 0.14913 -0.06736 0.15503 -0.08541 L 0.16111 -0.10949 C 0.16719 -0.12754 0.18212 -0.1574 0.22604 -0.1574 C 0.25417 -0.1574 0.28628 -0.13055 0.28628 -0.09745 C 0.28628 -0.06435 0.25417 -0.0375 0.22604 -0.0375 C 0.18212 -0.0375 0.16719 -0.06736 0.16111 -0.08541 L 0.15503 -0.10949 C 0.14913 -0.12754 0.13507 -0.1574 0.09618 -0.1574 C 0.06319 -0.1574 0.03628 -0.13055 0.03628 -0.09745 Z " pathEditMode="relative" rAng="0" ptsTypes="ffFffffFfff">
                                      <p:cBhvr>
                                        <p:cTn id="101" dur="2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18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1 -0.09051 C 0.1191 -0.05741 0.1474 -0.03056 0.18212 -0.03056 C 0.22292 -0.03056 0.23785 -0.06042 0.24392 -0.07847 L 0.25035 -0.10255 C 0.25677 -0.1206 0.2724 -0.15046 0.31858 -0.15046 C 0.34809 -0.15046 0.38177 -0.12361 0.38177 -0.09051 C 0.38177 -0.05741 0.34809 -0.03056 0.31858 -0.03056 C 0.2724 -0.03056 0.25677 -0.06042 0.25035 -0.07847 L 0.24392 -0.10255 C 0.23785 -0.1206 0.22292 -0.15046 0.18212 -0.15046 C 0.1474 -0.15046 0.1191 -0.12361 0.1191 -0.09051 Z " pathEditMode="relative" rAng="0" ptsTypes="ffFffffFfff">
                                      <p:cBhvr>
                                        <p:cTn id="115" dur="2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639 -0.10139 C 0.12639 -0.06829 0.15347 -0.04144 0.18646 -0.04144 C 0.22535 -0.04144 0.23941 -0.0713 0.24531 -0.08935 L 0.25139 -0.11343 C 0.25747 -0.13148 0.2724 -0.16134 0.31632 -0.16134 C 0.34445 -0.16134 0.37639 -0.13449 0.37639 -0.10139 C 0.37639 -0.06829 0.34445 -0.04144 0.31632 -0.04144 C 0.2724 -0.04144 0.25747 -0.0713 0.25139 -0.08935 L 0.24531 -0.11343 C 0.23941 -0.13148 0.22535 -0.16134 0.18646 -0.16134 C 0.15347 -0.16134 0.12639 -0.13449 0.12639 -0.10139 Z " pathEditMode="relative" rAng="0" ptsTypes="ffFffffFfff">
                                      <p:cBhvr>
                                        <p:cTn id="129" dur="2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8" presetClass="exit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1" fill="hold">
                      <p:stCondLst>
                        <p:cond delay="0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8" grpId="0" animBg="1"/>
      <p:bldP spid="19" grpId="0" animBg="1"/>
      <p:bldP spid="22" grpId="0" animBg="1"/>
      <p:bldP spid="23" grpId="0" animBg="1"/>
      <p:bldP spid="26" grpId="0" animBg="1"/>
      <p:bldP spid="28" grpId="0" animBg="1"/>
      <p:bldP spid="29" grpId="0" animBg="1"/>
      <p:bldP spid="30" grpId="0" animBg="1"/>
      <p:bldP spid="33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58" y="619823"/>
            <a:ext cx="7413785" cy="533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95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9104" y="1099114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bg2">
                    <a:lumMod val="10000"/>
                  </a:schemeClr>
                </a:solidFill>
              </a:rPr>
              <a:t>Šlo ti to výtečně, </a:t>
            </a:r>
          </a:p>
          <a:p>
            <a:r>
              <a:rPr lang="cs-CZ" sz="4800" b="1" dirty="0" smtClean="0">
                <a:solidFill>
                  <a:schemeClr val="bg2">
                    <a:lumMod val="10000"/>
                  </a:schemeClr>
                </a:solidFill>
              </a:rPr>
              <a:t>teď si připrav svůj sešit na český jazyk,</a:t>
            </a:r>
          </a:p>
          <a:p>
            <a:r>
              <a:rPr lang="cs-CZ" sz="4800" b="1" dirty="0" smtClean="0">
                <a:solidFill>
                  <a:schemeClr val="bg2">
                    <a:lumMod val="10000"/>
                  </a:schemeClr>
                </a:solidFill>
              </a:rPr>
              <a:t>napiš dnešní datum</a:t>
            </a:r>
          </a:p>
          <a:p>
            <a:r>
              <a:rPr lang="cs-CZ" sz="4800" b="1" dirty="0" smtClean="0">
                <a:solidFill>
                  <a:schemeClr val="bg2">
                    <a:lumMod val="10000"/>
                  </a:schemeClr>
                </a:solidFill>
              </a:rPr>
              <a:t>a napiš všechna procvičená slova.</a:t>
            </a:r>
            <a:endParaRPr lang="cs-CZ" sz="48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25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6808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SLOU…</a:t>
            </a:r>
          </a:p>
          <a:p>
            <a:pPr algn="ctr"/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73307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KONE…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3" name="Obdélník 2"/>
          <p:cNvSpPr/>
          <p:nvPr/>
        </p:nvSpPr>
        <p:spPr>
          <a:xfrm>
            <a:off x="3164995" y="575789"/>
            <a:ext cx="2808312" cy="1800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PROU…</a:t>
            </a:r>
          </a:p>
          <a:p>
            <a:pPr algn="ctr"/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5973307" y="2358536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NAPI…</a:t>
            </a:r>
            <a:endParaRPr lang="cs-CZ" sz="4000" dirty="0"/>
          </a:p>
          <a:p>
            <a:pPr algn="ctr"/>
            <a:endParaRPr lang="cs-CZ" sz="4000" dirty="0"/>
          </a:p>
        </p:txBody>
      </p:sp>
      <p:sp>
        <p:nvSpPr>
          <p:cNvPr id="6" name="Obdélník 5"/>
          <p:cNvSpPr/>
          <p:nvPr/>
        </p:nvSpPr>
        <p:spPr>
          <a:xfrm>
            <a:off x="3164995" y="2375989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VYLE…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356808" y="2358536"/>
            <a:ext cx="2808312" cy="18002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PROBU…</a:t>
            </a:r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cs-CZ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983953" y="4158736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MILO…</a:t>
            </a:r>
          </a:p>
          <a:p>
            <a:pPr algn="ctr"/>
            <a:endParaRPr lang="cs-CZ" sz="4000" dirty="0"/>
          </a:p>
        </p:txBody>
      </p:sp>
      <p:sp>
        <p:nvSpPr>
          <p:cNvPr id="9" name="Obdélník 8"/>
          <p:cNvSpPr/>
          <p:nvPr/>
        </p:nvSpPr>
        <p:spPr>
          <a:xfrm>
            <a:off x="3164995" y="4158736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HOLU…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10" name="Obdélník 9"/>
          <p:cNvSpPr/>
          <p:nvPr/>
        </p:nvSpPr>
        <p:spPr>
          <a:xfrm>
            <a:off x="365775" y="4151273"/>
            <a:ext cx="2808312" cy="1800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OŘE…</a:t>
            </a:r>
            <a:endParaRPr lang="cs-CZ" sz="4000" dirty="0" smtClean="0"/>
          </a:p>
          <a:p>
            <a:pPr algn="ctr"/>
            <a:endParaRPr lang="cs-CZ" sz="4000" dirty="0"/>
          </a:p>
        </p:txBody>
      </p:sp>
      <p:sp>
        <p:nvSpPr>
          <p:cNvPr id="17" name="Ohnutý roh 16"/>
          <p:cNvSpPr/>
          <p:nvPr/>
        </p:nvSpPr>
        <p:spPr>
          <a:xfrm>
            <a:off x="1065555" y="158384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hnutý roh 17"/>
          <p:cNvSpPr/>
          <p:nvPr/>
        </p:nvSpPr>
        <p:spPr>
          <a:xfrm>
            <a:off x="1979712" y="158384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hnutý roh 18"/>
          <p:cNvSpPr/>
          <p:nvPr/>
        </p:nvSpPr>
        <p:spPr>
          <a:xfrm>
            <a:off x="3923928" y="1632484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endParaRPr lang="cs-CZ" sz="3600" dirty="0"/>
          </a:p>
        </p:txBody>
      </p:sp>
      <p:sp>
        <p:nvSpPr>
          <p:cNvPr id="20" name="Ohnutý roh 19"/>
          <p:cNvSpPr/>
          <p:nvPr/>
        </p:nvSpPr>
        <p:spPr>
          <a:xfrm>
            <a:off x="4860032" y="1625703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endParaRPr lang="cs-CZ" sz="3600" dirty="0"/>
          </a:p>
        </p:txBody>
      </p:sp>
      <p:sp>
        <p:nvSpPr>
          <p:cNvPr id="21" name="Ohnutý roh 20"/>
          <p:cNvSpPr/>
          <p:nvPr/>
        </p:nvSpPr>
        <p:spPr>
          <a:xfrm>
            <a:off x="4861013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</a:t>
            </a:r>
            <a:endParaRPr lang="cs-CZ" sz="4000" dirty="0"/>
          </a:p>
        </p:txBody>
      </p:sp>
      <p:sp>
        <p:nvSpPr>
          <p:cNvPr id="22" name="Ohnutý roh 21"/>
          <p:cNvSpPr/>
          <p:nvPr/>
        </p:nvSpPr>
        <p:spPr>
          <a:xfrm>
            <a:off x="3923928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endParaRPr lang="cs-CZ" sz="4000" dirty="0"/>
          </a:p>
        </p:txBody>
      </p:sp>
      <p:sp>
        <p:nvSpPr>
          <p:cNvPr id="23" name="Ohnutý roh 22"/>
          <p:cNvSpPr/>
          <p:nvPr/>
        </p:nvSpPr>
        <p:spPr>
          <a:xfrm>
            <a:off x="1074957" y="325450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Ť</a:t>
            </a:r>
            <a:endParaRPr lang="cs-CZ" sz="4000" dirty="0"/>
          </a:p>
        </p:txBody>
      </p:sp>
      <p:sp>
        <p:nvSpPr>
          <p:cNvPr id="24" name="Ohnutý roh 23"/>
          <p:cNvSpPr/>
          <p:nvPr/>
        </p:nvSpPr>
        <p:spPr>
          <a:xfrm>
            <a:off x="1979712" y="3258636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Ď</a:t>
            </a:r>
            <a:endParaRPr lang="cs-CZ" sz="4000" dirty="0"/>
          </a:p>
        </p:txBody>
      </p:sp>
      <p:sp>
        <p:nvSpPr>
          <p:cNvPr id="25" name="Ohnutý roh 24"/>
          <p:cNvSpPr/>
          <p:nvPr/>
        </p:nvSpPr>
        <p:spPr>
          <a:xfrm>
            <a:off x="1970552" y="5180767"/>
            <a:ext cx="729240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</a:t>
            </a:r>
            <a:endParaRPr lang="cs-CZ" sz="2400" dirty="0"/>
          </a:p>
        </p:txBody>
      </p:sp>
      <p:sp>
        <p:nvSpPr>
          <p:cNvPr id="26" name="Ohnutý roh 25"/>
          <p:cNvSpPr/>
          <p:nvPr/>
        </p:nvSpPr>
        <p:spPr>
          <a:xfrm>
            <a:off x="1065555" y="518403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endParaRPr lang="cs-CZ" sz="4000" dirty="0"/>
          </a:p>
        </p:txBody>
      </p:sp>
      <p:sp>
        <p:nvSpPr>
          <p:cNvPr id="27" name="Ohnutý roh 26"/>
          <p:cNvSpPr/>
          <p:nvPr/>
        </p:nvSpPr>
        <p:spPr>
          <a:xfrm>
            <a:off x="7598639" y="1632484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</a:t>
            </a:r>
            <a:endParaRPr lang="cs-CZ" sz="4000" dirty="0"/>
          </a:p>
        </p:txBody>
      </p:sp>
      <p:sp>
        <p:nvSpPr>
          <p:cNvPr id="28" name="Ohnutý roh 27"/>
          <p:cNvSpPr/>
          <p:nvPr/>
        </p:nvSpPr>
        <p:spPr>
          <a:xfrm>
            <a:off x="6732240" y="1625703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</a:t>
            </a:r>
            <a:endParaRPr lang="cs-CZ" sz="4000" dirty="0"/>
          </a:p>
        </p:txBody>
      </p:sp>
      <p:sp>
        <p:nvSpPr>
          <p:cNvPr id="29" name="Ohnutý roh 28"/>
          <p:cNvSpPr/>
          <p:nvPr/>
        </p:nvSpPr>
        <p:spPr>
          <a:xfrm>
            <a:off x="7598639" y="5180767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endParaRPr lang="cs-CZ" sz="4000" dirty="0"/>
          </a:p>
        </p:txBody>
      </p:sp>
      <p:sp>
        <p:nvSpPr>
          <p:cNvPr id="30" name="Ohnutý roh 29"/>
          <p:cNvSpPr/>
          <p:nvPr/>
        </p:nvSpPr>
        <p:spPr>
          <a:xfrm>
            <a:off x="7598639" y="331042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endParaRPr lang="cs-CZ" sz="3600" dirty="0"/>
          </a:p>
        </p:txBody>
      </p:sp>
      <p:sp>
        <p:nvSpPr>
          <p:cNvPr id="31" name="Ohnutý roh 30"/>
          <p:cNvSpPr/>
          <p:nvPr/>
        </p:nvSpPr>
        <p:spPr>
          <a:xfrm>
            <a:off x="6732240" y="518403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endParaRPr lang="cs-CZ" sz="4000" dirty="0"/>
          </a:p>
        </p:txBody>
      </p:sp>
      <p:sp>
        <p:nvSpPr>
          <p:cNvPr id="32" name="Ohnutý roh 31"/>
          <p:cNvSpPr/>
          <p:nvPr/>
        </p:nvSpPr>
        <p:spPr>
          <a:xfrm>
            <a:off x="4819743" y="515719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endParaRPr lang="cs-CZ" sz="4000" dirty="0"/>
          </a:p>
        </p:txBody>
      </p:sp>
      <p:sp>
        <p:nvSpPr>
          <p:cNvPr id="33" name="Ohnutý roh 32"/>
          <p:cNvSpPr/>
          <p:nvPr/>
        </p:nvSpPr>
        <p:spPr>
          <a:xfrm>
            <a:off x="3923928" y="5157192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endParaRPr lang="cs-CZ" sz="4000" dirty="0"/>
          </a:p>
        </p:txBody>
      </p:sp>
      <p:sp>
        <p:nvSpPr>
          <p:cNvPr id="34" name="Ohnutý roh 33"/>
          <p:cNvSpPr/>
          <p:nvPr/>
        </p:nvSpPr>
        <p:spPr>
          <a:xfrm>
            <a:off x="6732240" y="3310420"/>
            <a:ext cx="447798" cy="504056"/>
          </a:xfrm>
          <a:prstGeom prst="foldedCorner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endParaRPr lang="cs-CZ" sz="3600" dirty="0"/>
          </a:p>
        </p:txBody>
      </p:sp>
      <p:sp>
        <p:nvSpPr>
          <p:cNvPr id="35" name="Šipka doprava 34">
            <a:hlinkClick r:id="" action="ppaction://hlinkshowjump?jump=nextslide"/>
          </p:cNvPr>
          <p:cNvSpPr/>
          <p:nvPr/>
        </p:nvSpPr>
        <p:spPr>
          <a:xfrm>
            <a:off x="6956140" y="5951472"/>
            <a:ext cx="1836126" cy="717887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i="1" dirty="0" smtClean="0">
                <a:solidFill>
                  <a:srgbClr val="FFC000"/>
                </a:solidFill>
                <a:hlinkClick r:id="" action="ppaction://hlinkshowjump?jump=nextslide"/>
              </a:rPr>
              <a:t>HOTOVO</a:t>
            </a:r>
            <a:endParaRPr lang="cs-CZ" b="1" i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97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501008"/>
            <a:ext cx="7200800" cy="1752600"/>
          </a:xfrm>
        </p:spPr>
        <p:txBody>
          <a:bodyPr>
            <a:normAutofit/>
          </a:bodyPr>
          <a:lstStyle/>
          <a:p>
            <a:r>
              <a:rPr lang="cs-CZ" sz="7200" b="1" i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JSI  ŠIKULKA !</a:t>
            </a:r>
            <a:endParaRPr lang="cs-CZ" sz="7200" b="1" i="1" spc="-15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764704"/>
            <a:ext cx="7772400" cy="1470025"/>
          </a:xfrm>
        </p:spPr>
        <p:txBody>
          <a:bodyPr/>
          <a:lstStyle/>
          <a:p>
            <a:r>
              <a:rPr lang="cs-CZ" sz="6000" dirty="0" smtClean="0">
                <a:solidFill>
                  <a:srgbClr val="7030A0"/>
                </a:solidFill>
                <a:latin typeface="Arial Black" pitchFamily="34" charset="0"/>
              </a:rPr>
              <a:t>VÝBORNĚ  !!!</a:t>
            </a:r>
            <a:endParaRPr lang="cs-CZ" sz="60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67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454</TotalTime>
  <Words>249</Words>
  <Application>Microsoft Office PowerPoint</Application>
  <PresentationFormat>Předvádění na obrazovce (4:3)</PresentationFormat>
  <Paragraphs>89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Prezentace aplikace PowerPoint</vt:lpstr>
      <vt:lpstr>Procvičujeme psaní souhlásek znělých a neznělých na konci slov</vt:lpstr>
      <vt:lpstr>JINAK SLYŠÍM  –  JINAK PÍŠU ???</vt:lpstr>
      <vt:lpstr>Prezentace aplikace PowerPoint</vt:lpstr>
      <vt:lpstr>Prezentace aplikace PowerPoint</vt:lpstr>
      <vt:lpstr>Prezentace aplikace PowerPoint</vt:lpstr>
      <vt:lpstr>Prezentace aplikace PowerPoint</vt:lpstr>
      <vt:lpstr>VÝBORNĚ  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Učíme se časové údaje na hodinách</dc:title>
  <dc:creator>učitel</dc:creator>
  <cp:lastModifiedBy>učitel</cp:lastModifiedBy>
  <cp:revision>53</cp:revision>
  <dcterms:created xsi:type="dcterms:W3CDTF">2012-02-02T20:17:27Z</dcterms:created>
  <dcterms:modified xsi:type="dcterms:W3CDTF">2012-08-13T21:51:10Z</dcterms:modified>
</cp:coreProperties>
</file>