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63" r:id="rId2"/>
    <p:sldId id="256" r:id="rId3"/>
    <p:sldId id="258" r:id="rId4"/>
    <p:sldId id="257" r:id="rId5"/>
    <p:sldId id="259" r:id="rId6"/>
    <p:sldId id="261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5" autoAdjust="0"/>
    <p:restoredTop sz="94614" autoAdjust="0"/>
  </p:normalViewPr>
  <p:slideViewPr>
    <p:cSldViewPr>
      <p:cViewPr varScale="1">
        <p:scale>
          <a:sx n="49" d="100"/>
          <a:sy n="49" d="100"/>
        </p:scale>
        <p:origin x="-1210" y="-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756AD1-BF94-44CF-9A4D-5B42FBB9FE5B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C8A6F4-AFFF-4DBB-82B6-79204BE4C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22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286000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VY_32_INOVACE_33_CJ_ </a:t>
            </a:r>
            <a:r>
              <a:rPr lang="cs-CZ" b="1" dirty="0">
                <a:latin typeface="Calibri" pitchFamily="34" charset="0"/>
              </a:rPr>
              <a:t>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5471944"/>
              </p:ext>
            </p:extLst>
          </p:nvPr>
        </p:nvGraphicFramePr>
        <p:xfrm>
          <a:off x="1489868" y="2789238"/>
          <a:ext cx="6208713" cy="3384234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Leden - únor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 a jazykové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Český jazyk a literatura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Výslovnost 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psaní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souhlásek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uvnitř slov - spodoba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doplňování souhlásek do slov, po správném určení hlásky či písmena do slova se odkrývá utajený obrázek. Po procvičení následuje přepis s doplňováním  do vlastních sešitů.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2942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772400" cy="1470025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Procvičujeme psaní souhlásek znělých a neznělých ve slovech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005064"/>
            <a:ext cx="6400800" cy="175260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ČESKÝ JAZYK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2. a 3.ročník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417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450"/>
                            </p:stCondLst>
                            <p:childTnLst>
                              <p:par>
                                <p:cTn id="1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611560" y="3429000"/>
            <a:ext cx="7772400" cy="1470025"/>
          </a:xfrm>
        </p:spPr>
        <p:txBody>
          <a:bodyPr>
            <a:noAutofit/>
          </a:bodyPr>
          <a:lstStyle/>
          <a:p>
            <a:r>
              <a:rPr lang="cs-CZ" sz="6600" b="1" i="1" dirty="0" smtClean="0">
                <a:solidFill>
                  <a:srgbClr val="00B050"/>
                </a:solidFill>
              </a:rPr>
              <a:t>JINAK SLYŠÍM </a:t>
            </a:r>
            <a:br>
              <a:rPr lang="cs-CZ" sz="6600" b="1" i="1" dirty="0" smtClean="0">
                <a:solidFill>
                  <a:srgbClr val="00B050"/>
                </a:solidFill>
              </a:rPr>
            </a:br>
            <a:r>
              <a:rPr lang="cs-CZ" sz="6600" b="1" i="1" dirty="0" smtClean="0">
                <a:solidFill>
                  <a:srgbClr val="00B050"/>
                </a:solidFill>
              </a:rPr>
              <a:t>– </a:t>
            </a:r>
            <a:br>
              <a:rPr lang="cs-CZ" sz="6600" b="1" i="1" dirty="0" smtClean="0">
                <a:solidFill>
                  <a:srgbClr val="00B050"/>
                </a:solidFill>
              </a:rPr>
            </a:br>
            <a:r>
              <a:rPr lang="cs-CZ" sz="6600" b="1" i="1" dirty="0" smtClean="0">
                <a:solidFill>
                  <a:srgbClr val="00B050"/>
                </a:solidFill>
              </a:rPr>
              <a:t>JINAK PÍŠU ???</a:t>
            </a:r>
            <a:endParaRPr lang="cs-CZ" sz="6600" b="1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7086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94" y="605292"/>
            <a:ext cx="8025713" cy="5353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56808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SKOŘÁ    KA</a:t>
            </a:r>
          </a:p>
          <a:p>
            <a:pPr algn="ctr"/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73307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HLÁ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3164995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HROMÁ </a:t>
            </a:r>
            <a:r>
              <a:rPr lang="cs-CZ" sz="3600" dirty="0" smtClean="0"/>
              <a:t>   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3600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973307" y="2358536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PAMPELI </a:t>
            </a:r>
            <a:r>
              <a:rPr lang="cs-CZ" sz="3600" dirty="0" smtClean="0"/>
              <a:t>   </a:t>
            </a:r>
            <a:r>
              <a:rPr lang="cs-CZ" sz="3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3600" dirty="0"/>
          </a:p>
          <a:p>
            <a:pPr algn="ctr"/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3164995" y="2375989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POMLÁ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356808" y="2358536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LO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KA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algn="ctr"/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83953" y="4158736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VYHLÁ    KA</a:t>
            </a:r>
          </a:p>
          <a:p>
            <a:pPr algn="ctr"/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3164995" y="4158736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RY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365775" y="4151273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SKLÁ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17" name="Ohnutý roh 16"/>
          <p:cNvSpPr/>
          <p:nvPr/>
        </p:nvSpPr>
        <p:spPr>
          <a:xfrm>
            <a:off x="1065555" y="158384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hnutý roh 17"/>
          <p:cNvSpPr/>
          <p:nvPr/>
        </p:nvSpPr>
        <p:spPr>
          <a:xfrm>
            <a:off x="1979712" y="158384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hnutý roh 18"/>
          <p:cNvSpPr/>
          <p:nvPr/>
        </p:nvSpPr>
        <p:spPr>
          <a:xfrm>
            <a:off x="3923928" y="1632484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3600" dirty="0"/>
          </a:p>
        </p:txBody>
      </p:sp>
      <p:sp>
        <p:nvSpPr>
          <p:cNvPr id="20" name="Ohnutý roh 19"/>
          <p:cNvSpPr/>
          <p:nvPr/>
        </p:nvSpPr>
        <p:spPr>
          <a:xfrm>
            <a:off x="4860032" y="1625703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3600" dirty="0"/>
          </a:p>
        </p:txBody>
      </p:sp>
      <p:sp>
        <p:nvSpPr>
          <p:cNvPr id="21" name="Ohnutý roh 20"/>
          <p:cNvSpPr/>
          <p:nvPr/>
        </p:nvSpPr>
        <p:spPr>
          <a:xfrm>
            <a:off x="4861013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endParaRPr lang="cs-CZ" sz="4000" dirty="0"/>
          </a:p>
        </p:txBody>
      </p:sp>
      <p:sp>
        <p:nvSpPr>
          <p:cNvPr id="22" name="Ohnutý roh 21"/>
          <p:cNvSpPr/>
          <p:nvPr/>
        </p:nvSpPr>
        <p:spPr>
          <a:xfrm>
            <a:off x="3923928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endParaRPr lang="cs-CZ" sz="4000" dirty="0"/>
          </a:p>
        </p:txBody>
      </p:sp>
      <p:sp>
        <p:nvSpPr>
          <p:cNvPr id="23" name="Ohnutý roh 22"/>
          <p:cNvSpPr/>
          <p:nvPr/>
        </p:nvSpPr>
        <p:spPr>
          <a:xfrm>
            <a:off x="1074957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Ť</a:t>
            </a:r>
            <a:endParaRPr lang="cs-CZ" sz="4000" dirty="0"/>
          </a:p>
        </p:txBody>
      </p:sp>
      <p:sp>
        <p:nvSpPr>
          <p:cNvPr id="24" name="Ohnutý roh 23"/>
          <p:cNvSpPr/>
          <p:nvPr/>
        </p:nvSpPr>
        <p:spPr>
          <a:xfrm>
            <a:off x="1979712" y="325863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Ď</a:t>
            </a:r>
            <a:endParaRPr lang="cs-CZ" sz="4000" dirty="0"/>
          </a:p>
        </p:txBody>
      </p:sp>
      <p:sp>
        <p:nvSpPr>
          <p:cNvPr id="25" name="Ohnutý roh 24"/>
          <p:cNvSpPr/>
          <p:nvPr/>
        </p:nvSpPr>
        <p:spPr>
          <a:xfrm>
            <a:off x="1970553" y="5180767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4000" dirty="0"/>
          </a:p>
        </p:txBody>
      </p:sp>
      <p:sp>
        <p:nvSpPr>
          <p:cNvPr id="26" name="Ohnutý roh 25"/>
          <p:cNvSpPr/>
          <p:nvPr/>
        </p:nvSpPr>
        <p:spPr>
          <a:xfrm>
            <a:off x="1065555" y="518403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4000" dirty="0"/>
          </a:p>
        </p:txBody>
      </p:sp>
      <p:sp>
        <p:nvSpPr>
          <p:cNvPr id="27" name="Ohnutý roh 26"/>
          <p:cNvSpPr/>
          <p:nvPr/>
        </p:nvSpPr>
        <p:spPr>
          <a:xfrm>
            <a:off x="7598639" y="1632484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endParaRPr lang="cs-CZ" sz="4000" dirty="0"/>
          </a:p>
        </p:txBody>
      </p:sp>
      <p:sp>
        <p:nvSpPr>
          <p:cNvPr id="28" name="Ohnutý roh 27"/>
          <p:cNvSpPr/>
          <p:nvPr/>
        </p:nvSpPr>
        <p:spPr>
          <a:xfrm>
            <a:off x="6732240" y="1625703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endParaRPr lang="cs-CZ" sz="4000" dirty="0"/>
          </a:p>
        </p:txBody>
      </p:sp>
      <p:sp>
        <p:nvSpPr>
          <p:cNvPr id="29" name="Ohnutý roh 28"/>
          <p:cNvSpPr/>
          <p:nvPr/>
        </p:nvSpPr>
        <p:spPr>
          <a:xfrm>
            <a:off x="7598639" y="5180767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endParaRPr lang="cs-CZ" sz="4000" dirty="0"/>
          </a:p>
        </p:txBody>
      </p:sp>
      <p:sp>
        <p:nvSpPr>
          <p:cNvPr id="30" name="Ohnutý roh 29"/>
          <p:cNvSpPr/>
          <p:nvPr/>
        </p:nvSpPr>
        <p:spPr>
          <a:xfrm>
            <a:off x="7598639" y="331042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endParaRPr lang="cs-CZ" sz="3600" dirty="0"/>
          </a:p>
        </p:txBody>
      </p:sp>
      <p:sp>
        <p:nvSpPr>
          <p:cNvPr id="31" name="Ohnutý roh 30"/>
          <p:cNvSpPr/>
          <p:nvPr/>
        </p:nvSpPr>
        <p:spPr>
          <a:xfrm>
            <a:off x="6732240" y="518403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4000" dirty="0"/>
          </a:p>
        </p:txBody>
      </p:sp>
      <p:sp>
        <p:nvSpPr>
          <p:cNvPr id="32" name="Ohnutý roh 31"/>
          <p:cNvSpPr/>
          <p:nvPr/>
        </p:nvSpPr>
        <p:spPr>
          <a:xfrm>
            <a:off x="4819743" y="515719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endParaRPr lang="cs-CZ" sz="4000" dirty="0"/>
          </a:p>
        </p:txBody>
      </p:sp>
      <p:sp>
        <p:nvSpPr>
          <p:cNvPr id="33" name="Ohnutý roh 32"/>
          <p:cNvSpPr/>
          <p:nvPr/>
        </p:nvSpPr>
        <p:spPr>
          <a:xfrm>
            <a:off x="3923928" y="515719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4000" dirty="0"/>
          </a:p>
        </p:txBody>
      </p:sp>
      <p:sp>
        <p:nvSpPr>
          <p:cNvPr id="34" name="Ohnutý roh 33"/>
          <p:cNvSpPr/>
          <p:nvPr/>
        </p:nvSpPr>
        <p:spPr>
          <a:xfrm>
            <a:off x="6732240" y="331042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3600" dirty="0"/>
          </a:p>
        </p:txBody>
      </p:sp>
      <p:sp>
        <p:nvSpPr>
          <p:cNvPr id="35" name="Šipka doprava 34">
            <a:hlinkClick r:id="" action="ppaction://hlinkshowjump?jump=nextslide"/>
          </p:cNvPr>
          <p:cNvSpPr/>
          <p:nvPr/>
        </p:nvSpPr>
        <p:spPr>
          <a:xfrm>
            <a:off x="6751579" y="5971791"/>
            <a:ext cx="2060025" cy="764704"/>
          </a:xfrm>
          <a:prstGeom prst="right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HOTOVO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5764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184 -0.09815 C 0.16077 -0.09815 0.21684 -0.03982 0.21684 0.03194 C 0.21684 0.1037 0.16077 0.16227 0.09184 0.16227 C 0.02292 0.16227 -0.03316 0.1037 -0.03316 0.03194 C -0.03316 -0.03982 0.02292 -0.09815 0.09184 -0.09815 Z " pathEditMode="relative" rAng="0" ptsTypes="fffff">
                                      <p:cBhvr>
                                        <p:cTn id="12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3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52 -0.09375 C 0.06944 -0.09375 0.12552 -0.03773 0.12552 0.03125 C 0.12552 0.1 0.06944 0.15625 0.00052 0.15625 C -0.0684 0.15625 -0.12448 0.1 -0.12448 0.03125 C -0.12448 -0.03773 -0.0684 -0.09375 0.00052 -0.09375 Z " pathEditMode="relative" rAng="0" ptsTypes="fffff">
                                      <p:cBhvr>
                                        <p:cTn id="26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93 -0.10509 C 0.02899 -0.10509 0.08507 -0.05416 0.08507 0.00903 C 0.08507 0.07246 0.02899 0.12361 -0.03993 0.12361 C -0.10886 0.12361 -0.16493 0.07246 -0.16493 0.00903 C -0.16493 -0.05416 -0.10886 -0.10509 -0.03993 -0.10509 Z " pathEditMode="relative" rAng="0" ptsTypes="fffff">
                                      <p:cBhvr>
                                        <p:cTn id="40" dur="2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1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9844 -0.08009 L -0.23142 -0.04004 C -0.21736 -0.03102 -0.19635 -0.02616 -0.17448 -0.02616 C -0.14948 -0.02616 -0.12951 -0.03102 -0.11545 -0.04004 L -0.04844 -0.08009 " pathEditMode="relative" rAng="0" ptsTypes="FffFF">
                                      <p:cBhvr>
                                        <p:cTn id="54" dur="2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7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5139 -0.06875 L -0.18438 -0.02871 C -0.17032 -0.01968 -0.14931 -0.01482 -0.12743 -0.01482 C -0.10243 -0.01482 -0.08247 -0.01968 -0.06841 -0.02871 L -0.00139 -0.06875 " pathEditMode="relative" rAng="0" ptsTypes="FffFF">
                                      <p:cBhvr>
                                        <p:cTn id="68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969 -0.10034 C -0.02969 -0.06728 -0.00347 -0.04046 0.02847 -0.04046 C 0.06615 -0.04046 0.07969 -0.07028 0.08542 -0.08832 L 0.09132 -0.1126 C 0.09722 -0.13063 0.11163 -0.16046 0.15417 -0.16046 C 0.18142 -0.16046 0.2125 -0.13364 0.2125 -0.10034 C 0.2125 -0.06728 0.18142 -0.04046 0.15417 -0.04046 C 0.11163 -0.04046 0.09722 -0.07028 0.09132 -0.08832 L 0.08542 -0.1126 C 0.07969 -0.13063 0.06615 -0.16046 0.02847 -0.16046 C -0.00347 -0.16046 -0.02969 -0.13364 -0.02969 -0.10034 Z " pathEditMode="relative" rAng="0" ptsTypes="ffFffffFfff">
                                      <p:cBhvr>
                                        <p:cTn id="87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101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000"/>
                            </p:stCondLst>
                            <p:childTnLst>
                              <p:par>
                                <p:cTn id="89" presetID="18" presetClass="exit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9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781 -0.09745 C -0.05781 -0.06435 -0.0309 -0.0375 0.00209 -0.0375 C 0.04097 -0.0375 0.05504 -0.06736 0.06094 -0.08541 L 0.06702 -0.10949 C 0.07309 -0.12754 0.08802 -0.1574 0.13195 -0.1574 C 0.16007 -0.1574 0.19219 -0.13055 0.19219 -0.09745 C 0.19219 -0.06435 0.16007 -0.0375 0.13195 -0.0375 C 0.08802 -0.0375 0.07309 -0.06736 0.06702 -0.08541 L 0.06094 -0.10949 C 0.05504 -0.12754 0.04097 -0.1574 0.00209 -0.1574 C -0.0309 -0.1574 -0.05781 -0.13055 -0.05781 -0.09745 Z " pathEditMode="relative" rAng="0" ptsTypes="ffFffffFfff">
                                      <p:cBhvr>
                                        <p:cTn id="101" dur="2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00"/>
                            </p:stCondLst>
                            <p:childTnLst>
                              <p:par>
                                <p:cTn id="103" presetID="18" presetClass="exit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10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7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028 -0.0875 L -0.07326 -0.04745 C -0.0592 -0.03843 -0.03819 -0.03357 -0.01632 -0.03357 C 0.00868 -0.03357 0.02865 -0.03843 0.04271 -0.04745 L 0.10972 -0.0875 " pathEditMode="relative" rAng="0" ptsTypes="FffFF">
                                      <p:cBhvr>
                                        <p:cTn id="115" dur="20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733 -0.10127 C 0.08733 -0.06798 0.11441 -0.04116 0.1474 -0.04116 C 0.18629 -0.04116 0.20035 -0.07098 0.20625 -0.08902 L 0.21233 -0.1133 C 0.21841 -0.13133 0.23334 -0.16116 0.27726 -0.16116 C 0.30539 -0.16116 0.33733 -0.13434 0.33733 -0.10127 C 0.33733 -0.06798 0.30539 -0.04116 0.27726 -0.04116 C 0.23334 -0.04116 0.21841 -0.07098 0.21233 -0.08902 L 0.20625 -0.1133 C 0.20035 -0.13133 0.18629 -0.16116 0.1474 -0.16116 C 0.11441 -0.16116 0.08733 -0.13434 0.08733 -0.10127 Z " pathEditMode="relative" rAng="0" ptsTypes="ffFffffFfff">
                                      <p:cBhvr>
                                        <p:cTn id="129" dur="2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2000"/>
                            </p:stCondLst>
                            <p:childTnLst>
                              <p:par>
                                <p:cTn id="131" presetID="18" presetClass="exit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1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8" grpId="0" animBg="1"/>
      <p:bldP spid="19" grpId="0" animBg="1"/>
      <p:bldP spid="22" grpId="0" animBg="1"/>
      <p:bldP spid="23" grpId="0" animBg="1"/>
      <p:bldP spid="26" grpId="0" animBg="1"/>
      <p:bldP spid="28" grpId="0" animBg="1"/>
      <p:bldP spid="29" grpId="0" animBg="1"/>
      <p:bldP spid="30" grpId="0" animBg="1"/>
      <p:bldP spid="33" grpId="0" animBg="1"/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94" y="605292"/>
            <a:ext cx="8025713" cy="5353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1954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806489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Šlo ti to výtečně, </a:t>
            </a:r>
          </a:p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takže teď si připrav svůj sešit na český jazyk,</a:t>
            </a:r>
          </a:p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napiš dnešní datum</a:t>
            </a:r>
          </a:p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a pak napiš všechna procvičená slova do sešitu.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259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94" y="605292"/>
            <a:ext cx="8025713" cy="5353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56808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SKOŘÁ    KA</a:t>
            </a:r>
          </a:p>
          <a:p>
            <a:pPr algn="ctr"/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73307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HLÁ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3164995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HROMÁ </a:t>
            </a:r>
            <a:r>
              <a:rPr lang="cs-CZ" sz="3600" dirty="0" smtClean="0"/>
              <a:t>   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3600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973307" y="2358536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PAMPELI </a:t>
            </a:r>
            <a:r>
              <a:rPr lang="cs-CZ" sz="3600" dirty="0" smtClean="0"/>
              <a:t>   </a:t>
            </a:r>
            <a:r>
              <a:rPr lang="cs-CZ" sz="3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3600" dirty="0"/>
          </a:p>
          <a:p>
            <a:pPr algn="ctr"/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3164995" y="2375989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POMLÁ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356808" y="2358536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LO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KA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algn="ctr"/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83953" y="4158736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VYHLÁ    KA</a:t>
            </a:r>
          </a:p>
          <a:p>
            <a:pPr algn="ctr"/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3164995" y="4158736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RY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365775" y="4151273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SKLÁ </a:t>
            </a:r>
            <a:r>
              <a:rPr lang="cs-CZ" sz="4000" dirty="0" smtClean="0"/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17" name="Ohnutý roh 16"/>
          <p:cNvSpPr/>
          <p:nvPr/>
        </p:nvSpPr>
        <p:spPr>
          <a:xfrm>
            <a:off x="1065555" y="158384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hnutý roh 17"/>
          <p:cNvSpPr/>
          <p:nvPr/>
        </p:nvSpPr>
        <p:spPr>
          <a:xfrm>
            <a:off x="1979712" y="158384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hnutý roh 18"/>
          <p:cNvSpPr/>
          <p:nvPr/>
        </p:nvSpPr>
        <p:spPr>
          <a:xfrm>
            <a:off x="3923928" y="1632484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3600" dirty="0"/>
          </a:p>
        </p:txBody>
      </p:sp>
      <p:sp>
        <p:nvSpPr>
          <p:cNvPr id="20" name="Ohnutý roh 19"/>
          <p:cNvSpPr/>
          <p:nvPr/>
        </p:nvSpPr>
        <p:spPr>
          <a:xfrm>
            <a:off x="4860032" y="1625703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3600" dirty="0"/>
          </a:p>
        </p:txBody>
      </p:sp>
      <p:sp>
        <p:nvSpPr>
          <p:cNvPr id="21" name="Ohnutý roh 20"/>
          <p:cNvSpPr/>
          <p:nvPr/>
        </p:nvSpPr>
        <p:spPr>
          <a:xfrm>
            <a:off x="4861013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endParaRPr lang="cs-CZ" sz="4000" dirty="0"/>
          </a:p>
        </p:txBody>
      </p:sp>
      <p:sp>
        <p:nvSpPr>
          <p:cNvPr id="22" name="Ohnutý roh 21"/>
          <p:cNvSpPr/>
          <p:nvPr/>
        </p:nvSpPr>
        <p:spPr>
          <a:xfrm>
            <a:off x="3923928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endParaRPr lang="cs-CZ" sz="4000" dirty="0"/>
          </a:p>
        </p:txBody>
      </p:sp>
      <p:sp>
        <p:nvSpPr>
          <p:cNvPr id="23" name="Ohnutý roh 22"/>
          <p:cNvSpPr/>
          <p:nvPr/>
        </p:nvSpPr>
        <p:spPr>
          <a:xfrm>
            <a:off x="1074957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Ť</a:t>
            </a:r>
            <a:endParaRPr lang="cs-CZ" sz="4000" dirty="0"/>
          </a:p>
        </p:txBody>
      </p:sp>
      <p:sp>
        <p:nvSpPr>
          <p:cNvPr id="24" name="Ohnutý roh 23"/>
          <p:cNvSpPr/>
          <p:nvPr/>
        </p:nvSpPr>
        <p:spPr>
          <a:xfrm>
            <a:off x="1979712" y="325863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Ď</a:t>
            </a:r>
            <a:endParaRPr lang="cs-CZ" sz="4000" dirty="0"/>
          </a:p>
        </p:txBody>
      </p:sp>
      <p:sp>
        <p:nvSpPr>
          <p:cNvPr id="25" name="Ohnutý roh 24"/>
          <p:cNvSpPr/>
          <p:nvPr/>
        </p:nvSpPr>
        <p:spPr>
          <a:xfrm>
            <a:off x="1970553" y="5180767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4000" dirty="0"/>
          </a:p>
        </p:txBody>
      </p:sp>
      <p:sp>
        <p:nvSpPr>
          <p:cNvPr id="26" name="Ohnutý roh 25"/>
          <p:cNvSpPr/>
          <p:nvPr/>
        </p:nvSpPr>
        <p:spPr>
          <a:xfrm>
            <a:off x="1065555" y="518403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4000" dirty="0"/>
          </a:p>
        </p:txBody>
      </p:sp>
      <p:sp>
        <p:nvSpPr>
          <p:cNvPr id="27" name="Ohnutý roh 26"/>
          <p:cNvSpPr/>
          <p:nvPr/>
        </p:nvSpPr>
        <p:spPr>
          <a:xfrm>
            <a:off x="7598639" y="1632484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endParaRPr lang="cs-CZ" sz="4000" dirty="0"/>
          </a:p>
        </p:txBody>
      </p:sp>
      <p:sp>
        <p:nvSpPr>
          <p:cNvPr id="28" name="Ohnutý roh 27"/>
          <p:cNvSpPr/>
          <p:nvPr/>
        </p:nvSpPr>
        <p:spPr>
          <a:xfrm>
            <a:off x="6732240" y="1625703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endParaRPr lang="cs-CZ" sz="4000" dirty="0"/>
          </a:p>
        </p:txBody>
      </p:sp>
      <p:sp>
        <p:nvSpPr>
          <p:cNvPr id="29" name="Ohnutý roh 28"/>
          <p:cNvSpPr/>
          <p:nvPr/>
        </p:nvSpPr>
        <p:spPr>
          <a:xfrm>
            <a:off x="7598639" y="5180767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endParaRPr lang="cs-CZ" sz="4000" dirty="0"/>
          </a:p>
        </p:txBody>
      </p:sp>
      <p:sp>
        <p:nvSpPr>
          <p:cNvPr id="30" name="Ohnutý roh 29"/>
          <p:cNvSpPr/>
          <p:nvPr/>
        </p:nvSpPr>
        <p:spPr>
          <a:xfrm>
            <a:off x="7598639" y="331042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endParaRPr lang="cs-CZ" sz="3600" dirty="0"/>
          </a:p>
        </p:txBody>
      </p:sp>
      <p:sp>
        <p:nvSpPr>
          <p:cNvPr id="31" name="Ohnutý roh 30"/>
          <p:cNvSpPr/>
          <p:nvPr/>
        </p:nvSpPr>
        <p:spPr>
          <a:xfrm>
            <a:off x="6732240" y="518403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4000" dirty="0"/>
          </a:p>
        </p:txBody>
      </p:sp>
      <p:sp>
        <p:nvSpPr>
          <p:cNvPr id="32" name="Ohnutý roh 31"/>
          <p:cNvSpPr/>
          <p:nvPr/>
        </p:nvSpPr>
        <p:spPr>
          <a:xfrm>
            <a:off x="4819743" y="515719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endParaRPr lang="cs-CZ" sz="4000" dirty="0"/>
          </a:p>
        </p:txBody>
      </p:sp>
      <p:sp>
        <p:nvSpPr>
          <p:cNvPr id="33" name="Ohnutý roh 32"/>
          <p:cNvSpPr/>
          <p:nvPr/>
        </p:nvSpPr>
        <p:spPr>
          <a:xfrm>
            <a:off x="3923928" y="515719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4000" dirty="0"/>
          </a:p>
        </p:txBody>
      </p:sp>
      <p:sp>
        <p:nvSpPr>
          <p:cNvPr id="34" name="Ohnutý roh 33"/>
          <p:cNvSpPr/>
          <p:nvPr/>
        </p:nvSpPr>
        <p:spPr>
          <a:xfrm>
            <a:off x="6732240" y="331042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3600" dirty="0"/>
          </a:p>
        </p:txBody>
      </p:sp>
      <p:sp>
        <p:nvSpPr>
          <p:cNvPr id="35" name="Šipka doprava 34">
            <a:hlinkClick r:id="" action="ppaction://hlinkshowjump?jump=nextslide"/>
          </p:cNvPr>
          <p:cNvSpPr/>
          <p:nvPr/>
        </p:nvSpPr>
        <p:spPr>
          <a:xfrm>
            <a:off x="7180038" y="5805264"/>
            <a:ext cx="1612227" cy="792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chemeClr val="bg2">
                    <a:lumMod val="10000"/>
                  </a:schemeClr>
                </a:solidFill>
              </a:rPr>
              <a:t>HOTOVO</a:t>
            </a:r>
            <a:endParaRPr lang="cs-CZ" b="1" i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786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19675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b="0" dirty="0" smtClean="0">
                <a:solidFill>
                  <a:srgbClr val="7030A0"/>
                </a:solidFill>
                <a:latin typeface="Arial Black" pitchFamily="34" charset="0"/>
              </a:rPr>
              <a:t>SUPER,</a:t>
            </a:r>
            <a:br>
              <a:rPr lang="cs-CZ" sz="6000" b="0" dirty="0" smtClean="0">
                <a:solidFill>
                  <a:srgbClr val="7030A0"/>
                </a:solidFill>
                <a:latin typeface="Arial Black" pitchFamily="34" charset="0"/>
              </a:rPr>
            </a:br>
            <a:r>
              <a:rPr lang="cs-CZ" sz="6000" b="0" dirty="0" smtClean="0">
                <a:solidFill>
                  <a:srgbClr val="7030A0"/>
                </a:solidFill>
                <a:latin typeface="Arial Black" pitchFamily="34" charset="0"/>
              </a:rPr>
              <a:t>VÝBORNĚ  !!!</a:t>
            </a:r>
            <a:endParaRPr lang="cs-CZ" sz="6000" b="0" dirty="0">
              <a:solidFill>
                <a:srgbClr val="7030A0"/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3717032"/>
            <a:ext cx="7704856" cy="1752600"/>
          </a:xfrm>
        </p:spPr>
        <p:txBody>
          <a:bodyPr>
            <a:normAutofit fontScale="92500"/>
          </a:bodyPr>
          <a:lstStyle/>
          <a:p>
            <a:r>
              <a:rPr lang="cs-CZ" sz="7200" b="1" i="1" spc="-15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AHOJ NĚKDY PŘÍŠTĚ  !</a:t>
            </a:r>
            <a:endParaRPr lang="cs-CZ" sz="7200" b="1" i="1" spc="-15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77673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410</TotalTime>
  <Words>252</Words>
  <Application>Microsoft Office PowerPoint</Application>
  <PresentationFormat>Předvádění na obrazovce (4:3)</PresentationFormat>
  <Paragraphs>89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Carnival</vt:lpstr>
      <vt:lpstr>Prezentace aplikace PowerPoint</vt:lpstr>
      <vt:lpstr>Procvičujeme psaní souhlásek znělých a neznělých ve slovech</vt:lpstr>
      <vt:lpstr>JINAK SLYŠÍM  –  JINAK PÍŠU ???</vt:lpstr>
      <vt:lpstr>Prezentace aplikace PowerPoint</vt:lpstr>
      <vt:lpstr>Prezentace aplikace PowerPoint</vt:lpstr>
      <vt:lpstr>Prezentace aplikace PowerPoint</vt:lpstr>
      <vt:lpstr>Prezentace aplikace PowerPoint</vt:lpstr>
      <vt:lpstr>SUPER, VÝBORNĚ  !!!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Učíme se časové údaje na hodinách</dc:title>
  <dc:creator>učitel</dc:creator>
  <cp:lastModifiedBy>učitel</cp:lastModifiedBy>
  <cp:revision>51</cp:revision>
  <dcterms:created xsi:type="dcterms:W3CDTF">2012-02-02T20:17:27Z</dcterms:created>
  <dcterms:modified xsi:type="dcterms:W3CDTF">2012-08-13T21:51:46Z</dcterms:modified>
</cp:coreProperties>
</file>