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5" r:id="rId2"/>
    <p:sldId id="256" r:id="rId3"/>
    <p:sldId id="258" r:id="rId4"/>
    <p:sldId id="257" r:id="rId5"/>
    <p:sldId id="259" r:id="rId6"/>
    <p:sldId id="261" r:id="rId7"/>
    <p:sldId id="264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5" autoAdjust="0"/>
    <p:restoredTop sz="94614" autoAdjust="0"/>
  </p:normalViewPr>
  <p:slideViewPr>
    <p:cSldViewPr>
      <p:cViewPr varScale="1">
        <p:scale>
          <a:sx n="49" d="100"/>
          <a:sy n="49" d="100"/>
        </p:scale>
        <p:origin x="-1210" y="-6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756AD1-BF94-44CF-9A4D-5B42FBB9FE5B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C8A6F4-AFFF-4DBB-82B6-79204BE4C9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220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286000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VY_32_INOVACE_35_CJ_ </a:t>
            </a:r>
            <a:r>
              <a:rPr lang="cs-CZ" b="1" dirty="0">
                <a:latin typeface="Calibri" pitchFamily="34" charset="0"/>
              </a:rPr>
              <a:t>2</a:t>
            </a: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1566633"/>
              </p:ext>
            </p:extLst>
          </p:nvPr>
        </p:nvGraphicFramePr>
        <p:xfrm>
          <a:off x="1489868" y="2789238"/>
          <a:ext cx="6208713" cy="3384234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Leden - únor 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 a jazykové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Český jazyk a literatura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Jazyková výchova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Výslovnost a psaní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souhlásek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uvnitř slov - spodoba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doplňování souhlásek do slov, po správném určení hlásky či písmena do slova se odkrývá utajený obrázek. Po procvičení následuje přepis s doplňováním  do vlastních sešitů.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12942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14:prism isInverted="1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772816"/>
            <a:ext cx="7772400" cy="1470025"/>
          </a:xfrm>
        </p:spPr>
        <p:txBody>
          <a:bodyPr>
            <a:noAutofit/>
          </a:bodyPr>
          <a:lstStyle/>
          <a:p>
            <a:r>
              <a:rPr lang="cs-CZ" sz="6000" b="1" dirty="0" smtClean="0"/>
              <a:t>Procvičujeme psaní souhlásek znělých a neznělých ve slovech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4581128"/>
            <a:ext cx="6400800" cy="1752600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ČESKÝ JAZYK  2. a 3.ročník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0417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14:prism isInverted="1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8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8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8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8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1371600" y="3644900"/>
            <a:ext cx="7772400" cy="1470025"/>
          </a:xfrm>
        </p:spPr>
        <p:txBody>
          <a:bodyPr>
            <a:noAutofit/>
          </a:bodyPr>
          <a:lstStyle/>
          <a:p>
            <a:r>
              <a:rPr lang="cs-CZ" sz="6600" b="1" i="1" dirty="0" smtClean="0">
                <a:solidFill>
                  <a:srgbClr val="00B050"/>
                </a:solidFill>
              </a:rPr>
              <a:t>JINAK SLYŠÍM </a:t>
            </a:r>
            <a:br>
              <a:rPr lang="cs-CZ" sz="6600" b="1" i="1" dirty="0" smtClean="0">
                <a:solidFill>
                  <a:srgbClr val="00B050"/>
                </a:solidFill>
              </a:rPr>
            </a:br>
            <a:r>
              <a:rPr lang="cs-CZ" sz="6600" b="1" i="1" dirty="0" smtClean="0">
                <a:solidFill>
                  <a:srgbClr val="00B050"/>
                </a:solidFill>
              </a:rPr>
              <a:t>– </a:t>
            </a:r>
            <a:br>
              <a:rPr lang="cs-CZ" sz="6600" b="1" i="1" dirty="0" smtClean="0">
                <a:solidFill>
                  <a:srgbClr val="00B050"/>
                </a:solidFill>
              </a:rPr>
            </a:br>
            <a:r>
              <a:rPr lang="cs-CZ" sz="6600" b="1" i="1" dirty="0" smtClean="0">
                <a:solidFill>
                  <a:srgbClr val="00B050"/>
                </a:solidFill>
              </a:rPr>
              <a:t>JINAK PÍŠU ???</a:t>
            </a:r>
            <a:endParaRPr lang="cs-CZ" sz="6600" b="1" i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7086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prism isInverted="1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413" y="610046"/>
            <a:ext cx="8173476" cy="5297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56808" y="575789"/>
            <a:ext cx="2808312" cy="1800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ŠI    KA</a:t>
            </a:r>
          </a:p>
          <a:p>
            <a:pPr algn="ctr"/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973307" y="575789"/>
            <a:ext cx="2808312" cy="1800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OBRÁ </a:t>
            </a:r>
            <a:r>
              <a:rPr lang="cs-CZ" sz="4000" dirty="0" smtClean="0"/>
              <a:t>  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KY</a:t>
            </a:r>
            <a:endParaRPr lang="cs-CZ" sz="4000" dirty="0" smtClean="0"/>
          </a:p>
          <a:p>
            <a:pPr algn="ctr"/>
            <a:endParaRPr lang="cs-CZ" sz="4000" dirty="0"/>
          </a:p>
        </p:txBody>
      </p:sp>
      <p:sp>
        <p:nvSpPr>
          <p:cNvPr id="3" name="Obdélník 2"/>
          <p:cNvSpPr/>
          <p:nvPr/>
        </p:nvSpPr>
        <p:spPr>
          <a:xfrm>
            <a:off x="3164995" y="575789"/>
            <a:ext cx="2808312" cy="1800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HÁ </a:t>
            </a:r>
            <a:r>
              <a:rPr lang="cs-CZ" sz="4000" dirty="0" smtClean="0"/>
              <a:t>  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KA</a:t>
            </a:r>
            <a:endParaRPr lang="cs-CZ" sz="4000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973307" y="2358536"/>
            <a:ext cx="2808312" cy="18002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LÁ </a:t>
            </a:r>
            <a:r>
              <a:rPr lang="cs-CZ" sz="4000" dirty="0" smtClean="0"/>
              <a:t>   </a:t>
            </a:r>
            <a:r>
              <a:rPr lang="cs-CZ" sz="4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KA</a:t>
            </a:r>
            <a:endParaRPr lang="cs-CZ" sz="4000" dirty="0"/>
          </a:p>
          <a:p>
            <a:pPr algn="ctr"/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3164995" y="2375989"/>
            <a:ext cx="2808312" cy="18002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BORŮ </a:t>
            </a:r>
            <a:r>
              <a:rPr lang="cs-CZ" sz="4000" dirty="0" smtClean="0"/>
              <a:t>  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KY</a:t>
            </a:r>
            <a:endParaRPr lang="cs-CZ" sz="4000" dirty="0" smtClean="0"/>
          </a:p>
          <a:p>
            <a:pPr algn="ctr"/>
            <a:endParaRPr lang="cs-CZ" sz="4000" dirty="0"/>
          </a:p>
        </p:txBody>
      </p:sp>
      <p:sp>
        <p:nvSpPr>
          <p:cNvPr id="7" name="Obdélník 6"/>
          <p:cNvSpPr/>
          <p:nvPr/>
        </p:nvSpPr>
        <p:spPr>
          <a:xfrm>
            <a:off x="356808" y="2358536"/>
            <a:ext cx="2808312" cy="18002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ROU    KY</a:t>
            </a:r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algn="ctr"/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983953" y="4158736"/>
            <a:ext cx="2808312" cy="1800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HRÁ    KY</a:t>
            </a:r>
          </a:p>
          <a:p>
            <a:pPr algn="ctr"/>
            <a:endParaRPr lang="cs-CZ" sz="4000" dirty="0"/>
          </a:p>
        </p:txBody>
      </p:sp>
      <p:sp>
        <p:nvSpPr>
          <p:cNvPr id="9" name="Obdélník 8"/>
          <p:cNvSpPr/>
          <p:nvPr/>
        </p:nvSpPr>
        <p:spPr>
          <a:xfrm>
            <a:off x="3164995" y="4158736"/>
            <a:ext cx="2808312" cy="1800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HŘÍ </a:t>
            </a:r>
            <a:r>
              <a:rPr lang="cs-CZ" sz="4000" dirty="0" smtClean="0"/>
              <a:t>  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KY</a:t>
            </a:r>
            <a:endParaRPr lang="cs-CZ" sz="4000" dirty="0" smtClean="0"/>
          </a:p>
          <a:p>
            <a:pPr algn="ctr"/>
            <a:endParaRPr lang="cs-CZ" sz="4000" dirty="0"/>
          </a:p>
        </p:txBody>
      </p:sp>
      <p:sp>
        <p:nvSpPr>
          <p:cNvPr id="10" name="Obdélník 9"/>
          <p:cNvSpPr/>
          <p:nvPr/>
        </p:nvSpPr>
        <p:spPr>
          <a:xfrm>
            <a:off x="365775" y="4151273"/>
            <a:ext cx="2808312" cy="1800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ŽÁRO </a:t>
            </a:r>
            <a:r>
              <a:rPr lang="cs-CZ" sz="4000" dirty="0" smtClean="0"/>
              <a:t>  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KA</a:t>
            </a:r>
            <a:endParaRPr lang="cs-CZ" sz="4000" dirty="0" smtClean="0"/>
          </a:p>
          <a:p>
            <a:pPr algn="ctr"/>
            <a:endParaRPr lang="cs-CZ" sz="4000" dirty="0"/>
          </a:p>
        </p:txBody>
      </p:sp>
      <p:sp>
        <p:nvSpPr>
          <p:cNvPr id="17" name="Ohnutý roh 16"/>
          <p:cNvSpPr/>
          <p:nvPr/>
        </p:nvSpPr>
        <p:spPr>
          <a:xfrm>
            <a:off x="1065555" y="1583846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hnutý roh 17"/>
          <p:cNvSpPr/>
          <p:nvPr/>
        </p:nvSpPr>
        <p:spPr>
          <a:xfrm>
            <a:off x="1979712" y="1583846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hnutý roh 18"/>
          <p:cNvSpPr/>
          <p:nvPr/>
        </p:nvSpPr>
        <p:spPr>
          <a:xfrm>
            <a:off x="3923928" y="1632484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endParaRPr lang="cs-CZ" sz="4000" dirty="0"/>
          </a:p>
        </p:txBody>
      </p:sp>
      <p:sp>
        <p:nvSpPr>
          <p:cNvPr id="20" name="Ohnutý roh 19"/>
          <p:cNvSpPr/>
          <p:nvPr/>
        </p:nvSpPr>
        <p:spPr>
          <a:xfrm>
            <a:off x="4860032" y="1625703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endParaRPr lang="cs-CZ" sz="4000" dirty="0"/>
          </a:p>
        </p:txBody>
      </p:sp>
      <p:sp>
        <p:nvSpPr>
          <p:cNvPr id="21" name="Ohnutý roh 20"/>
          <p:cNvSpPr/>
          <p:nvPr/>
        </p:nvSpPr>
        <p:spPr>
          <a:xfrm>
            <a:off x="4861013" y="325450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endParaRPr lang="cs-CZ" sz="4000" dirty="0"/>
          </a:p>
        </p:txBody>
      </p:sp>
      <p:sp>
        <p:nvSpPr>
          <p:cNvPr id="22" name="Ohnutý roh 21"/>
          <p:cNvSpPr/>
          <p:nvPr/>
        </p:nvSpPr>
        <p:spPr>
          <a:xfrm>
            <a:off x="3923928" y="325450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</a:t>
            </a:r>
            <a:endParaRPr lang="cs-CZ" sz="4000" dirty="0"/>
          </a:p>
        </p:txBody>
      </p:sp>
      <p:sp>
        <p:nvSpPr>
          <p:cNvPr id="23" name="Ohnutý roh 22"/>
          <p:cNvSpPr/>
          <p:nvPr/>
        </p:nvSpPr>
        <p:spPr>
          <a:xfrm>
            <a:off x="1074957" y="325450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  <a:endParaRPr lang="cs-CZ" sz="4000" dirty="0"/>
          </a:p>
        </p:txBody>
      </p:sp>
      <p:sp>
        <p:nvSpPr>
          <p:cNvPr id="24" name="Ohnutý roh 23"/>
          <p:cNvSpPr/>
          <p:nvPr/>
        </p:nvSpPr>
        <p:spPr>
          <a:xfrm>
            <a:off x="1979712" y="3258636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  <a:endParaRPr lang="cs-CZ" sz="4000" dirty="0"/>
          </a:p>
        </p:txBody>
      </p:sp>
      <p:sp>
        <p:nvSpPr>
          <p:cNvPr id="25" name="Ohnutý roh 24"/>
          <p:cNvSpPr/>
          <p:nvPr/>
        </p:nvSpPr>
        <p:spPr>
          <a:xfrm>
            <a:off x="1970553" y="5180767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endParaRPr lang="cs-CZ" sz="4000" dirty="0"/>
          </a:p>
        </p:txBody>
      </p:sp>
      <p:sp>
        <p:nvSpPr>
          <p:cNvPr id="26" name="Ohnutý roh 25"/>
          <p:cNvSpPr/>
          <p:nvPr/>
        </p:nvSpPr>
        <p:spPr>
          <a:xfrm>
            <a:off x="1065555" y="5184030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</a:t>
            </a:r>
            <a:endParaRPr lang="cs-CZ" sz="4000" dirty="0"/>
          </a:p>
        </p:txBody>
      </p:sp>
      <p:sp>
        <p:nvSpPr>
          <p:cNvPr id="27" name="Ohnutý roh 26"/>
          <p:cNvSpPr/>
          <p:nvPr/>
        </p:nvSpPr>
        <p:spPr>
          <a:xfrm>
            <a:off x="7598639" y="1632484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endParaRPr lang="cs-CZ" sz="4000" dirty="0"/>
          </a:p>
        </p:txBody>
      </p:sp>
      <p:sp>
        <p:nvSpPr>
          <p:cNvPr id="28" name="Ohnutý roh 27"/>
          <p:cNvSpPr/>
          <p:nvPr/>
        </p:nvSpPr>
        <p:spPr>
          <a:xfrm>
            <a:off x="6732240" y="1625703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endParaRPr lang="cs-CZ" sz="4000" dirty="0"/>
          </a:p>
        </p:txBody>
      </p:sp>
      <p:sp>
        <p:nvSpPr>
          <p:cNvPr id="29" name="Ohnutý roh 28"/>
          <p:cNvSpPr/>
          <p:nvPr/>
        </p:nvSpPr>
        <p:spPr>
          <a:xfrm>
            <a:off x="7598639" y="5180767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  <a:endParaRPr lang="cs-CZ" sz="4000" dirty="0"/>
          </a:p>
        </p:txBody>
      </p:sp>
      <p:sp>
        <p:nvSpPr>
          <p:cNvPr id="30" name="Ohnutý roh 29"/>
          <p:cNvSpPr/>
          <p:nvPr/>
        </p:nvSpPr>
        <p:spPr>
          <a:xfrm>
            <a:off x="7598639" y="3310420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endParaRPr lang="cs-CZ" sz="4000" dirty="0"/>
          </a:p>
        </p:txBody>
      </p:sp>
      <p:sp>
        <p:nvSpPr>
          <p:cNvPr id="31" name="Ohnutý roh 30"/>
          <p:cNvSpPr/>
          <p:nvPr/>
        </p:nvSpPr>
        <p:spPr>
          <a:xfrm>
            <a:off x="6732240" y="5184030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  <a:endParaRPr lang="cs-CZ" sz="4000" dirty="0"/>
          </a:p>
        </p:txBody>
      </p:sp>
      <p:sp>
        <p:nvSpPr>
          <p:cNvPr id="32" name="Ohnutý roh 31"/>
          <p:cNvSpPr/>
          <p:nvPr/>
        </p:nvSpPr>
        <p:spPr>
          <a:xfrm>
            <a:off x="4819743" y="515719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endParaRPr lang="cs-CZ" sz="4000" dirty="0"/>
          </a:p>
        </p:txBody>
      </p:sp>
      <p:sp>
        <p:nvSpPr>
          <p:cNvPr id="33" name="Ohnutý roh 32"/>
          <p:cNvSpPr/>
          <p:nvPr/>
        </p:nvSpPr>
        <p:spPr>
          <a:xfrm>
            <a:off x="3923928" y="515719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endParaRPr lang="cs-CZ" sz="4000" dirty="0"/>
          </a:p>
        </p:txBody>
      </p:sp>
      <p:sp>
        <p:nvSpPr>
          <p:cNvPr id="34" name="Ohnutý roh 33"/>
          <p:cNvSpPr/>
          <p:nvPr/>
        </p:nvSpPr>
        <p:spPr>
          <a:xfrm>
            <a:off x="6732240" y="3310420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endParaRPr lang="cs-CZ" sz="4000" dirty="0"/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7598639" y="6093296"/>
            <a:ext cx="1141950" cy="494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5764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prism isInverted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785 -0.09074 C 0.03785 -0.05764 0.06493 -0.03079 0.09792 -0.03079 C 0.13681 -0.03079 0.15087 -0.06065 0.15677 -0.07871 L 0.16285 -0.10278 C 0.16893 -0.12083 0.18386 -0.1507 0.22778 -0.1507 C 0.25591 -0.1507 0.28785 -0.12384 0.28785 -0.09074 C 0.28785 -0.05764 0.25591 -0.03079 0.22778 -0.03079 C 0.18386 -0.03079 0.16893 -0.06065 0.16285 -0.07871 L 0.15677 -0.10278 C 0.15087 -0.12083 0.13681 -0.1507 0.09792 -0.1507 C 0.06493 -0.1507 0.03785 -0.12384 0.03785 -0.09074 Z " pathEditMode="relative" rAng="0" ptsTypes="ffFffffFfff">
                                      <p:cBhvr>
                                        <p:cTn id="14" dur="2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1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434 -0.09676 C -0.05434 -0.06366 -0.02725 -0.03681 0.00573 -0.03681 C 0.04462 -0.03681 0.05868 -0.06667 0.06459 -0.08473 L 0.07066 -0.1088 C 0.07674 -0.12685 0.09167 -0.15672 0.13559 -0.15672 C 0.16372 -0.15672 0.19566 -0.12986 0.19566 -0.09676 C 0.19566 -0.06366 0.16372 -0.03681 0.13559 -0.03681 C 0.09167 -0.03681 0.07674 -0.06667 0.07066 -0.08473 L 0.06459 -0.1088 C 0.05868 -0.12685 0.04462 -0.15672 0.00573 -0.15672 C -0.02725 -0.15672 -0.05434 -0.12986 -0.05434 -0.09676 Z " pathEditMode="relative" rAng="0" ptsTypes="ffFffffFfff">
                                      <p:cBhvr>
                                        <p:cTn id="28" dur="2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1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28 -0.09768 C -0.01528 -0.06458 0.0118 -0.03773 0.04479 -0.03773 C 0.08368 -0.03773 0.09774 -0.06759 0.10364 -0.08565 L 0.10972 -0.10972 C 0.11579 -0.12777 0.13072 -0.15764 0.17465 -0.15764 C 0.20277 -0.15764 0.23472 -0.13078 0.23472 -0.09768 C 0.23472 -0.06458 0.20277 -0.03773 0.17465 -0.03773 C 0.13072 -0.03773 0.11579 -0.06759 0.10972 -0.08565 L 0.10364 -0.10972 C 0.09774 -0.12777 0.08368 -0.15764 0.04479 -0.15764 C 0.0118 -0.15764 -0.01528 -0.13078 -0.01528 -0.09768 Z " pathEditMode="relative" rAng="0" ptsTypes="ffFffffFfff">
                                      <p:cBhvr>
                                        <p:cTn id="42" dur="2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21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493 -0.07245 C -0.01493 -0.03935 0.00955 -0.0125 0.03976 -0.0125 C 0.07535 -0.0125 0.08785 -0.04236 0.09341 -0.06042 L 0.09913 -0.08449 C 0.10486 -0.10254 0.11806 -0.13241 0.15816 -0.13241 C 0.1842 -0.13241 0.21424 -0.10555 0.21424 -0.07245 C 0.21424 -0.03935 0.1842 -0.0125 0.15816 -0.0125 C 0.11806 -0.0125 0.10486 -0.04236 0.09913 -0.06042 L 0.09341 -0.08449 C 0.08785 -0.10254 0.07535 -0.13241 0.03976 -0.13241 C 0.00955 -0.13241 -0.01493 -0.10555 -0.01493 -0.07245 Z " pathEditMode="relative" rAng="0" ptsTypes="ffFffffFfff">
                                      <p:cBhvr>
                                        <p:cTn id="56" dur="2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5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000"/>
                            </p:stCondLst>
                            <p:childTnLst>
                              <p:par>
                                <p:cTn id="58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292 -0.07338 C -0.02292 -0.04074 0.00121 -0.01412 0.03125 -0.01412 C 0.06666 -0.01412 0.07951 -0.04398 0.08507 -0.06158 L 0.09045 -0.08519 C 0.09583 -0.10301 0.10937 -0.13172 0.1493 -0.13172 C 0.175 -0.13172 0.20486 -0.10579 0.20486 -0.07338 C 0.20486 -0.04074 0.175 -0.01412 0.1493 -0.01412 C 0.10937 -0.01412 0.09583 -0.04398 0.09045 -0.06158 L 0.08507 -0.08519 C 0.07951 -0.10301 0.06666 -0.13172 0.03125 -0.13172 C 0.00121 -0.13172 -0.02292 -0.10579 -0.02292 -0.07338 Z " pathEditMode="relative" rAng="0" ptsTypes="ffFffffFfff">
                                      <p:cBhvr>
                                        <p:cTn id="70" dur="2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389" y="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"/>
                            </p:stCondLst>
                            <p:childTnLst>
                              <p:par>
                                <p:cTn id="72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389 -0.10046 C -0.01389 -0.06759 0.01146 -0.04074 0.04219 -0.04074 C 0.07865 -0.04074 0.09184 -0.0706 0.0974 -0.08865 L 0.10313 -0.11273 C 0.10868 -0.13078 0.12274 -0.16064 0.16389 -0.16064 C 0.1901 -0.16064 0.22031 -0.13379 0.22031 -0.10046 C 0.22031 -0.06759 0.1901 -0.04074 0.16389 -0.04074 C 0.12274 -0.04074 0.10868 -0.0706 0.10313 -0.08865 L 0.0974 -0.11273 C 0.09184 -0.13078 0.07865 -0.16064 0.04219 -0.16064 C 0.01146 -0.16064 -0.01389 -0.13379 -0.01389 -0.10046 Z " pathEditMode="relative" rAng="0" ptsTypes="ffFffffFfff">
                                      <p:cBhvr>
                                        <p:cTn id="89" dur="2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701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000"/>
                            </p:stCondLst>
                            <p:childTnLst>
                              <p:par>
                                <p:cTn id="91" presetID="18" presetClass="exit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9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201 -0.08935 C -0.04201 -0.05162 -0.01528 -0.02083 0.01771 -0.02083 C 0.0566 -0.02083 0.07066 -0.05509 0.07657 -0.07569 L 0.08264 -0.10301 C 0.08872 -0.12361 0.10365 -0.1574 0.14757 -0.1574 C 0.1757 -0.1574 0.20799 -0.12708 0.20799 -0.08935 C 0.20799 -0.05162 0.1757 -0.02083 0.14757 -0.02083 C 0.10365 -0.02083 0.08872 -0.05509 0.08264 -0.07569 L 0.07657 -0.10301 C 0.07066 -0.12361 0.0566 -0.1574 0.01771 -0.1574 C -0.01528 -0.1574 -0.04201 -0.12708 -0.04201 -0.08935 Z " pathEditMode="relative" rAng="0" ptsTypes="ffFffffFfff">
                                      <p:cBhvr>
                                        <p:cTn id="103" dur="2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000"/>
                            </p:stCondLst>
                            <p:childTnLst>
                              <p:par>
                                <p:cTn id="105" presetID="18" presetClass="exit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10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011 -0.09051 C 0.04011 -0.05741 0.06546 -0.03056 0.09636 -0.03056 C 0.13282 -0.03056 0.14584 -0.06042 0.15139 -0.07847 L 0.15712 -0.10255 C 0.16285 -0.1206 0.17674 -0.15046 0.21789 -0.15046 C 0.24427 -0.15046 0.27448 -0.12361 0.27448 -0.09051 C 0.27448 -0.05741 0.24427 -0.03056 0.21789 -0.03056 C 0.17674 -0.03056 0.16285 -0.06042 0.15712 -0.07847 L 0.15139 -0.10255 C 0.14584 -0.1206 0.13282 -0.15046 0.09636 -0.15046 C 0.06546 -0.15046 0.04011 -0.12361 0.04011 -0.09051 Z " pathEditMode="relative" rAng="0" ptsTypes="ffFffffFfff">
                                      <p:cBhvr>
                                        <p:cTn id="117" dur="20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719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1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372 -0.09607 C 0.06372 -0.06019 0.0908 -0.03079 0.12379 -0.03079 C 0.16268 -0.03079 0.17674 -0.06343 0.18264 -0.0831 L 0.18872 -0.10926 C 0.1948 -0.12894 0.20973 -0.16134 0.25365 -0.16134 C 0.28177 -0.16134 0.31372 -0.13218 0.31372 -0.09607 C 0.31372 -0.06019 0.28177 -0.03079 0.25365 -0.03079 C 0.20973 -0.03079 0.1948 -0.06343 0.18872 -0.0831 L 0.18264 -0.10926 C 0.17674 -0.12894 0.16268 -0.16134 0.12379 -0.16134 C 0.0908 -0.16134 0.06372 -0.13218 0.06372 -0.09607 Z " pathEditMode="relative" rAng="0" ptsTypes="ffFffffFfff">
                                      <p:cBhvr>
                                        <p:cTn id="131" dur="20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3" presetID="18" presetClass="exit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1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5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7" fill="hold">
                      <p:stCondLst>
                        <p:cond delay="0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9" dur="4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4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4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8" grpId="0" animBg="1"/>
      <p:bldP spid="19" grpId="0" animBg="1"/>
      <p:bldP spid="22" grpId="0" animBg="1"/>
      <p:bldP spid="23" grpId="0" animBg="1"/>
      <p:bldP spid="26" grpId="0" animBg="1"/>
      <p:bldP spid="28" grpId="0" animBg="1"/>
      <p:bldP spid="29" grpId="0" animBg="1"/>
      <p:bldP spid="30" grpId="0" animBg="1"/>
      <p:bldP spid="33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413" y="610046"/>
            <a:ext cx="8173476" cy="5297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1954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08720"/>
            <a:ext cx="806489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2">
                    <a:lumMod val="10000"/>
                  </a:schemeClr>
                </a:solidFill>
              </a:rPr>
              <a:t>Šlo ti to výtečně, </a:t>
            </a:r>
          </a:p>
          <a:p>
            <a:r>
              <a:rPr lang="cs-CZ" sz="5400" b="1" dirty="0" smtClean="0">
                <a:solidFill>
                  <a:schemeClr val="bg2">
                    <a:lumMod val="10000"/>
                  </a:schemeClr>
                </a:solidFill>
              </a:rPr>
              <a:t>takže teď si připrav svůj sešit na český jazyk,</a:t>
            </a:r>
          </a:p>
          <a:p>
            <a:r>
              <a:rPr lang="cs-CZ" sz="5400" b="1" dirty="0" smtClean="0">
                <a:solidFill>
                  <a:schemeClr val="bg2">
                    <a:lumMod val="10000"/>
                  </a:schemeClr>
                </a:solidFill>
              </a:rPr>
              <a:t>napiš dnešní datum</a:t>
            </a:r>
          </a:p>
          <a:p>
            <a:r>
              <a:rPr lang="cs-CZ" sz="5400" b="1" dirty="0" smtClean="0">
                <a:solidFill>
                  <a:schemeClr val="bg2">
                    <a:lumMod val="10000"/>
                  </a:schemeClr>
                </a:solidFill>
              </a:rPr>
              <a:t>a pak napiš všechna procvičená slova do sešitu.</a:t>
            </a:r>
            <a:endParaRPr lang="cs-CZ" sz="54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957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413" y="610046"/>
            <a:ext cx="8173476" cy="5297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56808" y="575789"/>
            <a:ext cx="2808312" cy="1800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ŠI    KA</a:t>
            </a:r>
          </a:p>
          <a:p>
            <a:pPr algn="ctr"/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973307" y="575789"/>
            <a:ext cx="2808312" cy="1800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OBRÁ </a:t>
            </a:r>
            <a:r>
              <a:rPr lang="cs-CZ" sz="4000" dirty="0" smtClean="0"/>
              <a:t>  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KY</a:t>
            </a:r>
            <a:endParaRPr lang="cs-CZ" sz="4000" dirty="0" smtClean="0"/>
          </a:p>
          <a:p>
            <a:pPr algn="ctr"/>
            <a:endParaRPr lang="cs-CZ" sz="4000" dirty="0"/>
          </a:p>
        </p:txBody>
      </p:sp>
      <p:sp>
        <p:nvSpPr>
          <p:cNvPr id="3" name="Obdélník 2"/>
          <p:cNvSpPr/>
          <p:nvPr/>
        </p:nvSpPr>
        <p:spPr>
          <a:xfrm>
            <a:off x="3164995" y="575789"/>
            <a:ext cx="2808312" cy="1800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HÁ </a:t>
            </a:r>
            <a:r>
              <a:rPr lang="cs-CZ" sz="4000" dirty="0" smtClean="0"/>
              <a:t>  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KA</a:t>
            </a:r>
            <a:endParaRPr lang="cs-CZ" sz="4000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973307" y="2358536"/>
            <a:ext cx="2808312" cy="18002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LÁ </a:t>
            </a:r>
            <a:r>
              <a:rPr lang="cs-CZ" sz="4000" dirty="0" smtClean="0"/>
              <a:t>   </a:t>
            </a:r>
            <a:r>
              <a:rPr lang="cs-CZ" sz="4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KA</a:t>
            </a:r>
            <a:endParaRPr lang="cs-CZ" sz="4000" dirty="0"/>
          </a:p>
          <a:p>
            <a:pPr algn="ctr"/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3164995" y="2375989"/>
            <a:ext cx="2808312" cy="18002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BORŮ </a:t>
            </a:r>
            <a:r>
              <a:rPr lang="cs-CZ" sz="4000" dirty="0" smtClean="0"/>
              <a:t>  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KY</a:t>
            </a:r>
            <a:endParaRPr lang="cs-CZ" sz="4000" dirty="0" smtClean="0"/>
          </a:p>
          <a:p>
            <a:pPr algn="ctr"/>
            <a:endParaRPr lang="cs-CZ" sz="4000" dirty="0"/>
          </a:p>
        </p:txBody>
      </p:sp>
      <p:sp>
        <p:nvSpPr>
          <p:cNvPr id="7" name="Obdélník 6"/>
          <p:cNvSpPr/>
          <p:nvPr/>
        </p:nvSpPr>
        <p:spPr>
          <a:xfrm>
            <a:off x="356808" y="2358536"/>
            <a:ext cx="2808312" cy="18002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ROU    KY</a:t>
            </a:r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algn="ctr"/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983953" y="4158736"/>
            <a:ext cx="2808312" cy="1800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HRÁ    KY</a:t>
            </a:r>
          </a:p>
          <a:p>
            <a:pPr algn="ctr"/>
            <a:endParaRPr lang="cs-CZ" sz="4000" dirty="0"/>
          </a:p>
        </p:txBody>
      </p:sp>
      <p:sp>
        <p:nvSpPr>
          <p:cNvPr id="9" name="Obdélník 8"/>
          <p:cNvSpPr/>
          <p:nvPr/>
        </p:nvSpPr>
        <p:spPr>
          <a:xfrm>
            <a:off x="3164995" y="4158736"/>
            <a:ext cx="2808312" cy="1800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HŘÍ </a:t>
            </a:r>
            <a:r>
              <a:rPr lang="cs-CZ" sz="4000" dirty="0" smtClean="0"/>
              <a:t>  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KY</a:t>
            </a:r>
            <a:endParaRPr lang="cs-CZ" sz="4000" dirty="0" smtClean="0"/>
          </a:p>
          <a:p>
            <a:pPr algn="ctr"/>
            <a:endParaRPr lang="cs-CZ" sz="4000" dirty="0"/>
          </a:p>
        </p:txBody>
      </p:sp>
      <p:sp>
        <p:nvSpPr>
          <p:cNvPr id="10" name="Obdélník 9"/>
          <p:cNvSpPr/>
          <p:nvPr/>
        </p:nvSpPr>
        <p:spPr>
          <a:xfrm>
            <a:off x="365775" y="4151273"/>
            <a:ext cx="2808312" cy="1800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ŽÁRO </a:t>
            </a:r>
            <a:r>
              <a:rPr lang="cs-CZ" sz="4000" dirty="0" smtClean="0"/>
              <a:t>  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KA</a:t>
            </a:r>
            <a:endParaRPr lang="cs-CZ" sz="4000" dirty="0" smtClean="0"/>
          </a:p>
          <a:p>
            <a:pPr algn="ctr"/>
            <a:endParaRPr lang="cs-CZ" sz="4000" dirty="0"/>
          </a:p>
        </p:txBody>
      </p:sp>
      <p:sp>
        <p:nvSpPr>
          <p:cNvPr id="17" name="Ohnutý roh 16"/>
          <p:cNvSpPr/>
          <p:nvPr/>
        </p:nvSpPr>
        <p:spPr>
          <a:xfrm>
            <a:off x="1065555" y="1583846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hnutý roh 17"/>
          <p:cNvSpPr/>
          <p:nvPr/>
        </p:nvSpPr>
        <p:spPr>
          <a:xfrm>
            <a:off x="1979712" y="1583846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hnutý roh 18"/>
          <p:cNvSpPr/>
          <p:nvPr/>
        </p:nvSpPr>
        <p:spPr>
          <a:xfrm>
            <a:off x="3923928" y="1632484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endParaRPr lang="cs-CZ" sz="4000" dirty="0"/>
          </a:p>
        </p:txBody>
      </p:sp>
      <p:sp>
        <p:nvSpPr>
          <p:cNvPr id="20" name="Ohnutý roh 19"/>
          <p:cNvSpPr/>
          <p:nvPr/>
        </p:nvSpPr>
        <p:spPr>
          <a:xfrm>
            <a:off x="4860032" y="1625703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endParaRPr lang="cs-CZ" sz="4000" dirty="0"/>
          </a:p>
        </p:txBody>
      </p:sp>
      <p:sp>
        <p:nvSpPr>
          <p:cNvPr id="21" name="Ohnutý roh 20"/>
          <p:cNvSpPr/>
          <p:nvPr/>
        </p:nvSpPr>
        <p:spPr>
          <a:xfrm>
            <a:off x="4861013" y="325450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endParaRPr lang="cs-CZ" sz="4000" dirty="0"/>
          </a:p>
        </p:txBody>
      </p:sp>
      <p:sp>
        <p:nvSpPr>
          <p:cNvPr id="22" name="Ohnutý roh 21"/>
          <p:cNvSpPr/>
          <p:nvPr/>
        </p:nvSpPr>
        <p:spPr>
          <a:xfrm>
            <a:off x="3923928" y="325450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</a:t>
            </a:r>
            <a:endParaRPr lang="cs-CZ" sz="4000" dirty="0"/>
          </a:p>
        </p:txBody>
      </p:sp>
      <p:sp>
        <p:nvSpPr>
          <p:cNvPr id="23" name="Ohnutý roh 22"/>
          <p:cNvSpPr/>
          <p:nvPr/>
        </p:nvSpPr>
        <p:spPr>
          <a:xfrm>
            <a:off x="1074957" y="325450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  <a:endParaRPr lang="cs-CZ" sz="4000" dirty="0"/>
          </a:p>
        </p:txBody>
      </p:sp>
      <p:sp>
        <p:nvSpPr>
          <p:cNvPr id="24" name="Ohnutý roh 23"/>
          <p:cNvSpPr/>
          <p:nvPr/>
        </p:nvSpPr>
        <p:spPr>
          <a:xfrm>
            <a:off x="1979712" y="3258636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  <a:endParaRPr lang="cs-CZ" sz="4000" dirty="0"/>
          </a:p>
        </p:txBody>
      </p:sp>
      <p:sp>
        <p:nvSpPr>
          <p:cNvPr id="25" name="Ohnutý roh 24"/>
          <p:cNvSpPr/>
          <p:nvPr/>
        </p:nvSpPr>
        <p:spPr>
          <a:xfrm>
            <a:off x="1970553" y="5180767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endParaRPr lang="cs-CZ" sz="4000" dirty="0"/>
          </a:p>
        </p:txBody>
      </p:sp>
      <p:sp>
        <p:nvSpPr>
          <p:cNvPr id="26" name="Ohnutý roh 25"/>
          <p:cNvSpPr/>
          <p:nvPr/>
        </p:nvSpPr>
        <p:spPr>
          <a:xfrm>
            <a:off x="1065555" y="5184030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</a:t>
            </a:r>
            <a:endParaRPr lang="cs-CZ" sz="4000" dirty="0"/>
          </a:p>
        </p:txBody>
      </p:sp>
      <p:sp>
        <p:nvSpPr>
          <p:cNvPr id="27" name="Ohnutý roh 26"/>
          <p:cNvSpPr/>
          <p:nvPr/>
        </p:nvSpPr>
        <p:spPr>
          <a:xfrm>
            <a:off x="7598639" y="1632484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endParaRPr lang="cs-CZ" sz="4000" dirty="0"/>
          </a:p>
        </p:txBody>
      </p:sp>
      <p:sp>
        <p:nvSpPr>
          <p:cNvPr id="28" name="Ohnutý roh 27"/>
          <p:cNvSpPr/>
          <p:nvPr/>
        </p:nvSpPr>
        <p:spPr>
          <a:xfrm>
            <a:off x="6732240" y="1625703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endParaRPr lang="cs-CZ" sz="4000" dirty="0"/>
          </a:p>
        </p:txBody>
      </p:sp>
      <p:sp>
        <p:nvSpPr>
          <p:cNvPr id="29" name="Ohnutý roh 28"/>
          <p:cNvSpPr/>
          <p:nvPr/>
        </p:nvSpPr>
        <p:spPr>
          <a:xfrm>
            <a:off x="7598639" y="5180767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  <a:endParaRPr lang="cs-CZ" sz="4000" dirty="0"/>
          </a:p>
        </p:txBody>
      </p:sp>
      <p:sp>
        <p:nvSpPr>
          <p:cNvPr id="30" name="Ohnutý roh 29"/>
          <p:cNvSpPr/>
          <p:nvPr/>
        </p:nvSpPr>
        <p:spPr>
          <a:xfrm>
            <a:off x="7598639" y="3310420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endParaRPr lang="cs-CZ" sz="4000" dirty="0"/>
          </a:p>
        </p:txBody>
      </p:sp>
      <p:sp>
        <p:nvSpPr>
          <p:cNvPr id="31" name="Ohnutý roh 30"/>
          <p:cNvSpPr/>
          <p:nvPr/>
        </p:nvSpPr>
        <p:spPr>
          <a:xfrm>
            <a:off x="6732240" y="5184030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  <a:endParaRPr lang="cs-CZ" sz="4000" dirty="0"/>
          </a:p>
        </p:txBody>
      </p:sp>
      <p:sp>
        <p:nvSpPr>
          <p:cNvPr id="32" name="Ohnutý roh 31"/>
          <p:cNvSpPr/>
          <p:nvPr/>
        </p:nvSpPr>
        <p:spPr>
          <a:xfrm>
            <a:off x="4819743" y="515719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endParaRPr lang="cs-CZ" sz="4000" dirty="0"/>
          </a:p>
        </p:txBody>
      </p:sp>
      <p:sp>
        <p:nvSpPr>
          <p:cNvPr id="33" name="Ohnutý roh 32"/>
          <p:cNvSpPr/>
          <p:nvPr/>
        </p:nvSpPr>
        <p:spPr>
          <a:xfrm>
            <a:off x="3923928" y="515719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endParaRPr lang="cs-CZ" sz="4000" dirty="0"/>
          </a:p>
        </p:txBody>
      </p:sp>
      <p:sp>
        <p:nvSpPr>
          <p:cNvPr id="34" name="Ohnutý roh 33"/>
          <p:cNvSpPr/>
          <p:nvPr/>
        </p:nvSpPr>
        <p:spPr>
          <a:xfrm>
            <a:off x="6732240" y="3310420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endParaRPr lang="cs-CZ" sz="4000" dirty="0"/>
          </a:p>
        </p:txBody>
      </p:sp>
      <p:sp>
        <p:nvSpPr>
          <p:cNvPr id="35" name="Šipka doprava 34">
            <a:hlinkClick r:id="" action="ppaction://hlinkshowjump?jump=nextslide"/>
          </p:cNvPr>
          <p:cNvSpPr/>
          <p:nvPr/>
        </p:nvSpPr>
        <p:spPr>
          <a:xfrm>
            <a:off x="7171428" y="5836595"/>
            <a:ext cx="1718857" cy="782432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HOTOVO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0907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prism isInverted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340768"/>
            <a:ext cx="7772400" cy="1470025"/>
          </a:xfrm>
        </p:spPr>
        <p:txBody>
          <a:bodyPr/>
          <a:lstStyle/>
          <a:p>
            <a:r>
              <a:rPr lang="cs-CZ" sz="6000" dirty="0" smtClean="0">
                <a:solidFill>
                  <a:srgbClr val="7030A0"/>
                </a:solidFill>
                <a:latin typeface="Arial Black" pitchFamily="34" charset="0"/>
              </a:rPr>
              <a:t>SKVĚLÁ PRÁCE!!!</a:t>
            </a:r>
            <a:endParaRPr lang="cs-CZ" sz="6000" dirty="0">
              <a:solidFill>
                <a:srgbClr val="7030A0"/>
              </a:solidFill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3717032"/>
            <a:ext cx="6400800" cy="1752600"/>
          </a:xfrm>
        </p:spPr>
        <p:txBody>
          <a:bodyPr>
            <a:normAutofit/>
          </a:bodyPr>
          <a:lstStyle/>
          <a:p>
            <a:r>
              <a:rPr lang="cs-CZ" sz="7200" b="1" i="1" spc="-15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AHOJ PŘÍŠTĚ  !</a:t>
            </a:r>
            <a:endParaRPr lang="cs-CZ" sz="7200" b="1" i="1" spc="-15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77673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Thermal">
      <a:dk1>
        <a:srgbClr val="4D5B6B"/>
      </a:dk1>
      <a:lt1>
        <a:srgbClr val="FFFFFF"/>
      </a:lt1>
      <a:dk2>
        <a:srgbClr val="675D59"/>
      </a:dk2>
      <a:lt2>
        <a:srgbClr val="E8DED8"/>
      </a:lt2>
      <a:accent1>
        <a:srgbClr val="FF7605"/>
      </a:accent1>
      <a:accent2>
        <a:srgbClr val="7F7F7F"/>
      </a:accent2>
      <a:accent3>
        <a:srgbClr val="7F5185"/>
      </a:accent3>
      <a:accent4>
        <a:srgbClr val="89AAD3"/>
      </a:accent4>
      <a:accent5>
        <a:srgbClr val="8F5B4B"/>
      </a:accent5>
      <a:accent6>
        <a:srgbClr val="C84340"/>
      </a:accent6>
      <a:hlink>
        <a:srgbClr val="89AAD3"/>
      </a:hlink>
      <a:folHlink>
        <a:srgbClr val="795185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TC101859868[[fn=Teplo]]</Template>
  <TotalTime>575</TotalTime>
  <Words>251</Words>
  <Application>Microsoft Office PowerPoint</Application>
  <PresentationFormat>Předvádění na obrazovce (4:3)</PresentationFormat>
  <Paragraphs>87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Thermal</vt:lpstr>
      <vt:lpstr>Prezentace aplikace PowerPoint</vt:lpstr>
      <vt:lpstr>Procvičujeme psaní souhlásek znělých a neznělých ve slovech</vt:lpstr>
      <vt:lpstr>JINAK SLYŠÍM  –  JINAK PÍŠU ???</vt:lpstr>
      <vt:lpstr>Prezentace aplikace PowerPoint</vt:lpstr>
      <vt:lpstr>Prezentace aplikace PowerPoint</vt:lpstr>
      <vt:lpstr>Prezentace aplikace PowerPoint</vt:lpstr>
      <vt:lpstr>Prezentace aplikace PowerPoint</vt:lpstr>
      <vt:lpstr>SKVĚLÁ PRÁCE!!!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Učíme se časové údaje na hodinách</dc:title>
  <dc:creator>učitel</dc:creator>
  <cp:lastModifiedBy>učitel</cp:lastModifiedBy>
  <cp:revision>63</cp:revision>
  <dcterms:created xsi:type="dcterms:W3CDTF">2012-02-02T20:17:27Z</dcterms:created>
  <dcterms:modified xsi:type="dcterms:W3CDTF">2012-08-13T21:52:29Z</dcterms:modified>
</cp:coreProperties>
</file>